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338" r:id="rId2"/>
    <p:sldId id="256" r:id="rId3"/>
    <p:sldId id="262" r:id="rId4"/>
    <p:sldId id="353" r:id="rId5"/>
    <p:sldId id="363" r:id="rId6"/>
    <p:sldId id="362" r:id="rId7"/>
    <p:sldId id="361" r:id="rId8"/>
    <p:sldId id="355" r:id="rId9"/>
    <p:sldId id="364" r:id="rId10"/>
    <p:sldId id="365" r:id="rId11"/>
    <p:sldId id="357" r:id="rId12"/>
    <p:sldId id="366" r:id="rId13"/>
    <p:sldId id="367" r:id="rId14"/>
    <p:sldId id="368" r:id="rId15"/>
    <p:sldId id="369" r:id="rId16"/>
    <p:sldId id="371" r:id="rId17"/>
    <p:sldId id="374" r:id="rId18"/>
    <p:sldId id="339" r:id="rId19"/>
    <p:sldId id="372" r:id="rId20"/>
    <p:sldId id="373" r:id="rId21"/>
    <p:sldId id="351" r:id="rId22"/>
    <p:sldId id="345" r:id="rId23"/>
    <p:sldId id="346" r:id="rId24"/>
    <p:sldId id="348" r:id="rId25"/>
    <p:sldId id="349" r:id="rId26"/>
    <p:sldId id="350" r:id="rId27"/>
    <p:sldId id="347" r:id="rId28"/>
    <p:sldId id="359" r:id="rId29"/>
    <p:sldId id="277" r:id="rId30"/>
    <p:sldId id="304" r:id="rId31"/>
    <p:sldId id="308" r:id="rId32"/>
    <p:sldId id="280" r:id="rId33"/>
    <p:sldId id="318" r:id="rId34"/>
    <p:sldId id="35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ng Ye" initials="CY" lastIdx="4" clrIdx="0"/>
  <p:cmAuthor id="2" name=" " initials="" lastIdx="2" clrIdx="1">
    <p:extLst>
      <p:ext uri="{19B8F6BF-5375-455C-9EA6-DF929625EA0E}">
        <p15:presenceInfo xmlns:p15="http://schemas.microsoft.com/office/powerpoint/2012/main" userId="0582ce09980ea04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383" autoAdjust="0"/>
    <p:restoredTop sz="88789" autoAdjust="0"/>
  </p:normalViewPr>
  <p:slideViewPr>
    <p:cSldViewPr snapToGrid="0">
      <p:cViewPr varScale="1">
        <p:scale>
          <a:sx n="73" d="100"/>
          <a:sy n="73" d="100"/>
        </p:scale>
        <p:origin x="15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04ACA3-AFDA-4B34-A23B-B04D33A349C2}" type="datetimeFigureOut">
              <a:rPr lang="en-US" smtClean="0"/>
              <a:t>3/25/2020</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0CC926-1F24-4557-A8AC-2A472391A38E}" type="slidenum">
              <a:rPr lang="en-US" smtClean="0"/>
              <a:t>‹#›</a:t>
            </a:fld>
            <a:endParaRPr lang="en-US"/>
          </a:p>
        </p:txBody>
      </p:sp>
    </p:spTree>
    <p:extLst>
      <p:ext uri="{BB962C8B-B14F-4D97-AF65-F5344CB8AC3E}">
        <p14:creationId xmlns:p14="http://schemas.microsoft.com/office/powerpoint/2010/main" val="61156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eaLnBrk="0" hangingPunct="0">
              <a:defRPr>
                <a:solidFill>
                  <a:schemeClr val="tx1"/>
                </a:solidFill>
                <a:latin typeface="Arial" panose="020B0604020202020204" pitchFamily="34" charset="0"/>
              </a:defRPr>
            </a:lvl1pPr>
            <a:lvl2pPr marL="742950" indent="-285750" algn="l" eaLnBrk="0" hangingPunct="0">
              <a:defRPr>
                <a:solidFill>
                  <a:schemeClr val="tx1"/>
                </a:solidFill>
                <a:latin typeface="Arial" panose="020B0604020202020204" pitchFamily="34" charset="0"/>
              </a:defRPr>
            </a:lvl2pPr>
            <a:lvl3pPr marL="1143000" indent="-228600" algn="l" eaLnBrk="0" hangingPunct="0">
              <a:defRPr>
                <a:solidFill>
                  <a:schemeClr val="tx1"/>
                </a:solidFill>
                <a:latin typeface="Arial" panose="020B0604020202020204" pitchFamily="34" charset="0"/>
              </a:defRPr>
            </a:lvl3pPr>
            <a:lvl4pPr marL="1600200" indent="-228600" algn="l" eaLnBrk="0" hangingPunct="0">
              <a:defRPr>
                <a:solidFill>
                  <a:schemeClr val="tx1"/>
                </a:solidFill>
                <a:latin typeface="Arial" panose="020B0604020202020204" pitchFamily="34" charset="0"/>
              </a:defRPr>
            </a:lvl4pPr>
            <a:lvl5pPr marL="2057400" indent="-228600" algn="l"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5ADF0BB5-E2BC-4EBA-B488-2A99F1BD95CE}" type="slidenum">
              <a:rPr lang="en-GB" sz="1200" b="0"/>
              <a:pPr algn="r" eaLnBrk="1" hangingPunct="1"/>
              <a:t>1</a:t>
            </a:fld>
            <a:endParaRPr lang="en-GB" sz="1200" b="0"/>
          </a:p>
        </p:txBody>
      </p:sp>
      <p:sp>
        <p:nvSpPr>
          <p:cNvPr id="123907" name="Rectangle 40961"/>
          <p:cNvSpPr>
            <a:spLocks noGrp="1" noRot="1" noChangeAspect="1" noChangeArrowheads="1" noTextEdit="1"/>
          </p:cNvSpPr>
          <p:nvPr>
            <p:ph type="sldImg"/>
          </p:nvPr>
        </p:nvSpPr>
        <p:spPr>
          <a:ln w="9525" cap="flat" algn="ctr">
            <a:headEnd type="none" w="med" len="med"/>
            <a:tailEnd type="none" w="med" len="med"/>
          </a:ln>
        </p:spPr>
      </p:sp>
      <p:sp>
        <p:nvSpPr>
          <p:cNvPr id="123908" name="Rectangle 40962"/>
          <p:cNvSpPr>
            <a:spLocks noGrp="1" noChangeArrowheads="1"/>
          </p:cNvSpPr>
          <p:nvPr>
            <p:ph type="body" idx="1"/>
          </p:nvPr>
        </p:nvSpPr>
        <p:spPr>
          <a:noFill/>
          <a:ln/>
        </p:spPr>
        <p:txBody>
          <a:bodyPr/>
          <a:lstStyle/>
          <a:p>
            <a:pPr eaLnBrk="1" hangingPunct="1"/>
            <a:endParaRPr lang="en-US" dirty="0">
              <a:latin typeface="Arial" panose="020B0604020202020204" pitchFamily="34" charset="0"/>
            </a:endParaRPr>
          </a:p>
        </p:txBody>
      </p:sp>
    </p:spTree>
    <p:extLst>
      <p:ext uri="{BB962C8B-B14F-4D97-AF65-F5344CB8AC3E}">
        <p14:creationId xmlns:p14="http://schemas.microsoft.com/office/powerpoint/2010/main" val="3861450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kern="1200" dirty="0">
                <a:solidFill>
                  <a:schemeClr val="tx1"/>
                </a:solidFill>
                <a:effectLst/>
                <a:latin typeface="+mn-lt"/>
                <a:ea typeface="+mn-ea"/>
                <a:cs typeface="+mn-cs"/>
              </a:rPr>
              <a:t>This is a overview about the G2O framework. From the beginning, the error function of the edge constraints need to be defined. Also, the nonlinear add operator needs to be defined. Next, the </a:t>
            </a:r>
            <a:r>
              <a:rPr lang="en-US" sz="1200" b="0" i="0" kern="1200" dirty="0" err="1">
                <a:solidFill>
                  <a:schemeClr val="tx1"/>
                </a:solidFill>
                <a:effectLst/>
                <a:latin typeface="+mn-lt"/>
                <a:ea typeface="+mn-ea"/>
                <a:cs typeface="+mn-cs"/>
              </a:rPr>
              <a:t>jacobian</a:t>
            </a:r>
            <a:r>
              <a:rPr lang="en-US" sz="1200" b="0" i="0" kern="1200" dirty="0">
                <a:solidFill>
                  <a:schemeClr val="tx1"/>
                </a:solidFill>
                <a:effectLst/>
                <a:latin typeface="+mn-lt"/>
                <a:ea typeface="+mn-ea"/>
                <a:cs typeface="+mn-cs"/>
              </a:rPr>
              <a:t>, In G2O, in default, it provides numeric </a:t>
            </a:r>
            <a:r>
              <a:rPr lang="en-US" sz="1200" b="0" i="0" kern="1200" dirty="0" err="1">
                <a:solidFill>
                  <a:schemeClr val="tx1"/>
                </a:solidFill>
                <a:effectLst/>
                <a:latin typeface="+mn-lt"/>
                <a:ea typeface="+mn-ea"/>
                <a:cs typeface="+mn-cs"/>
              </a:rPr>
              <a:t>jacobian</a:t>
            </a:r>
            <a:r>
              <a:rPr lang="en-US" sz="1200" b="0" i="0" kern="1200" dirty="0">
                <a:solidFill>
                  <a:schemeClr val="tx1"/>
                </a:solidFill>
                <a:effectLst/>
                <a:latin typeface="+mn-lt"/>
                <a:ea typeface="+mn-ea"/>
                <a:cs typeface="+mn-cs"/>
              </a:rPr>
              <a:t>, so its optional to write your own </a:t>
            </a:r>
            <a:r>
              <a:rPr lang="en-US" sz="1200" b="0" i="0" kern="1200" dirty="0" err="1">
                <a:solidFill>
                  <a:schemeClr val="tx1"/>
                </a:solidFill>
                <a:effectLst/>
                <a:latin typeface="+mn-lt"/>
                <a:ea typeface="+mn-ea"/>
                <a:cs typeface="+mn-cs"/>
              </a:rPr>
              <a:t>jacobian</a:t>
            </a:r>
            <a:r>
              <a:rPr lang="en-US" sz="1200" b="0" i="0" kern="1200" dirty="0">
                <a:solidFill>
                  <a:schemeClr val="tx1"/>
                </a:solidFill>
                <a:effectLst/>
                <a:latin typeface="+mn-lt"/>
                <a:ea typeface="+mn-ea"/>
                <a:cs typeface="+mn-cs"/>
              </a:rPr>
              <a:t>. If you do that, it will reduce computation cost and increase speed. In g2o, it use Levenberg Marquardt algorithm. The linear solver and the linear structure are provided. You can choose one of them.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to address a new optimization problem, only the boxes in blue rectangle need to specified. If your parameters are in the Euclidean space, you even do not need to specify the nonlinear add operator.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jacobian</a:t>
            </a:r>
            <a:r>
              <a:rPr lang="en-US" sz="1200" b="0" i="0" kern="1200" dirty="0">
                <a:solidFill>
                  <a:schemeClr val="tx1"/>
                </a:solidFill>
                <a:effectLst/>
                <a:latin typeface="+mn-lt"/>
                <a:ea typeface="+mn-ea"/>
                <a:cs typeface="+mn-cs"/>
              </a:rPr>
              <a:t> is optional. For the others, you can choose by setting certain parameters, which I will show you later. So, you can notice that G2O is very easy to use. You need to understand your problem and defines the error functions of your variables in different constraints.  </a:t>
            </a:r>
          </a:p>
          <a:p>
            <a:endParaRPr lang="en-US" sz="1200" b="0" i="0" kern="1200" dirty="0">
              <a:solidFill>
                <a:schemeClr val="tx1"/>
              </a:solidFill>
              <a:effectLst/>
              <a:latin typeface="+mn-lt"/>
              <a:ea typeface="+mn-ea"/>
              <a:cs typeface="+mn-cs"/>
            </a:endParaRPr>
          </a:p>
          <a:p>
            <a:br>
              <a:rPr lang="en-US" dirty="0"/>
            </a:br>
            <a:endParaRPr lang="en-US" dirty="0"/>
          </a:p>
        </p:txBody>
      </p:sp>
      <p:sp>
        <p:nvSpPr>
          <p:cNvPr id="4" name="灯片编号占位符 3"/>
          <p:cNvSpPr>
            <a:spLocks noGrp="1"/>
          </p:cNvSpPr>
          <p:nvPr>
            <p:ph type="sldNum" sz="quarter" idx="5"/>
          </p:nvPr>
        </p:nvSpPr>
        <p:spPr/>
        <p:txBody>
          <a:bodyPr/>
          <a:lstStyle/>
          <a:p>
            <a:fld id="{B80CC926-1F24-4557-A8AC-2A472391A38E}" type="slidenum">
              <a:rPr lang="en-US" smtClean="0"/>
              <a:t>21</a:t>
            </a:fld>
            <a:endParaRPr lang="en-US"/>
          </a:p>
        </p:txBody>
      </p:sp>
    </p:spTree>
    <p:extLst>
      <p:ext uri="{BB962C8B-B14F-4D97-AF65-F5344CB8AC3E}">
        <p14:creationId xmlns:p14="http://schemas.microsoft.com/office/powerpoint/2010/main" val="1697515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The procedures described above are general approaches to multivariate function minimization. They assume that the space of parameters x is Euclidean. This assumption is not valid for SLAM problems. </a:t>
            </a:r>
          </a:p>
          <a:p>
            <a:r>
              <a:rPr lang="en-US" dirty="0"/>
              <a:t>Parameters that span non-Euclidean space, they cannot be simply added together. For example, the normal vector of a plane, it has three components, while its degree of freedom is only two since its normal is constraint to be 1. It spans </a:t>
            </a:r>
            <a:r>
              <a:rPr lang="en-US" altLang="zh-CN" dirty="0"/>
              <a:t>the</a:t>
            </a:r>
            <a:r>
              <a:rPr lang="en-US" dirty="0"/>
              <a:t> </a:t>
            </a:r>
            <a:r>
              <a:rPr lang="en-US" sz="1200" b="0" i="0" kern="1200" dirty="0">
                <a:solidFill>
                  <a:schemeClr val="tx1"/>
                </a:solidFill>
                <a:effectLst/>
                <a:latin typeface="+mn-lt"/>
                <a:ea typeface="+mn-ea"/>
                <a:cs typeface="+mn-cs"/>
              </a:rPr>
              <a:t>non-Euclidean 2D or 3D rotation group SO(2).</a:t>
            </a:r>
            <a:endParaRPr lang="en-US" dirty="0"/>
          </a:p>
          <a:p>
            <a:endParaRPr lang="en-US" dirty="0"/>
          </a:p>
          <a:p>
            <a:r>
              <a:rPr lang="en-US" dirty="0"/>
              <a:t># Other examples are homographic representation of a image point, and also quaternions, etc. </a:t>
            </a:r>
          </a:p>
          <a:p>
            <a:r>
              <a:rPr lang="en-US" dirty="0"/>
              <a:t>Such Cases usually have more components than their actual degree of freedom, directly adding them into graph to optimize will cause the over-parameterization problem. It means you have redundant parameters in your model.  For a overparameterized system, the information matrix will be singular, and any attempt to invert it within gauss-newton will fail. Although, Levenberg-Marquardt can </a:t>
            </a:r>
            <a:r>
              <a:rPr lang="en-US" altLang="zh-CN" dirty="0"/>
              <a:t>mitigate this issue by adding a regularization term, this could negative affect its converge speed. </a:t>
            </a:r>
          </a:p>
          <a:p>
            <a:endParaRPr lang="en-US" dirty="0"/>
          </a:p>
          <a:p>
            <a:r>
              <a:rPr lang="en-US" dirty="0"/>
              <a:t>So, a better and more decent solution is minimal parameterization. The core idea is that, the increment/perturbation dx is not computed in their own space, instead, dx is computed in their tangent space. Let’s take the normal vector for example. </a:t>
            </a:r>
          </a:p>
          <a:p>
            <a:endParaRPr lang="en-US" dirty="0"/>
          </a:p>
          <a:p>
            <a:r>
              <a:rPr lang="en-US" dirty="0"/>
              <a:t>Let’s see this figure, </a:t>
            </a:r>
          </a:p>
        </p:txBody>
      </p:sp>
      <p:sp>
        <p:nvSpPr>
          <p:cNvPr id="4" name="灯片编号占位符 3"/>
          <p:cNvSpPr>
            <a:spLocks noGrp="1"/>
          </p:cNvSpPr>
          <p:nvPr>
            <p:ph type="sldNum" sz="quarter" idx="5"/>
          </p:nvPr>
        </p:nvSpPr>
        <p:spPr/>
        <p:txBody>
          <a:bodyPr/>
          <a:lstStyle/>
          <a:p>
            <a:fld id="{B80CC926-1F24-4557-A8AC-2A472391A38E}" type="slidenum">
              <a:rPr lang="en-US" smtClean="0"/>
              <a:t>22</a:t>
            </a:fld>
            <a:endParaRPr lang="en-US"/>
          </a:p>
        </p:txBody>
      </p:sp>
    </p:spTree>
    <p:extLst>
      <p:ext uri="{BB962C8B-B14F-4D97-AF65-F5344CB8AC3E}">
        <p14:creationId xmlns:p14="http://schemas.microsoft.com/office/powerpoint/2010/main" val="2780565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80CC926-1F24-4557-A8AC-2A472391A38E}" type="slidenum">
              <a:rPr lang="en-US" smtClean="0"/>
              <a:t>24</a:t>
            </a:fld>
            <a:endParaRPr lang="en-US"/>
          </a:p>
        </p:txBody>
      </p:sp>
    </p:spTree>
    <p:extLst>
      <p:ext uri="{BB962C8B-B14F-4D97-AF65-F5344CB8AC3E}">
        <p14:creationId xmlns:p14="http://schemas.microsoft.com/office/powerpoint/2010/main" val="8366898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To tackle this problem, in G2o, a nonlinear operator is defined to generalize the update for parameters over non-Euclidean space. For example, if x represents only translation, the operation is equal to plus. If x represents both translation and rotation, this operation equal to standard motion composition operator. So you need to define this operation in your own application. </a:t>
            </a:r>
          </a:p>
          <a:p>
            <a:endParaRPr lang="en-US" dirty="0"/>
          </a:p>
          <a:p>
            <a:r>
              <a:rPr lang="en-US" dirty="0"/>
              <a:t>But the math behind is to compute the </a:t>
            </a:r>
            <a:r>
              <a:rPr lang="en-US" dirty="0" err="1"/>
              <a:t>jacobian</a:t>
            </a:r>
            <a:r>
              <a:rPr lang="en-US" dirty="0"/>
              <a:t> of the cost function with respect to the increment dx in the tangent space of the variable.</a:t>
            </a:r>
          </a:p>
          <a:p>
            <a:endParaRPr lang="en-US" dirty="0"/>
          </a:p>
          <a:p>
            <a:r>
              <a:rPr lang="en-US" dirty="0"/>
              <a:t> </a:t>
            </a:r>
          </a:p>
          <a:p>
            <a:endParaRPr lang="en-US" dirty="0"/>
          </a:p>
        </p:txBody>
      </p:sp>
      <p:sp>
        <p:nvSpPr>
          <p:cNvPr id="4" name="灯片编号占位符 3"/>
          <p:cNvSpPr>
            <a:spLocks noGrp="1"/>
          </p:cNvSpPr>
          <p:nvPr>
            <p:ph type="sldNum" sz="quarter" idx="5"/>
          </p:nvPr>
        </p:nvSpPr>
        <p:spPr/>
        <p:txBody>
          <a:bodyPr/>
          <a:lstStyle/>
          <a:p>
            <a:fld id="{B80CC926-1F24-4557-A8AC-2A472391A38E}" type="slidenum">
              <a:rPr lang="en-US" smtClean="0"/>
              <a:t>25</a:t>
            </a:fld>
            <a:endParaRPr lang="en-US"/>
          </a:p>
        </p:txBody>
      </p:sp>
    </p:spTree>
    <p:extLst>
      <p:ext uri="{BB962C8B-B14F-4D97-AF65-F5344CB8AC3E}">
        <p14:creationId xmlns:p14="http://schemas.microsoft.com/office/powerpoint/2010/main" val="19530183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a:p>
            <a:r>
              <a:rPr lang="en-US" dirty="0"/>
              <a:t>Given the nonlinear operator, the error term e() can be rewritten as this . Notice that here the </a:t>
            </a:r>
            <a:r>
              <a:rPr lang="en-US" dirty="0" err="1"/>
              <a:t>jacobian</a:t>
            </a:r>
            <a:r>
              <a:rPr lang="en-US" dirty="0"/>
              <a:t> </a:t>
            </a:r>
            <a:r>
              <a:rPr lang="en-US" dirty="0" err="1"/>
              <a:t>Jij</a:t>
            </a:r>
            <a:r>
              <a:rPr lang="en-US" dirty="0"/>
              <a:t> is different. Since it is computed in the tangent space of x, not in the space of x. So when dx is solved, it has to be mapped to the original space of x using this nonlinear operator again. </a:t>
            </a:r>
          </a:p>
          <a:p>
            <a:endParaRPr lang="en-US" dirty="0"/>
          </a:p>
          <a:p>
            <a:r>
              <a:rPr lang="en-US" dirty="0"/>
              <a:t>Optimization problem becomes </a:t>
            </a:r>
          </a:p>
        </p:txBody>
      </p:sp>
      <p:sp>
        <p:nvSpPr>
          <p:cNvPr id="4" name="灯片编号占位符 3"/>
          <p:cNvSpPr>
            <a:spLocks noGrp="1"/>
          </p:cNvSpPr>
          <p:nvPr>
            <p:ph type="sldNum" sz="quarter" idx="5"/>
          </p:nvPr>
        </p:nvSpPr>
        <p:spPr/>
        <p:txBody>
          <a:bodyPr/>
          <a:lstStyle/>
          <a:p>
            <a:fld id="{B80CC926-1F24-4557-A8AC-2A472391A38E}" type="slidenum">
              <a:rPr lang="en-US" smtClean="0"/>
              <a:t>26</a:t>
            </a:fld>
            <a:endParaRPr lang="en-US"/>
          </a:p>
        </p:txBody>
      </p:sp>
    </p:spTree>
    <p:extLst>
      <p:ext uri="{BB962C8B-B14F-4D97-AF65-F5344CB8AC3E}">
        <p14:creationId xmlns:p14="http://schemas.microsoft.com/office/powerpoint/2010/main" val="25513371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N</a:t>
            </a:r>
            <a:r>
              <a:rPr lang="en-US" altLang="zh-CN" dirty="0"/>
              <a:t>ow let’s dive into the structure of the information matrix H and residual vector b. </a:t>
            </a:r>
          </a:p>
          <a:p>
            <a:endParaRPr lang="en-US" altLang="zh-CN" dirty="0"/>
          </a:p>
          <a:p>
            <a:r>
              <a:rPr lang="en-US" sz="1200" b="0" i="0" kern="1200" dirty="0">
                <a:solidFill>
                  <a:schemeClr val="tx1"/>
                </a:solidFill>
                <a:effectLst/>
                <a:latin typeface="+mn-lt"/>
                <a:ea typeface="+mn-ea"/>
                <a:cs typeface="+mn-cs"/>
              </a:rPr>
              <a:t>the matrix H and the vector b are obtained by summing up a set of matrices and vectors</a:t>
            </a:r>
            <a:r>
              <a:rPr lang="en-US" dirty="0"/>
              <a:t> </a:t>
            </a:r>
            <a:br>
              <a:rPr lang="en-US" dirty="0"/>
            </a:br>
            <a:endParaRPr lang="en-US" altLang="zh-CN" dirty="0"/>
          </a:p>
          <a:p>
            <a:endParaRPr lang="en-US" altLang="zh-CN" dirty="0"/>
          </a:p>
          <a:p>
            <a:r>
              <a:rPr lang="en-US" sz="1200" b="0" i="0" kern="1200" dirty="0">
                <a:solidFill>
                  <a:schemeClr val="tx1"/>
                </a:solidFill>
                <a:effectLst/>
                <a:latin typeface="+mn-lt"/>
                <a:ea typeface="+mn-ea"/>
                <a:cs typeface="+mn-cs"/>
              </a:rPr>
              <a:t>The </a:t>
            </a:r>
            <a:r>
              <a:rPr lang="en-US" sz="1200" b="0" i="1" kern="1200" dirty="0">
                <a:solidFill>
                  <a:schemeClr val="tx1"/>
                </a:solidFill>
                <a:effectLst/>
                <a:latin typeface="+mn-lt"/>
                <a:ea typeface="+mn-ea"/>
                <a:cs typeface="+mn-cs"/>
              </a:rPr>
              <a:t>structure </a:t>
            </a:r>
            <a:r>
              <a:rPr lang="en-US" sz="1200" b="0" i="0" kern="1200" dirty="0">
                <a:solidFill>
                  <a:schemeClr val="tx1"/>
                </a:solidFill>
                <a:effectLst/>
                <a:latin typeface="+mn-lt"/>
                <a:ea typeface="+mn-ea"/>
                <a:cs typeface="+mn-cs"/>
              </a:rPr>
              <a:t>of this addend depends on the Jacobian of the error function. Since the error function of a constraint depends only on the values of two nodes, the Jacobian. </a:t>
            </a:r>
          </a:p>
          <a:p>
            <a:r>
              <a:rPr lang="en-US" sz="1200" b="0" i="0" kern="1200" dirty="0">
                <a:solidFill>
                  <a:schemeClr val="tx1"/>
                </a:solidFill>
                <a:effectLst/>
                <a:latin typeface="+mn-lt"/>
                <a:ea typeface="+mn-ea"/>
                <a:cs typeface="+mn-cs"/>
              </a:rPr>
              <a:t>Here </a:t>
            </a:r>
            <a:r>
              <a:rPr lang="en-US" sz="1200" b="0" i="0" kern="1200" dirty="0" err="1">
                <a:solidFill>
                  <a:schemeClr val="tx1"/>
                </a:solidFill>
                <a:effectLst/>
                <a:latin typeface="+mn-lt"/>
                <a:ea typeface="+mn-ea"/>
                <a:cs typeface="+mn-cs"/>
              </a:rPr>
              <a:t>Aij</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Bij</a:t>
            </a:r>
            <a:r>
              <a:rPr lang="en-US" sz="1200" b="0" i="0" kern="1200" dirty="0">
                <a:solidFill>
                  <a:schemeClr val="tx1"/>
                </a:solidFill>
                <a:effectLst/>
                <a:latin typeface="+mn-lt"/>
                <a:ea typeface="+mn-ea"/>
                <a:cs typeface="+mn-cs"/>
              </a:rPr>
              <a:t> are the derivatives of the error function with respect to ∆xi and ∆</a:t>
            </a:r>
            <a:r>
              <a:rPr lang="en-US" sz="1200" b="0" i="0" kern="1200" dirty="0" err="1">
                <a:solidFill>
                  <a:schemeClr val="tx1"/>
                </a:solidFill>
                <a:effectLst/>
                <a:latin typeface="+mn-lt"/>
                <a:ea typeface="+mn-ea"/>
                <a:cs typeface="+mn-cs"/>
              </a:rPr>
              <a:t>xj</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Then we can obtain the following structure for the block matrix </a:t>
            </a:r>
            <a:r>
              <a:rPr lang="en-US" sz="1200" b="0" i="0" kern="1200" dirty="0" err="1">
                <a:solidFill>
                  <a:schemeClr val="tx1"/>
                </a:solidFill>
                <a:effectLst/>
                <a:latin typeface="+mn-lt"/>
                <a:ea typeface="+mn-ea"/>
                <a:cs typeface="+mn-cs"/>
              </a:rPr>
              <a:t>Hij</a:t>
            </a:r>
            <a:r>
              <a:rPr lang="en-US" sz="1200" b="0" i="0" kern="1200" dirty="0">
                <a:solidFill>
                  <a:schemeClr val="tx1"/>
                </a:solidFill>
                <a:effectLst/>
                <a:latin typeface="+mn-lt"/>
                <a:ea typeface="+mn-ea"/>
                <a:cs typeface="+mn-cs"/>
              </a:rPr>
              <a:t>, does it seem to be familiar to you, it is nothing magic. Last class we learn how to solve this graph problem? Just compute the information matrix A and the residual vector b, here it’s the same concept.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simplicity of notation we omitted the zero blocks. Y</a:t>
            </a:r>
            <a:r>
              <a:rPr lang="en-US" altLang="zh-CN" sz="1200" b="0" i="0" kern="1200" dirty="0">
                <a:solidFill>
                  <a:schemeClr val="tx1"/>
                </a:solidFill>
                <a:effectLst/>
                <a:latin typeface="+mn-lt"/>
                <a:ea typeface="+mn-ea"/>
                <a:cs typeface="+mn-cs"/>
              </a:rPr>
              <a:t>ou </a:t>
            </a:r>
            <a:r>
              <a:rPr lang="en-US" sz="1200" b="0" i="0" kern="1200" dirty="0">
                <a:solidFill>
                  <a:schemeClr val="tx1"/>
                </a:solidFill>
                <a:effectLst/>
                <a:latin typeface="+mn-lt"/>
                <a:ea typeface="+mn-ea"/>
                <a:cs typeface="+mn-cs"/>
              </a:rPr>
              <a:t>might notice that the block structure of the matrix H is the adjacency matrix of the graph. Thus, it has a number of non-zero blocks proportional to number of edges in the graph. This typically results in sparse H matrices. G2o take advantage of this characteristic of H by utilizing state-of-the-art approaches to solve the linear system this equation. </a:t>
            </a:r>
            <a:br>
              <a:rPr lang="en-US" dirty="0"/>
            </a:br>
            <a:endParaRPr lang="en-US" sz="1200" b="0" i="0" kern="1200" dirty="0">
              <a:solidFill>
                <a:schemeClr val="tx1"/>
              </a:solidFill>
              <a:effectLst/>
              <a:latin typeface="+mn-lt"/>
              <a:ea typeface="+mn-ea"/>
              <a:cs typeface="+mn-cs"/>
            </a:endParaRPr>
          </a:p>
          <a:p>
            <a:br>
              <a:rPr lang="en-US" dirty="0"/>
            </a:br>
            <a:br>
              <a:rPr lang="en-US" dirty="0"/>
            </a:br>
            <a:endParaRPr lang="en-US" altLang="zh-CN" dirty="0"/>
          </a:p>
          <a:p>
            <a:endParaRPr lang="en-US" altLang="zh-CN" dirty="0"/>
          </a:p>
          <a:p>
            <a:endParaRPr lang="en-US" dirty="0"/>
          </a:p>
        </p:txBody>
      </p:sp>
      <p:sp>
        <p:nvSpPr>
          <p:cNvPr id="4" name="灯片编号占位符 3"/>
          <p:cNvSpPr>
            <a:spLocks noGrp="1"/>
          </p:cNvSpPr>
          <p:nvPr>
            <p:ph type="sldNum" sz="quarter" idx="5"/>
          </p:nvPr>
        </p:nvSpPr>
        <p:spPr/>
        <p:txBody>
          <a:bodyPr/>
          <a:lstStyle/>
          <a:p>
            <a:fld id="{B80CC926-1F24-4557-A8AC-2A472391A38E}" type="slidenum">
              <a:rPr lang="en-US" smtClean="0"/>
              <a:t>27</a:t>
            </a:fld>
            <a:endParaRPr lang="en-US"/>
          </a:p>
        </p:txBody>
      </p:sp>
    </p:spTree>
    <p:extLst>
      <p:ext uri="{BB962C8B-B14F-4D97-AF65-F5344CB8AC3E}">
        <p14:creationId xmlns:p14="http://schemas.microsoft.com/office/powerpoint/2010/main" val="42142229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80CC926-1F24-4557-A8AC-2A472391A38E}" type="slidenum">
              <a:rPr lang="en-US" smtClean="0"/>
              <a:t>29</a:t>
            </a:fld>
            <a:endParaRPr lang="en-US"/>
          </a:p>
        </p:txBody>
      </p:sp>
    </p:spTree>
    <p:extLst>
      <p:ext uri="{BB962C8B-B14F-4D97-AF65-F5344CB8AC3E}">
        <p14:creationId xmlns:p14="http://schemas.microsoft.com/office/powerpoint/2010/main" val="1978628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txBox="1">
            <a:spLocks noGrp="1"/>
          </p:cNvSpPr>
          <p:nvPr>
            <p:ph type="body" idx="1"/>
          </p:nvPr>
        </p:nvSpPr>
        <p:spPr>
          <a:xfrm>
            <a:off x="685800" y="4400550"/>
            <a:ext cx="5486399" cy="3600450"/>
          </a:xfrm>
          <a:prstGeom prst="rect">
            <a:avLst/>
          </a:prstGeom>
        </p:spPr>
        <p:txBody>
          <a:bodyPr lIns="91425" tIns="91425" rIns="91425" bIns="91425" anchor="ctr" anchorCtr="0">
            <a:noAutofit/>
          </a:bodyPr>
          <a:lstStyle/>
          <a:p>
            <a:pPr marL="0" lvl="0" indent="0">
              <a:buNone/>
            </a:pPr>
            <a:r>
              <a:rPr lang="en-US" sz="1200" dirty="0"/>
              <a:t>The parameters of a plane involve</a:t>
            </a:r>
            <a:r>
              <a:rPr lang="en-US" sz="1200" baseline="0" dirty="0"/>
              <a:t> a normal vector, and a distance between the original point to the plane. The error for the plane measurement is given by the difference between the plane’s normal vector and distance. The covariance of the plane measurement is estimated using the standard error propagation function.  </a:t>
            </a:r>
          </a:p>
          <a:p>
            <a:pPr marL="0" lvl="0" indent="0">
              <a:buNone/>
            </a:pPr>
            <a:endParaRPr lang="en-US" sz="1200" baseline="0" dirty="0"/>
          </a:p>
          <a:p>
            <a:pPr marL="0" lvl="0" indent="0">
              <a:buNone/>
            </a:pPr>
            <a:r>
              <a:rPr lang="en-US" sz="1200" baseline="0" dirty="0"/>
              <a:t>The right figure shows an example with 5 pose nodes and 1 Floor plane node. By adding the floor plane into the graph structure,  we can reduce roll, pitch and z errors through graph optimization. </a:t>
            </a:r>
          </a:p>
          <a:p>
            <a:pPr marL="0" lvl="0" indent="0">
              <a:buNone/>
            </a:pPr>
            <a:endParaRPr lang="en-US" sz="1200" baseline="0" dirty="0"/>
          </a:p>
          <a:p>
            <a:pPr marL="0" lvl="0" indent="0">
              <a:buNone/>
            </a:pPr>
            <a:endParaRPr lang="en-US" sz="1200" baseline="0" dirty="0"/>
          </a:p>
          <a:p>
            <a:pPr marL="0" lvl="0" indent="0">
              <a:buNone/>
            </a:pPr>
            <a:endParaRPr lang="en-US" sz="1200" baseline="0" dirty="0"/>
          </a:p>
          <a:p>
            <a:pPr marL="0" lvl="0" indent="0">
              <a:buNone/>
            </a:pPr>
            <a:r>
              <a:rPr lang="en-US" sz="1200" baseline="0" dirty="0"/>
              <a:t>Another alternative representation uses the azimuth and elevation angles to represent the surface normal direction. We choose the angular representation because it has the true </a:t>
            </a:r>
            <a:r>
              <a:rPr lang="en-US" sz="1200" baseline="0" dirty="0" err="1"/>
              <a:t>dof</a:t>
            </a:r>
            <a:r>
              <a:rPr lang="en-US" sz="1200" baseline="0" dirty="0"/>
              <a:t> with regards to a plane. </a:t>
            </a:r>
          </a:p>
          <a:p>
            <a:pPr marL="0" lvl="0" indent="0">
              <a:buNone/>
            </a:pPr>
            <a:endParaRPr lang="en-US" sz="1200" baseline="0" dirty="0"/>
          </a:p>
          <a:p>
            <a:pPr marL="0" lvl="0" indent="0">
              <a:buNone/>
            </a:pPr>
            <a:endParaRPr lang="en-US" sz="1200" baseline="0" dirty="0"/>
          </a:p>
          <a:p>
            <a:pPr marL="0" lvl="0" indent="0">
              <a:buNone/>
            </a:pPr>
            <a:endParaRPr lang="en-US" sz="1200" dirty="0"/>
          </a:p>
          <a:p>
            <a:endParaRPr lang="en-US" dirty="0"/>
          </a:p>
        </p:txBody>
      </p:sp>
      <p:sp>
        <p:nvSpPr>
          <p:cNvPr id="110" name="Shape 11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08905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txBox="1">
            <a:spLocks noGrp="1"/>
          </p:cNvSpPr>
          <p:nvPr>
            <p:ph type="body" idx="1"/>
          </p:nvPr>
        </p:nvSpPr>
        <p:spPr>
          <a:xfrm>
            <a:off x="685800" y="4400550"/>
            <a:ext cx="5486399" cy="3600450"/>
          </a:xfrm>
          <a:prstGeom prst="rect">
            <a:avLst/>
          </a:prstGeom>
        </p:spPr>
        <p:txBody>
          <a:bodyPr lIns="91425" tIns="91425" rIns="91425" bIns="91425" anchor="ctr" anchorCtr="0">
            <a:noAutofit/>
          </a:bodyPr>
          <a:lstStyle/>
          <a:p>
            <a:pPr marL="0" lvl="0" indent="0">
              <a:buNone/>
            </a:pPr>
            <a:r>
              <a:rPr lang="en-US" sz="1200" dirty="0"/>
              <a:t>The parameters of a line</a:t>
            </a:r>
            <a:r>
              <a:rPr lang="en-US" sz="1200" baseline="0" dirty="0"/>
              <a:t> </a:t>
            </a:r>
            <a:r>
              <a:rPr lang="en-US" sz="1200" dirty="0"/>
              <a:t>involve</a:t>
            </a:r>
            <a:r>
              <a:rPr lang="en-US" sz="1200" baseline="0" dirty="0"/>
              <a:t> an angle alpha, between the line normal direction and the X axis, and a distance between the original point and the line. The error and covariance of the line measurement is then computed. The right figure shows an example with 5 pose nodes and 3 line nodes. </a:t>
            </a:r>
          </a:p>
          <a:p>
            <a:pPr marL="0" lvl="0" indent="0">
              <a:buNone/>
            </a:pPr>
            <a:r>
              <a:rPr lang="en-US" sz="1200" baseline="0" dirty="0"/>
              <a:t>By adding the wall lines of the floor plan into the graph structure,  we can yaw and x y errors. </a:t>
            </a:r>
          </a:p>
          <a:p>
            <a:pPr marL="0" lvl="0" indent="0">
              <a:buNone/>
            </a:pPr>
            <a:endParaRPr lang="en-US" sz="1200" baseline="0" dirty="0"/>
          </a:p>
          <a:p>
            <a:pPr marL="0" lvl="0" indent="0">
              <a:buNone/>
            </a:pPr>
            <a:endParaRPr lang="en-US" sz="1200" baseline="0" dirty="0"/>
          </a:p>
          <a:p>
            <a:pPr marL="0" lvl="0" indent="0">
              <a:buNone/>
            </a:pPr>
            <a:endParaRPr lang="en-US" sz="1200" dirty="0"/>
          </a:p>
          <a:p>
            <a:endParaRPr lang="en-US" dirty="0"/>
          </a:p>
        </p:txBody>
      </p:sp>
      <p:sp>
        <p:nvSpPr>
          <p:cNvPr id="110" name="Shape 11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08905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80CC926-1F24-4557-A8AC-2A472391A38E}" type="slidenum">
              <a:rPr lang="en-US" smtClean="0"/>
              <a:t>32</a:t>
            </a:fld>
            <a:endParaRPr lang="en-US"/>
          </a:p>
        </p:txBody>
      </p:sp>
    </p:spTree>
    <p:extLst>
      <p:ext uri="{BB962C8B-B14F-4D97-AF65-F5344CB8AC3E}">
        <p14:creationId xmlns:p14="http://schemas.microsoft.com/office/powerpoint/2010/main" val="1421024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A general framework for graph optimization</a:t>
            </a:r>
          </a:p>
        </p:txBody>
      </p:sp>
      <p:sp>
        <p:nvSpPr>
          <p:cNvPr id="4" name="灯片编号占位符 3"/>
          <p:cNvSpPr>
            <a:spLocks noGrp="1"/>
          </p:cNvSpPr>
          <p:nvPr>
            <p:ph type="sldNum" sz="quarter" idx="5"/>
          </p:nvPr>
        </p:nvSpPr>
        <p:spPr/>
        <p:txBody>
          <a:bodyPr/>
          <a:lstStyle/>
          <a:p>
            <a:fld id="{B80CC926-1F24-4557-A8AC-2A472391A38E}" type="slidenum">
              <a:rPr lang="en-US" smtClean="0"/>
              <a:t>2</a:t>
            </a:fld>
            <a:endParaRPr lang="en-US"/>
          </a:p>
        </p:txBody>
      </p:sp>
    </p:spTree>
    <p:extLst>
      <p:ext uri="{BB962C8B-B14F-4D97-AF65-F5344CB8AC3E}">
        <p14:creationId xmlns:p14="http://schemas.microsoft.com/office/powerpoint/2010/main" val="6548333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80CC926-1F24-4557-A8AC-2A472391A38E}" type="slidenum">
              <a:rPr lang="en-US" smtClean="0"/>
              <a:t>33</a:t>
            </a:fld>
            <a:endParaRPr lang="en-US"/>
          </a:p>
        </p:txBody>
      </p:sp>
    </p:spTree>
    <p:extLst>
      <p:ext uri="{BB962C8B-B14F-4D97-AF65-F5344CB8AC3E}">
        <p14:creationId xmlns:p14="http://schemas.microsoft.com/office/powerpoint/2010/main" val="3420998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What is a graph model? Let’s reuse previous example. Assume a robot moves from x0 to x2, and perceives two landmarks. Its graph structure is shown here. The red nodes stand for robot poses and the green for landmarks. The lines between them represent constraints: odometry constraints and landmark constraints. Each constraint represent a probability model. For example, assuming gaussian noise, p(u01) , now we want to</a:t>
            </a:r>
            <a:r>
              <a:rPr lang="en-US" baseline="0" dirty="0"/>
              <a:t> estimate the value for variables x0 x1 x2 l0 and l1 that maximize the likelihood of the joint probability of this graph structure. By using log operation and remove the constant items, this maximize likelihood problem is converted into a nonlinear least square problem. The vector e incorporates residual error of each constraint, where sigma contains the corresponding measurement variance. </a:t>
            </a:r>
            <a:r>
              <a:rPr lang="en-US" dirty="0"/>
              <a:t>Then it can be solved using an iterative nonlinear optimization method like gauss newton, gradient descendent or Levenberg–Marquardt algorithm.  The linearized version can be represented by a matrix A and a vector b. A is called measurement </a:t>
            </a:r>
            <a:r>
              <a:rPr lang="en-US" dirty="0" err="1"/>
              <a:t>jacobian</a:t>
            </a:r>
            <a:r>
              <a:rPr lang="en-US" dirty="0"/>
              <a:t> and b include entries of the residual for each constraint.  Later we will explain how they are constructed. </a:t>
            </a:r>
          </a:p>
          <a:p>
            <a:endParaRPr lang="en-US" dirty="0"/>
          </a:p>
          <a:p>
            <a:endParaRPr lang="en-US" dirty="0"/>
          </a:p>
          <a:p>
            <a:endParaRPr lang="en-US" dirty="0"/>
          </a:p>
          <a:p>
            <a:endParaRPr lang="en-US" dirty="0"/>
          </a:p>
        </p:txBody>
      </p:sp>
      <p:sp>
        <p:nvSpPr>
          <p:cNvPr id="4" name="灯片编号占位符 3"/>
          <p:cNvSpPr>
            <a:spLocks noGrp="1"/>
          </p:cNvSpPr>
          <p:nvPr>
            <p:ph type="sldNum" sz="quarter" idx="5"/>
          </p:nvPr>
        </p:nvSpPr>
        <p:spPr/>
        <p:txBody>
          <a:bodyPr/>
          <a:lstStyle/>
          <a:p>
            <a:fld id="{6968959B-8DB4-4498-86BB-20F6CF6401D7}" type="slidenum">
              <a:rPr lang="en-US" smtClean="0"/>
              <a:t>3</a:t>
            </a:fld>
            <a:endParaRPr lang="en-US"/>
          </a:p>
        </p:txBody>
      </p:sp>
    </p:spTree>
    <p:extLst>
      <p:ext uri="{BB962C8B-B14F-4D97-AF65-F5344CB8AC3E}">
        <p14:creationId xmlns:p14="http://schemas.microsoft.com/office/powerpoint/2010/main" val="1496282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kern="1200" dirty="0">
                <a:solidFill>
                  <a:schemeClr val="tx1"/>
                </a:solidFill>
                <a:effectLst/>
                <a:latin typeface="+mn-lt"/>
                <a:ea typeface="+mn-ea"/>
                <a:cs typeface="+mn-cs"/>
              </a:rPr>
              <a:t>mapping (SLAM) or bundle adjustment (BA) can be phrased as least squares optimization of an error function that can be represented by a graph.  </a:t>
            </a:r>
          </a:p>
          <a:p>
            <a:endParaRPr lang="en-US" sz="1200" b="0"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br>
              <a:rPr lang="en-US" dirty="0"/>
            </a:br>
            <a:endParaRPr lang="en-US" dirty="0"/>
          </a:p>
        </p:txBody>
      </p:sp>
      <p:sp>
        <p:nvSpPr>
          <p:cNvPr id="4" name="灯片编号占位符 3"/>
          <p:cNvSpPr>
            <a:spLocks noGrp="1"/>
          </p:cNvSpPr>
          <p:nvPr>
            <p:ph type="sldNum" sz="quarter" idx="5"/>
          </p:nvPr>
        </p:nvSpPr>
        <p:spPr/>
        <p:txBody>
          <a:bodyPr/>
          <a:lstStyle/>
          <a:p>
            <a:fld id="{B80CC926-1F24-4557-A8AC-2A472391A38E}" type="slidenum">
              <a:rPr lang="en-US" smtClean="0"/>
              <a:t>4</a:t>
            </a:fld>
            <a:endParaRPr lang="en-US"/>
          </a:p>
        </p:txBody>
      </p:sp>
    </p:spTree>
    <p:extLst>
      <p:ext uri="{BB962C8B-B14F-4D97-AF65-F5344CB8AC3E}">
        <p14:creationId xmlns:p14="http://schemas.microsoft.com/office/powerpoint/2010/main" val="1439248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80CC926-1F24-4557-A8AC-2A472391A38E}" type="slidenum">
              <a:rPr lang="en-US" smtClean="0"/>
              <a:t>5</a:t>
            </a:fld>
            <a:endParaRPr lang="en-US"/>
          </a:p>
        </p:txBody>
      </p:sp>
    </p:spTree>
    <p:extLst>
      <p:ext uri="{BB962C8B-B14F-4D97-AF65-F5344CB8AC3E}">
        <p14:creationId xmlns:p14="http://schemas.microsoft.com/office/powerpoint/2010/main" val="2672578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80CC926-1F24-4557-A8AC-2A472391A38E}" type="slidenum">
              <a:rPr lang="en-US" smtClean="0"/>
              <a:t>6</a:t>
            </a:fld>
            <a:endParaRPr lang="en-US"/>
          </a:p>
        </p:txBody>
      </p:sp>
    </p:spTree>
    <p:extLst>
      <p:ext uri="{BB962C8B-B14F-4D97-AF65-F5344CB8AC3E}">
        <p14:creationId xmlns:p14="http://schemas.microsoft.com/office/powerpoint/2010/main" val="2878929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80CC926-1F24-4557-A8AC-2A472391A38E}" type="slidenum">
              <a:rPr lang="en-US" smtClean="0"/>
              <a:t>14</a:t>
            </a:fld>
            <a:endParaRPr lang="en-US"/>
          </a:p>
        </p:txBody>
      </p:sp>
    </p:spTree>
    <p:extLst>
      <p:ext uri="{BB962C8B-B14F-4D97-AF65-F5344CB8AC3E}">
        <p14:creationId xmlns:p14="http://schemas.microsoft.com/office/powerpoint/2010/main" val="972272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What is a graph model? Let’s reuse previous example. Assume a robot moves from x0 to x2, and perceives two landmarks. Its graph structure is shown here. The red nodes stand for robot poses and the green for landmarks. The lines between them represent constraints: odometry constraints and landmark constraints. Each constraint represent a probability model. For example, assuming gaussian noise, p(u01) , now we want to</a:t>
            </a:r>
            <a:r>
              <a:rPr lang="en-US" baseline="0" dirty="0"/>
              <a:t> estimate the value for variables x0 x1 x2 l0 and l1 that maximize the likelihood of the joint probability of this graph structure. By using log operation and remove the constant items, this maximize likelihood problem is converted into a nonlinear least square problem. The vector e incorporates residual error of each constraint, where sigma contains the corresponding measurement variance. </a:t>
            </a:r>
            <a:r>
              <a:rPr lang="en-US" dirty="0"/>
              <a:t>Then it can be solved using an iterative nonlinear optimization method like gauss newton, gradient descendent or Levenberg–Marquardt algorithm.  The linearized version can be represented by a matrix A and a vector b. A is called measurement </a:t>
            </a:r>
            <a:r>
              <a:rPr lang="en-US" dirty="0" err="1"/>
              <a:t>jacobian</a:t>
            </a:r>
            <a:r>
              <a:rPr lang="en-US" dirty="0"/>
              <a:t> and b include entries of the residual for each constraint.  Later we will explain how they are constructed. </a:t>
            </a:r>
          </a:p>
          <a:p>
            <a:endParaRPr lang="en-US" dirty="0"/>
          </a:p>
          <a:p>
            <a:endParaRPr lang="en-US" dirty="0"/>
          </a:p>
          <a:p>
            <a:endParaRPr lang="en-US" dirty="0"/>
          </a:p>
          <a:p>
            <a:endParaRPr lang="en-US" dirty="0"/>
          </a:p>
        </p:txBody>
      </p:sp>
      <p:sp>
        <p:nvSpPr>
          <p:cNvPr id="4" name="灯片编号占位符 3"/>
          <p:cNvSpPr>
            <a:spLocks noGrp="1"/>
          </p:cNvSpPr>
          <p:nvPr>
            <p:ph type="sldNum" sz="quarter" idx="5"/>
          </p:nvPr>
        </p:nvSpPr>
        <p:spPr/>
        <p:txBody>
          <a:bodyPr/>
          <a:lstStyle/>
          <a:p>
            <a:fld id="{6968959B-8DB4-4498-86BB-20F6CF6401D7}" type="slidenum">
              <a:rPr lang="en-US" smtClean="0"/>
              <a:t>17</a:t>
            </a:fld>
            <a:endParaRPr lang="en-US"/>
          </a:p>
        </p:txBody>
      </p:sp>
    </p:spTree>
    <p:extLst>
      <p:ext uri="{BB962C8B-B14F-4D97-AF65-F5344CB8AC3E}">
        <p14:creationId xmlns:p14="http://schemas.microsoft.com/office/powerpoint/2010/main" val="3774029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In G2O, all the variables are generally treated as nodes, representing the parameters to be estimated. They are denoted as x. An edge is represented by the residual error of its constraint, which is denoted by e. Each constraint is modeled like this figure. The </a:t>
            </a:r>
            <a:r>
              <a:rPr lang="en-US" dirty="0" err="1"/>
              <a:t>zij</a:t>
            </a:r>
            <a:r>
              <a:rPr lang="en-US" dirty="0"/>
              <a:t> and Omega represent the mean and information matrix of a constraint relating to the parameters xi and </a:t>
            </a:r>
            <a:r>
              <a:rPr lang="en-US" dirty="0" err="1"/>
              <a:t>xj</a:t>
            </a:r>
            <a:r>
              <a:rPr lang="en-US" dirty="0"/>
              <a:t>. Z hat </a:t>
            </a:r>
            <a:r>
              <a:rPr lang="en-US" dirty="0" err="1"/>
              <a:t>ij</a:t>
            </a:r>
            <a:r>
              <a:rPr lang="en-US" dirty="0"/>
              <a:t>, represents the estimator for the mean value of this measurement constraint. This constraint could be a odometry measurement, or a landmark measurement. </a:t>
            </a:r>
          </a:p>
          <a:p>
            <a:r>
              <a:rPr lang="en-US" dirty="0"/>
              <a:t>The difference between the estimator z hat </a:t>
            </a:r>
            <a:r>
              <a:rPr lang="en-US" dirty="0" err="1"/>
              <a:t>ij</a:t>
            </a:r>
            <a:r>
              <a:rPr lang="en-US" dirty="0"/>
              <a:t> and the true mean value is called the residual error. </a:t>
            </a:r>
          </a:p>
        </p:txBody>
      </p:sp>
      <p:sp>
        <p:nvSpPr>
          <p:cNvPr id="4" name="灯片编号占位符 3"/>
          <p:cNvSpPr>
            <a:spLocks noGrp="1"/>
          </p:cNvSpPr>
          <p:nvPr>
            <p:ph type="sldNum" sz="quarter" idx="5"/>
          </p:nvPr>
        </p:nvSpPr>
        <p:spPr/>
        <p:txBody>
          <a:bodyPr/>
          <a:lstStyle/>
          <a:p>
            <a:fld id="{B80CC926-1F24-4557-A8AC-2A472391A38E}" type="slidenum">
              <a:rPr lang="en-US" smtClean="0"/>
              <a:t>18</a:t>
            </a:fld>
            <a:endParaRPr lang="en-US"/>
          </a:p>
        </p:txBody>
      </p:sp>
    </p:spTree>
    <p:extLst>
      <p:ext uri="{BB962C8B-B14F-4D97-AF65-F5344CB8AC3E}">
        <p14:creationId xmlns:p14="http://schemas.microsoft.com/office/powerpoint/2010/main" val="536205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BB0BAC-67CD-46C5-A749-8C1C18A1A5A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E7BD6836-A698-4C21-B5E6-602B90670F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91722A8B-7D7B-434E-9B56-A55C4E34C3DA}"/>
              </a:ext>
            </a:extLst>
          </p:cNvPr>
          <p:cNvSpPr>
            <a:spLocks noGrp="1"/>
          </p:cNvSpPr>
          <p:nvPr>
            <p:ph type="dt" sz="half" idx="10"/>
          </p:nvPr>
        </p:nvSpPr>
        <p:spPr/>
        <p:txBody>
          <a:bodyPr/>
          <a:lstStyle/>
          <a:p>
            <a:fld id="{0290F299-937C-4A1A-B8CE-FD12F47D1239}" type="datetimeFigureOut">
              <a:rPr lang="en-US" smtClean="0"/>
              <a:t>3/25/2020</a:t>
            </a:fld>
            <a:endParaRPr lang="en-US"/>
          </a:p>
        </p:txBody>
      </p:sp>
      <p:sp>
        <p:nvSpPr>
          <p:cNvPr id="5" name="页脚占位符 4">
            <a:extLst>
              <a:ext uri="{FF2B5EF4-FFF2-40B4-BE49-F238E27FC236}">
                <a16:creationId xmlns:a16="http://schemas.microsoft.com/office/drawing/2014/main" id="{9FDE2BE4-A11A-4677-8FD8-A15A1C975128}"/>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653A8940-FACA-42CA-91A5-DBB4C2AA0F76}"/>
              </a:ext>
            </a:extLst>
          </p:cNvPr>
          <p:cNvSpPr>
            <a:spLocks noGrp="1"/>
          </p:cNvSpPr>
          <p:nvPr>
            <p:ph type="sldNum" sz="quarter" idx="12"/>
          </p:nvPr>
        </p:nvSpPr>
        <p:spPr/>
        <p:txBody>
          <a:bodyPr/>
          <a:lstStyle/>
          <a:p>
            <a:fld id="{F4484596-AF61-4239-A247-8C191F6D65D5}" type="slidenum">
              <a:rPr lang="en-US" smtClean="0"/>
              <a:t>‹#›</a:t>
            </a:fld>
            <a:endParaRPr lang="en-US"/>
          </a:p>
        </p:txBody>
      </p:sp>
    </p:spTree>
    <p:extLst>
      <p:ext uri="{BB962C8B-B14F-4D97-AF65-F5344CB8AC3E}">
        <p14:creationId xmlns:p14="http://schemas.microsoft.com/office/powerpoint/2010/main" val="3147635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127DF-E431-42E6-9382-12FD9E532D5C}"/>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B4255115-2842-4461-AB47-7F17F944EED6}"/>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a:extLst>
              <a:ext uri="{FF2B5EF4-FFF2-40B4-BE49-F238E27FC236}">
                <a16:creationId xmlns:a16="http://schemas.microsoft.com/office/drawing/2014/main" id="{A9448CBC-71D1-400B-9DE7-BC969353F947}"/>
              </a:ext>
            </a:extLst>
          </p:cNvPr>
          <p:cNvSpPr>
            <a:spLocks noGrp="1"/>
          </p:cNvSpPr>
          <p:nvPr>
            <p:ph type="dt" sz="half" idx="10"/>
          </p:nvPr>
        </p:nvSpPr>
        <p:spPr/>
        <p:txBody>
          <a:bodyPr/>
          <a:lstStyle/>
          <a:p>
            <a:fld id="{0290F299-937C-4A1A-B8CE-FD12F47D1239}" type="datetimeFigureOut">
              <a:rPr lang="en-US" smtClean="0"/>
              <a:t>3/25/2020</a:t>
            </a:fld>
            <a:endParaRPr lang="en-US"/>
          </a:p>
        </p:txBody>
      </p:sp>
      <p:sp>
        <p:nvSpPr>
          <p:cNvPr id="5" name="页脚占位符 4">
            <a:extLst>
              <a:ext uri="{FF2B5EF4-FFF2-40B4-BE49-F238E27FC236}">
                <a16:creationId xmlns:a16="http://schemas.microsoft.com/office/drawing/2014/main" id="{50881358-D79E-400C-8A48-EE378A848CF5}"/>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B227D49D-7243-4DE5-8A22-357B53CF9B18}"/>
              </a:ext>
            </a:extLst>
          </p:cNvPr>
          <p:cNvSpPr>
            <a:spLocks noGrp="1"/>
          </p:cNvSpPr>
          <p:nvPr>
            <p:ph type="sldNum" sz="quarter" idx="12"/>
          </p:nvPr>
        </p:nvSpPr>
        <p:spPr/>
        <p:txBody>
          <a:bodyPr/>
          <a:lstStyle/>
          <a:p>
            <a:fld id="{F4484596-AF61-4239-A247-8C191F6D65D5}" type="slidenum">
              <a:rPr lang="en-US" smtClean="0"/>
              <a:t>‹#›</a:t>
            </a:fld>
            <a:endParaRPr lang="en-US"/>
          </a:p>
        </p:txBody>
      </p:sp>
    </p:spTree>
    <p:extLst>
      <p:ext uri="{BB962C8B-B14F-4D97-AF65-F5344CB8AC3E}">
        <p14:creationId xmlns:p14="http://schemas.microsoft.com/office/powerpoint/2010/main" val="758026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CBD60FE-C871-454C-BDA2-96AC255A185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086A583A-0523-417B-98AF-09625AE35988}"/>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a:extLst>
              <a:ext uri="{FF2B5EF4-FFF2-40B4-BE49-F238E27FC236}">
                <a16:creationId xmlns:a16="http://schemas.microsoft.com/office/drawing/2014/main" id="{1F087F12-369E-49ED-BF02-49F84819FA4B}"/>
              </a:ext>
            </a:extLst>
          </p:cNvPr>
          <p:cNvSpPr>
            <a:spLocks noGrp="1"/>
          </p:cNvSpPr>
          <p:nvPr>
            <p:ph type="dt" sz="half" idx="10"/>
          </p:nvPr>
        </p:nvSpPr>
        <p:spPr/>
        <p:txBody>
          <a:bodyPr/>
          <a:lstStyle/>
          <a:p>
            <a:fld id="{0290F299-937C-4A1A-B8CE-FD12F47D1239}" type="datetimeFigureOut">
              <a:rPr lang="en-US" smtClean="0"/>
              <a:t>3/25/2020</a:t>
            </a:fld>
            <a:endParaRPr lang="en-US"/>
          </a:p>
        </p:txBody>
      </p:sp>
      <p:sp>
        <p:nvSpPr>
          <p:cNvPr id="5" name="页脚占位符 4">
            <a:extLst>
              <a:ext uri="{FF2B5EF4-FFF2-40B4-BE49-F238E27FC236}">
                <a16:creationId xmlns:a16="http://schemas.microsoft.com/office/drawing/2014/main" id="{8874AE22-3271-4DC0-9014-78BB1F284C15}"/>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B1984A80-30C5-4FBA-B643-7D13AFB6EB50}"/>
              </a:ext>
            </a:extLst>
          </p:cNvPr>
          <p:cNvSpPr>
            <a:spLocks noGrp="1"/>
          </p:cNvSpPr>
          <p:nvPr>
            <p:ph type="sldNum" sz="quarter" idx="12"/>
          </p:nvPr>
        </p:nvSpPr>
        <p:spPr/>
        <p:txBody>
          <a:bodyPr/>
          <a:lstStyle/>
          <a:p>
            <a:fld id="{F4484596-AF61-4239-A247-8C191F6D65D5}" type="slidenum">
              <a:rPr lang="en-US" smtClean="0"/>
              <a:t>‹#›</a:t>
            </a:fld>
            <a:endParaRPr lang="en-US"/>
          </a:p>
        </p:txBody>
      </p:sp>
    </p:spTree>
    <p:extLst>
      <p:ext uri="{BB962C8B-B14F-4D97-AF65-F5344CB8AC3E}">
        <p14:creationId xmlns:p14="http://schemas.microsoft.com/office/powerpoint/2010/main" val="179507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B83990-D8C1-42FE-863D-02CEF6CDA030}"/>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6C99560E-0169-4A0C-B03A-23D31D0E1BF3}"/>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a:extLst>
              <a:ext uri="{FF2B5EF4-FFF2-40B4-BE49-F238E27FC236}">
                <a16:creationId xmlns:a16="http://schemas.microsoft.com/office/drawing/2014/main" id="{DB670440-CCD9-453F-A5DB-DA1EA00EB51F}"/>
              </a:ext>
            </a:extLst>
          </p:cNvPr>
          <p:cNvSpPr>
            <a:spLocks noGrp="1"/>
          </p:cNvSpPr>
          <p:nvPr>
            <p:ph type="dt" sz="half" idx="10"/>
          </p:nvPr>
        </p:nvSpPr>
        <p:spPr/>
        <p:txBody>
          <a:bodyPr/>
          <a:lstStyle/>
          <a:p>
            <a:fld id="{0290F299-937C-4A1A-B8CE-FD12F47D1239}" type="datetimeFigureOut">
              <a:rPr lang="en-US" smtClean="0"/>
              <a:t>3/25/2020</a:t>
            </a:fld>
            <a:endParaRPr lang="en-US"/>
          </a:p>
        </p:txBody>
      </p:sp>
      <p:sp>
        <p:nvSpPr>
          <p:cNvPr id="5" name="页脚占位符 4">
            <a:extLst>
              <a:ext uri="{FF2B5EF4-FFF2-40B4-BE49-F238E27FC236}">
                <a16:creationId xmlns:a16="http://schemas.microsoft.com/office/drawing/2014/main" id="{C4B1C605-83A9-45B5-B0B2-D21A5EF3FBBD}"/>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468E6938-E91D-401A-B4DB-67C38CC813FB}"/>
              </a:ext>
            </a:extLst>
          </p:cNvPr>
          <p:cNvSpPr>
            <a:spLocks noGrp="1"/>
          </p:cNvSpPr>
          <p:nvPr>
            <p:ph type="sldNum" sz="quarter" idx="12"/>
          </p:nvPr>
        </p:nvSpPr>
        <p:spPr/>
        <p:txBody>
          <a:bodyPr/>
          <a:lstStyle/>
          <a:p>
            <a:fld id="{F4484596-AF61-4239-A247-8C191F6D65D5}" type="slidenum">
              <a:rPr lang="en-US" smtClean="0"/>
              <a:t>‹#›</a:t>
            </a:fld>
            <a:endParaRPr lang="en-US"/>
          </a:p>
        </p:txBody>
      </p:sp>
    </p:spTree>
    <p:extLst>
      <p:ext uri="{BB962C8B-B14F-4D97-AF65-F5344CB8AC3E}">
        <p14:creationId xmlns:p14="http://schemas.microsoft.com/office/powerpoint/2010/main" val="1873593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C7F4E9-9FE4-4081-BA62-9B82C37F55F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F43C44BF-9609-45A2-8DB7-1FA5FB1942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F89D79F6-F71B-4CA1-B5E9-AC264A056E88}"/>
              </a:ext>
            </a:extLst>
          </p:cNvPr>
          <p:cNvSpPr>
            <a:spLocks noGrp="1"/>
          </p:cNvSpPr>
          <p:nvPr>
            <p:ph type="dt" sz="half" idx="10"/>
          </p:nvPr>
        </p:nvSpPr>
        <p:spPr/>
        <p:txBody>
          <a:bodyPr/>
          <a:lstStyle/>
          <a:p>
            <a:fld id="{0290F299-937C-4A1A-B8CE-FD12F47D1239}" type="datetimeFigureOut">
              <a:rPr lang="en-US" smtClean="0"/>
              <a:t>3/25/2020</a:t>
            </a:fld>
            <a:endParaRPr lang="en-US"/>
          </a:p>
        </p:txBody>
      </p:sp>
      <p:sp>
        <p:nvSpPr>
          <p:cNvPr id="5" name="页脚占位符 4">
            <a:extLst>
              <a:ext uri="{FF2B5EF4-FFF2-40B4-BE49-F238E27FC236}">
                <a16:creationId xmlns:a16="http://schemas.microsoft.com/office/drawing/2014/main" id="{8DCEA105-7A52-4CF9-8EEA-6038AC75F43D}"/>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2E7B7183-0D8A-4C21-9B52-0373F9A81B61}"/>
              </a:ext>
            </a:extLst>
          </p:cNvPr>
          <p:cNvSpPr>
            <a:spLocks noGrp="1"/>
          </p:cNvSpPr>
          <p:nvPr>
            <p:ph type="sldNum" sz="quarter" idx="12"/>
          </p:nvPr>
        </p:nvSpPr>
        <p:spPr/>
        <p:txBody>
          <a:bodyPr/>
          <a:lstStyle/>
          <a:p>
            <a:fld id="{F4484596-AF61-4239-A247-8C191F6D65D5}" type="slidenum">
              <a:rPr lang="en-US" smtClean="0"/>
              <a:t>‹#›</a:t>
            </a:fld>
            <a:endParaRPr lang="en-US"/>
          </a:p>
        </p:txBody>
      </p:sp>
    </p:spTree>
    <p:extLst>
      <p:ext uri="{BB962C8B-B14F-4D97-AF65-F5344CB8AC3E}">
        <p14:creationId xmlns:p14="http://schemas.microsoft.com/office/powerpoint/2010/main" val="2373297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0F6A92-5B24-469C-A4D2-D9CEEB901418}"/>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193D6BA2-A9F9-4C2A-806B-335B798678E9}"/>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a:extLst>
              <a:ext uri="{FF2B5EF4-FFF2-40B4-BE49-F238E27FC236}">
                <a16:creationId xmlns:a16="http://schemas.microsoft.com/office/drawing/2014/main" id="{4D0AB4C9-9D65-4188-A2D7-BEAB72F2278B}"/>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4">
            <a:extLst>
              <a:ext uri="{FF2B5EF4-FFF2-40B4-BE49-F238E27FC236}">
                <a16:creationId xmlns:a16="http://schemas.microsoft.com/office/drawing/2014/main" id="{E62EBC6C-93A4-4437-9B71-61D8E7601BD2}"/>
              </a:ext>
            </a:extLst>
          </p:cNvPr>
          <p:cNvSpPr>
            <a:spLocks noGrp="1"/>
          </p:cNvSpPr>
          <p:nvPr>
            <p:ph type="dt" sz="half" idx="10"/>
          </p:nvPr>
        </p:nvSpPr>
        <p:spPr/>
        <p:txBody>
          <a:bodyPr/>
          <a:lstStyle/>
          <a:p>
            <a:fld id="{0290F299-937C-4A1A-B8CE-FD12F47D1239}" type="datetimeFigureOut">
              <a:rPr lang="en-US" smtClean="0"/>
              <a:t>3/25/2020</a:t>
            </a:fld>
            <a:endParaRPr lang="en-US"/>
          </a:p>
        </p:txBody>
      </p:sp>
      <p:sp>
        <p:nvSpPr>
          <p:cNvPr id="6" name="页脚占位符 5">
            <a:extLst>
              <a:ext uri="{FF2B5EF4-FFF2-40B4-BE49-F238E27FC236}">
                <a16:creationId xmlns:a16="http://schemas.microsoft.com/office/drawing/2014/main" id="{51882916-D547-472E-9F1E-8DA961629EEC}"/>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E6D42F7C-A6BA-4632-B1F1-723C6FD7FB31}"/>
              </a:ext>
            </a:extLst>
          </p:cNvPr>
          <p:cNvSpPr>
            <a:spLocks noGrp="1"/>
          </p:cNvSpPr>
          <p:nvPr>
            <p:ph type="sldNum" sz="quarter" idx="12"/>
          </p:nvPr>
        </p:nvSpPr>
        <p:spPr/>
        <p:txBody>
          <a:bodyPr/>
          <a:lstStyle/>
          <a:p>
            <a:fld id="{F4484596-AF61-4239-A247-8C191F6D65D5}" type="slidenum">
              <a:rPr lang="en-US" smtClean="0"/>
              <a:t>‹#›</a:t>
            </a:fld>
            <a:endParaRPr lang="en-US"/>
          </a:p>
        </p:txBody>
      </p:sp>
    </p:spTree>
    <p:extLst>
      <p:ext uri="{BB962C8B-B14F-4D97-AF65-F5344CB8AC3E}">
        <p14:creationId xmlns:p14="http://schemas.microsoft.com/office/powerpoint/2010/main" val="3131942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B5499F-A37E-4EB2-B627-3220075C2621}"/>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AE35EC6B-3CFD-4BE0-90BF-435B720CC5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CFA4BD82-3857-4A20-A575-6CF50ADBFAA6}"/>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文本占位符 4">
            <a:extLst>
              <a:ext uri="{FF2B5EF4-FFF2-40B4-BE49-F238E27FC236}">
                <a16:creationId xmlns:a16="http://schemas.microsoft.com/office/drawing/2014/main" id="{811F462A-AD98-4237-9A1F-55F1C4C749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309AF361-1CD8-4D5E-AA12-938D7A365696}"/>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日期占位符 6">
            <a:extLst>
              <a:ext uri="{FF2B5EF4-FFF2-40B4-BE49-F238E27FC236}">
                <a16:creationId xmlns:a16="http://schemas.microsoft.com/office/drawing/2014/main" id="{411E9D66-591F-40B8-93E2-78079DD5A149}"/>
              </a:ext>
            </a:extLst>
          </p:cNvPr>
          <p:cNvSpPr>
            <a:spLocks noGrp="1"/>
          </p:cNvSpPr>
          <p:nvPr>
            <p:ph type="dt" sz="half" idx="10"/>
          </p:nvPr>
        </p:nvSpPr>
        <p:spPr/>
        <p:txBody>
          <a:bodyPr/>
          <a:lstStyle/>
          <a:p>
            <a:fld id="{0290F299-937C-4A1A-B8CE-FD12F47D1239}" type="datetimeFigureOut">
              <a:rPr lang="en-US" smtClean="0"/>
              <a:t>3/25/2020</a:t>
            </a:fld>
            <a:endParaRPr lang="en-US"/>
          </a:p>
        </p:txBody>
      </p:sp>
      <p:sp>
        <p:nvSpPr>
          <p:cNvPr id="8" name="页脚占位符 7">
            <a:extLst>
              <a:ext uri="{FF2B5EF4-FFF2-40B4-BE49-F238E27FC236}">
                <a16:creationId xmlns:a16="http://schemas.microsoft.com/office/drawing/2014/main" id="{831A3FEB-4DFD-4AD7-A5E1-B42188A285AC}"/>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A9CAF938-06BF-4D0C-990D-22606763D66E}"/>
              </a:ext>
            </a:extLst>
          </p:cNvPr>
          <p:cNvSpPr>
            <a:spLocks noGrp="1"/>
          </p:cNvSpPr>
          <p:nvPr>
            <p:ph type="sldNum" sz="quarter" idx="12"/>
          </p:nvPr>
        </p:nvSpPr>
        <p:spPr/>
        <p:txBody>
          <a:bodyPr/>
          <a:lstStyle/>
          <a:p>
            <a:fld id="{F4484596-AF61-4239-A247-8C191F6D65D5}" type="slidenum">
              <a:rPr lang="en-US" smtClean="0"/>
              <a:t>‹#›</a:t>
            </a:fld>
            <a:endParaRPr lang="en-US"/>
          </a:p>
        </p:txBody>
      </p:sp>
    </p:spTree>
    <p:extLst>
      <p:ext uri="{BB962C8B-B14F-4D97-AF65-F5344CB8AC3E}">
        <p14:creationId xmlns:p14="http://schemas.microsoft.com/office/powerpoint/2010/main" val="3542876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1957FB-C835-488F-A3FA-84660F683452}"/>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37D69EB1-BAB1-4B41-8D4B-CE8F9F688FAD}"/>
              </a:ext>
            </a:extLst>
          </p:cNvPr>
          <p:cNvSpPr>
            <a:spLocks noGrp="1"/>
          </p:cNvSpPr>
          <p:nvPr>
            <p:ph type="dt" sz="half" idx="10"/>
          </p:nvPr>
        </p:nvSpPr>
        <p:spPr/>
        <p:txBody>
          <a:bodyPr/>
          <a:lstStyle/>
          <a:p>
            <a:fld id="{0290F299-937C-4A1A-B8CE-FD12F47D1239}" type="datetimeFigureOut">
              <a:rPr lang="en-US" smtClean="0"/>
              <a:t>3/25/2020</a:t>
            </a:fld>
            <a:endParaRPr lang="en-US"/>
          </a:p>
        </p:txBody>
      </p:sp>
      <p:sp>
        <p:nvSpPr>
          <p:cNvPr id="4" name="页脚占位符 3">
            <a:extLst>
              <a:ext uri="{FF2B5EF4-FFF2-40B4-BE49-F238E27FC236}">
                <a16:creationId xmlns:a16="http://schemas.microsoft.com/office/drawing/2014/main" id="{DE0A2E97-B75C-43B4-9217-9D07DE69D38B}"/>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458D4F64-E4A7-4F8B-8E4A-BFC12CC1A8B4}"/>
              </a:ext>
            </a:extLst>
          </p:cNvPr>
          <p:cNvSpPr>
            <a:spLocks noGrp="1"/>
          </p:cNvSpPr>
          <p:nvPr>
            <p:ph type="sldNum" sz="quarter" idx="12"/>
          </p:nvPr>
        </p:nvSpPr>
        <p:spPr/>
        <p:txBody>
          <a:bodyPr/>
          <a:lstStyle/>
          <a:p>
            <a:fld id="{F4484596-AF61-4239-A247-8C191F6D65D5}" type="slidenum">
              <a:rPr lang="en-US" smtClean="0"/>
              <a:t>‹#›</a:t>
            </a:fld>
            <a:endParaRPr lang="en-US"/>
          </a:p>
        </p:txBody>
      </p:sp>
    </p:spTree>
    <p:extLst>
      <p:ext uri="{BB962C8B-B14F-4D97-AF65-F5344CB8AC3E}">
        <p14:creationId xmlns:p14="http://schemas.microsoft.com/office/powerpoint/2010/main" val="1585643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6130C41-87CA-461E-9E1B-AA9D35BF7D6B}"/>
              </a:ext>
            </a:extLst>
          </p:cNvPr>
          <p:cNvSpPr>
            <a:spLocks noGrp="1"/>
          </p:cNvSpPr>
          <p:nvPr>
            <p:ph type="dt" sz="half" idx="10"/>
          </p:nvPr>
        </p:nvSpPr>
        <p:spPr/>
        <p:txBody>
          <a:bodyPr/>
          <a:lstStyle/>
          <a:p>
            <a:fld id="{0290F299-937C-4A1A-B8CE-FD12F47D1239}" type="datetimeFigureOut">
              <a:rPr lang="en-US" smtClean="0"/>
              <a:t>3/25/2020</a:t>
            </a:fld>
            <a:endParaRPr lang="en-US"/>
          </a:p>
        </p:txBody>
      </p:sp>
      <p:sp>
        <p:nvSpPr>
          <p:cNvPr id="3" name="页脚占位符 2">
            <a:extLst>
              <a:ext uri="{FF2B5EF4-FFF2-40B4-BE49-F238E27FC236}">
                <a16:creationId xmlns:a16="http://schemas.microsoft.com/office/drawing/2014/main" id="{F98A9F24-DE8B-4F67-85EB-A2508AB329B6}"/>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3E2F52CD-67E1-4FC8-8B9B-D77C64FB9A27}"/>
              </a:ext>
            </a:extLst>
          </p:cNvPr>
          <p:cNvSpPr>
            <a:spLocks noGrp="1"/>
          </p:cNvSpPr>
          <p:nvPr>
            <p:ph type="sldNum" sz="quarter" idx="12"/>
          </p:nvPr>
        </p:nvSpPr>
        <p:spPr/>
        <p:txBody>
          <a:bodyPr/>
          <a:lstStyle/>
          <a:p>
            <a:fld id="{F4484596-AF61-4239-A247-8C191F6D65D5}" type="slidenum">
              <a:rPr lang="en-US" smtClean="0"/>
              <a:t>‹#›</a:t>
            </a:fld>
            <a:endParaRPr lang="en-US"/>
          </a:p>
        </p:txBody>
      </p:sp>
    </p:spTree>
    <p:extLst>
      <p:ext uri="{BB962C8B-B14F-4D97-AF65-F5344CB8AC3E}">
        <p14:creationId xmlns:p14="http://schemas.microsoft.com/office/powerpoint/2010/main" val="3164538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FD8A5-3432-414F-A91E-4D8EA8BC49C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4B7C398D-A9B0-4F8F-B5DC-FF7FF119C5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文本占位符 3">
            <a:extLst>
              <a:ext uri="{FF2B5EF4-FFF2-40B4-BE49-F238E27FC236}">
                <a16:creationId xmlns:a16="http://schemas.microsoft.com/office/drawing/2014/main" id="{4C4C1B22-83F4-4819-8C4F-043BE7E4FC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CDCBC245-2B72-4906-9C83-A9188124D107}"/>
              </a:ext>
            </a:extLst>
          </p:cNvPr>
          <p:cNvSpPr>
            <a:spLocks noGrp="1"/>
          </p:cNvSpPr>
          <p:nvPr>
            <p:ph type="dt" sz="half" idx="10"/>
          </p:nvPr>
        </p:nvSpPr>
        <p:spPr/>
        <p:txBody>
          <a:bodyPr/>
          <a:lstStyle/>
          <a:p>
            <a:fld id="{0290F299-937C-4A1A-B8CE-FD12F47D1239}" type="datetimeFigureOut">
              <a:rPr lang="en-US" smtClean="0"/>
              <a:t>3/25/2020</a:t>
            </a:fld>
            <a:endParaRPr lang="en-US"/>
          </a:p>
        </p:txBody>
      </p:sp>
      <p:sp>
        <p:nvSpPr>
          <p:cNvPr id="6" name="页脚占位符 5">
            <a:extLst>
              <a:ext uri="{FF2B5EF4-FFF2-40B4-BE49-F238E27FC236}">
                <a16:creationId xmlns:a16="http://schemas.microsoft.com/office/drawing/2014/main" id="{1F43D09E-C9D1-438E-A9D3-02DE3398F81A}"/>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19159832-0C6C-4513-9D2F-D6F6E96419DB}"/>
              </a:ext>
            </a:extLst>
          </p:cNvPr>
          <p:cNvSpPr>
            <a:spLocks noGrp="1"/>
          </p:cNvSpPr>
          <p:nvPr>
            <p:ph type="sldNum" sz="quarter" idx="12"/>
          </p:nvPr>
        </p:nvSpPr>
        <p:spPr/>
        <p:txBody>
          <a:bodyPr/>
          <a:lstStyle/>
          <a:p>
            <a:fld id="{F4484596-AF61-4239-A247-8C191F6D65D5}" type="slidenum">
              <a:rPr lang="en-US" smtClean="0"/>
              <a:t>‹#›</a:t>
            </a:fld>
            <a:endParaRPr lang="en-US"/>
          </a:p>
        </p:txBody>
      </p:sp>
    </p:spTree>
    <p:extLst>
      <p:ext uri="{BB962C8B-B14F-4D97-AF65-F5344CB8AC3E}">
        <p14:creationId xmlns:p14="http://schemas.microsoft.com/office/powerpoint/2010/main" val="824732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3E0A43-9DC1-4A8D-90D0-FEC7AA97132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CA8EC9EA-7C35-4478-9998-DD94CACB97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5F5724BC-CFB8-4E57-B688-42663874C9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F6B634C1-AC62-41ED-BC12-A3FA59F7752C}"/>
              </a:ext>
            </a:extLst>
          </p:cNvPr>
          <p:cNvSpPr>
            <a:spLocks noGrp="1"/>
          </p:cNvSpPr>
          <p:nvPr>
            <p:ph type="dt" sz="half" idx="10"/>
          </p:nvPr>
        </p:nvSpPr>
        <p:spPr/>
        <p:txBody>
          <a:bodyPr/>
          <a:lstStyle/>
          <a:p>
            <a:fld id="{0290F299-937C-4A1A-B8CE-FD12F47D1239}" type="datetimeFigureOut">
              <a:rPr lang="en-US" smtClean="0"/>
              <a:t>3/25/2020</a:t>
            </a:fld>
            <a:endParaRPr lang="en-US"/>
          </a:p>
        </p:txBody>
      </p:sp>
      <p:sp>
        <p:nvSpPr>
          <p:cNvPr id="6" name="页脚占位符 5">
            <a:extLst>
              <a:ext uri="{FF2B5EF4-FFF2-40B4-BE49-F238E27FC236}">
                <a16:creationId xmlns:a16="http://schemas.microsoft.com/office/drawing/2014/main" id="{625EB369-8ECD-4BBA-9456-DB045C0D6B09}"/>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7969277B-DE21-4393-88BF-32D8F98813DE}"/>
              </a:ext>
            </a:extLst>
          </p:cNvPr>
          <p:cNvSpPr>
            <a:spLocks noGrp="1"/>
          </p:cNvSpPr>
          <p:nvPr>
            <p:ph type="sldNum" sz="quarter" idx="12"/>
          </p:nvPr>
        </p:nvSpPr>
        <p:spPr/>
        <p:txBody>
          <a:bodyPr/>
          <a:lstStyle/>
          <a:p>
            <a:fld id="{F4484596-AF61-4239-A247-8C191F6D65D5}" type="slidenum">
              <a:rPr lang="en-US" smtClean="0"/>
              <a:t>‹#›</a:t>
            </a:fld>
            <a:endParaRPr lang="en-US"/>
          </a:p>
        </p:txBody>
      </p:sp>
    </p:spTree>
    <p:extLst>
      <p:ext uri="{BB962C8B-B14F-4D97-AF65-F5344CB8AC3E}">
        <p14:creationId xmlns:p14="http://schemas.microsoft.com/office/powerpoint/2010/main" val="3329063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CE03F6C-21E9-4EB6-AF74-CF3CA4D29D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5A56E6A4-D357-430D-8D59-76E7AA99BB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a:extLst>
              <a:ext uri="{FF2B5EF4-FFF2-40B4-BE49-F238E27FC236}">
                <a16:creationId xmlns:a16="http://schemas.microsoft.com/office/drawing/2014/main" id="{2483350D-0B7E-4DC5-97B1-FB418A820C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90F299-937C-4A1A-B8CE-FD12F47D1239}" type="datetimeFigureOut">
              <a:rPr lang="en-US" smtClean="0"/>
              <a:t>3/25/2020</a:t>
            </a:fld>
            <a:endParaRPr lang="en-US"/>
          </a:p>
        </p:txBody>
      </p:sp>
      <p:sp>
        <p:nvSpPr>
          <p:cNvPr id="5" name="页脚占位符 4">
            <a:extLst>
              <a:ext uri="{FF2B5EF4-FFF2-40B4-BE49-F238E27FC236}">
                <a16:creationId xmlns:a16="http://schemas.microsoft.com/office/drawing/2014/main" id="{E74A201A-BF2F-4136-95C3-4ED8DC2994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8727F465-8BF0-44C9-B4FF-D4840B0CDE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484596-AF61-4239-A247-8C191F6D65D5}" type="slidenum">
              <a:rPr lang="en-US" smtClean="0"/>
              <a:t>‹#›</a:t>
            </a:fld>
            <a:endParaRPr lang="en-US"/>
          </a:p>
        </p:txBody>
      </p:sp>
    </p:spTree>
    <p:extLst>
      <p:ext uri="{BB962C8B-B14F-4D97-AF65-F5344CB8AC3E}">
        <p14:creationId xmlns:p14="http://schemas.microsoft.com/office/powerpoint/2010/main" val="24019952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11.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5.png"/><Relationship Id="rId18" Type="http://schemas.openxmlformats.org/officeDocument/2006/relationships/image" Target="../media/image80.png"/><Relationship Id="rId3" Type="http://schemas.openxmlformats.org/officeDocument/2006/relationships/image" Target="../media/image60.png"/><Relationship Id="rId21" Type="http://schemas.openxmlformats.org/officeDocument/2006/relationships/image" Target="../media/image83.png"/><Relationship Id="rId7" Type="http://schemas.openxmlformats.org/officeDocument/2006/relationships/image" Target="../media/image66.png"/><Relationship Id="rId12" Type="http://schemas.openxmlformats.org/officeDocument/2006/relationships/image" Target="../media/image74.png"/><Relationship Id="rId17" Type="http://schemas.openxmlformats.org/officeDocument/2006/relationships/image" Target="../media/image79.png"/><Relationship Id="rId2" Type="http://schemas.openxmlformats.org/officeDocument/2006/relationships/image" Target="../media/image59.png"/><Relationship Id="rId16" Type="http://schemas.openxmlformats.org/officeDocument/2006/relationships/image" Target="../media/image78.png"/><Relationship Id="rId20"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73.png"/><Relationship Id="rId5" Type="http://schemas.openxmlformats.org/officeDocument/2006/relationships/image" Target="../media/image62.png"/><Relationship Id="rId15" Type="http://schemas.openxmlformats.org/officeDocument/2006/relationships/image" Target="../media/image77.png"/><Relationship Id="rId10" Type="http://schemas.openxmlformats.org/officeDocument/2006/relationships/image" Target="../media/image72.png"/><Relationship Id="rId19" Type="http://schemas.openxmlformats.org/officeDocument/2006/relationships/image" Target="../media/image81.png"/><Relationship Id="rId4" Type="http://schemas.openxmlformats.org/officeDocument/2006/relationships/image" Target="../media/image61.png"/><Relationship Id="rId9" Type="http://schemas.openxmlformats.org/officeDocument/2006/relationships/image" Target="../media/image68.png"/><Relationship Id="rId14" Type="http://schemas.openxmlformats.org/officeDocument/2006/relationships/image" Target="../media/image76.png"/></Relationships>
</file>

<file path=ppt/slides/_rels/slide12.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pn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94.png"/><Relationship Id="rId2" Type="http://schemas.openxmlformats.org/officeDocument/2006/relationships/image" Target="../media/image84.png"/><Relationship Id="rId16"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5" Type="http://schemas.openxmlformats.org/officeDocument/2006/relationships/image" Target="../media/image9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 Id="rId14" Type="http://schemas.openxmlformats.org/officeDocument/2006/relationships/image" Target="../media/image96.png"/></Relationships>
</file>

<file path=ppt/slides/_rels/slide1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5.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10" Type="http://schemas.openxmlformats.org/officeDocument/2006/relationships/image" Target="../media/image111.png"/><Relationship Id="rId4" Type="http://schemas.openxmlformats.org/officeDocument/2006/relationships/image" Target="../media/image105.png"/><Relationship Id="rId9" Type="http://schemas.openxmlformats.org/officeDocument/2006/relationships/image" Target="../media/image1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3" Type="http://schemas.openxmlformats.org/officeDocument/2006/relationships/image" Target="../media/image1310.png"/><Relationship Id="rId18" Type="http://schemas.openxmlformats.org/officeDocument/2006/relationships/image" Target="../media/image180.png"/><Relationship Id="rId3" Type="http://schemas.openxmlformats.org/officeDocument/2006/relationships/image" Target="../media/image63.png"/><Relationship Id="rId21" Type="http://schemas.openxmlformats.org/officeDocument/2006/relationships/image" Target="../media/image70.png"/><Relationship Id="rId12" Type="http://schemas.openxmlformats.org/officeDocument/2006/relationships/image" Target="../media/image1210.png"/><Relationship Id="rId17" Type="http://schemas.openxmlformats.org/officeDocument/2006/relationships/image" Target="../media/image173.png"/><Relationship Id="rId2" Type="http://schemas.openxmlformats.org/officeDocument/2006/relationships/notesSlide" Target="../notesSlides/notesSlide8.xml"/><Relationship Id="rId16" Type="http://schemas.openxmlformats.org/officeDocument/2006/relationships/image" Target="../media/image1610.png"/><Relationship Id="rId20"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110.png"/><Relationship Id="rId5" Type="http://schemas.openxmlformats.org/officeDocument/2006/relationships/image" Target="../media/image3.png"/><Relationship Id="rId15" Type="http://schemas.openxmlformats.org/officeDocument/2006/relationships/image" Target="../media/image1510.png"/><Relationship Id="rId23" Type="http://schemas.openxmlformats.org/officeDocument/2006/relationships/image" Target="../media/image6.png"/><Relationship Id="rId10" Type="http://schemas.openxmlformats.org/officeDocument/2006/relationships/image" Target="../media/image1010.png"/><Relationship Id="rId19" Type="http://schemas.openxmlformats.org/officeDocument/2006/relationships/image" Target="../media/image190.png"/><Relationship Id="rId4" Type="http://schemas.openxmlformats.org/officeDocument/2006/relationships/image" Target="../media/image64.png"/><Relationship Id="rId9" Type="http://schemas.openxmlformats.org/officeDocument/2006/relationships/image" Target="../media/image910.png"/><Relationship Id="rId14" Type="http://schemas.openxmlformats.org/officeDocument/2006/relationships/image" Target="../media/image1410.png"/><Relationship Id="rId22" Type="http://schemas.openxmlformats.org/officeDocument/2006/relationships/image" Target="../media/image71.png"/></Relationships>
</file>

<file path=ppt/slides/_rels/slide18.xml.rels><?xml version="1.0" encoding="UTF-8" standalone="yes"?>
<Relationships xmlns="http://schemas.openxmlformats.org/package/2006/relationships"><Relationship Id="rId8" Type="http://schemas.openxmlformats.org/officeDocument/2006/relationships/image" Target="../media/image470.png"/><Relationship Id="rId13" Type="http://schemas.openxmlformats.org/officeDocument/2006/relationships/image" Target="../media/image140.png"/><Relationship Id="rId18" Type="http://schemas.openxmlformats.org/officeDocument/2006/relationships/image" Target="../media/image116.png"/><Relationship Id="rId3" Type="http://schemas.openxmlformats.org/officeDocument/2006/relationships/image" Target="../media/image114.png"/><Relationship Id="rId7" Type="http://schemas.openxmlformats.org/officeDocument/2006/relationships/image" Target="../media/image460.png"/><Relationship Id="rId12" Type="http://schemas.openxmlformats.org/officeDocument/2006/relationships/image" Target="../media/image130.png"/><Relationship Id="rId17" Type="http://schemas.openxmlformats.org/officeDocument/2006/relationships/image" Target="../media/image115.png"/><Relationship Id="rId2" Type="http://schemas.openxmlformats.org/officeDocument/2006/relationships/notesSlide" Target="../notesSlides/notesSlide9.xml"/><Relationship Id="rId16"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430.png"/><Relationship Id="rId11" Type="http://schemas.openxmlformats.org/officeDocument/2006/relationships/image" Target="../media/image120.png"/><Relationship Id="rId15" Type="http://schemas.openxmlformats.org/officeDocument/2006/relationships/image" Target="../media/image160.png"/><Relationship Id="rId10" Type="http://schemas.openxmlformats.org/officeDocument/2006/relationships/image" Target="../media/image1100.png"/><Relationship Id="rId19" Type="http://schemas.openxmlformats.org/officeDocument/2006/relationships/image" Target="../media/image117.png"/><Relationship Id="rId9" Type="http://schemas.openxmlformats.org/officeDocument/2006/relationships/image" Target="../media/image1070.png"/><Relationship Id="rId14" Type="http://schemas.openxmlformats.org/officeDocument/2006/relationships/image" Target="../media/image150.png"/></Relationships>
</file>

<file path=ppt/slides/_rels/slide19.xml.rels><?xml version="1.0" encoding="UTF-8" standalone="yes"?>
<Relationships xmlns="http://schemas.openxmlformats.org/package/2006/relationships"><Relationship Id="rId8" Type="http://schemas.openxmlformats.org/officeDocument/2006/relationships/image" Target="../media/image470.png"/><Relationship Id="rId13" Type="http://schemas.openxmlformats.org/officeDocument/2006/relationships/image" Target="../media/image140.png"/><Relationship Id="rId18" Type="http://schemas.openxmlformats.org/officeDocument/2006/relationships/image" Target="../media/image119.png"/><Relationship Id="rId26" Type="http://schemas.openxmlformats.org/officeDocument/2006/relationships/image" Target="../media/image128.png"/><Relationship Id="rId21" Type="http://schemas.openxmlformats.org/officeDocument/2006/relationships/image" Target="../media/image123.png"/><Relationship Id="rId7" Type="http://schemas.openxmlformats.org/officeDocument/2006/relationships/image" Target="../media/image460.png"/><Relationship Id="rId12" Type="http://schemas.openxmlformats.org/officeDocument/2006/relationships/image" Target="../media/image130.png"/><Relationship Id="rId17" Type="http://schemas.openxmlformats.org/officeDocument/2006/relationships/image" Target="../media/image118.png"/><Relationship Id="rId25" Type="http://schemas.openxmlformats.org/officeDocument/2006/relationships/image" Target="../media/image127.png"/><Relationship Id="rId16" Type="http://schemas.openxmlformats.org/officeDocument/2006/relationships/image" Target="../media/image170.png"/><Relationship Id="rId20"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430.png"/><Relationship Id="rId11" Type="http://schemas.openxmlformats.org/officeDocument/2006/relationships/image" Target="../media/image120.png"/><Relationship Id="rId24" Type="http://schemas.openxmlformats.org/officeDocument/2006/relationships/image" Target="../media/image126.png"/><Relationship Id="rId15" Type="http://schemas.openxmlformats.org/officeDocument/2006/relationships/image" Target="../media/image160.png"/><Relationship Id="rId23" Type="http://schemas.openxmlformats.org/officeDocument/2006/relationships/image" Target="../media/image125.png"/><Relationship Id="rId10" Type="http://schemas.openxmlformats.org/officeDocument/2006/relationships/image" Target="../media/image1100.png"/><Relationship Id="rId19" Type="http://schemas.openxmlformats.org/officeDocument/2006/relationships/image" Target="../media/image121.png"/><Relationship Id="rId9" Type="http://schemas.openxmlformats.org/officeDocument/2006/relationships/image" Target="../media/image1070.png"/><Relationship Id="rId14" Type="http://schemas.openxmlformats.org/officeDocument/2006/relationships/image" Target="../media/image150.png"/><Relationship Id="rId22" Type="http://schemas.openxmlformats.org/officeDocument/2006/relationships/image" Target="../media/image12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470.png"/><Relationship Id="rId13" Type="http://schemas.openxmlformats.org/officeDocument/2006/relationships/image" Target="../media/image140.png"/><Relationship Id="rId18" Type="http://schemas.openxmlformats.org/officeDocument/2006/relationships/image" Target="../media/image125.png"/><Relationship Id="rId21" Type="http://schemas.openxmlformats.org/officeDocument/2006/relationships/image" Target="../media/image131.png"/><Relationship Id="rId7" Type="http://schemas.openxmlformats.org/officeDocument/2006/relationships/image" Target="../media/image460.png"/><Relationship Id="rId12" Type="http://schemas.openxmlformats.org/officeDocument/2006/relationships/image" Target="../media/image130.png"/><Relationship Id="rId17" Type="http://schemas.openxmlformats.org/officeDocument/2006/relationships/image" Target="../media/image117.png"/><Relationship Id="rId16" Type="http://schemas.openxmlformats.org/officeDocument/2006/relationships/image" Target="../media/image170.png"/><Relationship Id="rId20"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430.png"/><Relationship Id="rId11" Type="http://schemas.openxmlformats.org/officeDocument/2006/relationships/image" Target="../media/image120.png"/><Relationship Id="rId24" Type="http://schemas.openxmlformats.org/officeDocument/2006/relationships/image" Target="../media/image133.jpg"/><Relationship Id="rId15" Type="http://schemas.openxmlformats.org/officeDocument/2006/relationships/image" Target="../media/image160.png"/><Relationship Id="rId23" Type="http://schemas.openxmlformats.org/officeDocument/2006/relationships/image" Target="../media/image133.png"/><Relationship Id="rId10" Type="http://schemas.openxmlformats.org/officeDocument/2006/relationships/image" Target="../media/image1100.png"/><Relationship Id="rId19" Type="http://schemas.openxmlformats.org/officeDocument/2006/relationships/image" Target="../media/image127.png"/><Relationship Id="rId9" Type="http://schemas.openxmlformats.org/officeDocument/2006/relationships/image" Target="../media/image1070.png"/><Relationship Id="rId14" Type="http://schemas.openxmlformats.org/officeDocument/2006/relationships/image" Target="../media/image150.png"/><Relationship Id="rId22" Type="http://schemas.openxmlformats.org/officeDocument/2006/relationships/image" Target="../media/image132.png"/></Relationships>
</file>

<file path=ppt/slides/_rels/slide2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2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68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70.png"/><Relationship Id="rId5" Type="http://schemas.openxmlformats.org/officeDocument/2006/relationships/image" Target="../media/image660.png"/><Relationship Id="rId4" Type="http://schemas.openxmlformats.org/officeDocument/2006/relationships/image" Target="../media/image650.png"/></Relationships>
</file>

<file path=ppt/slides/_rels/slide25.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36.png"/><Relationship Id="rId7" Type="http://schemas.openxmlformats.org/officeDocument/2006/relationships/image" Target="../media/image14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43.png"/><Relationship Id="rId4" Type="http://schemas.openxmlformats.org/officeDocument/2006/relationships/image" Target="../media/image142.png"/></Relationships>
</file>

<file path=ppt/slides/_rels/slide26.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13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3.png"/></Relationships>
</file>

<file path=ppt/slides/_rels/slide27.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29.png"/><Relationship Id="rId7" Type="http://schemas.openxmlformats.org/officeDocument/2006/relationships/image" Target="../media/image15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49.png"/><Relationship Id="rId10" Type="http://schemas.openxmlformats.org/officeDocument/2006/relationships/image" Target="../media/image800.png"/><Relationship Id="rId4" Type="http://schemas.openxmlformats.org/officeDocument/2006/relationships/image" Target="../media/image148.png"/><Relationship Id="rId9" Type="http://schemas.openxmlformats.org/officeDocument/2006/relationships/image" Target="../media/image15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3.xml.rels><?xml version="1.0" encoding="UTF-8" standalone="yes"?>
<Relationships xmlns="http://schemas.openxmlformats.org/package/2006/relationships"><Relationship Id="rId13" Type="http://schemas.openxmlformats.org/officeDocument/2006/relationships/image" Target="../media/image1310.png"/><Relationship Id="rId18" Type="http://schemas.openxmlformats.org/officeDocument/2006/relationships/image" Target="../media/image180.png"/><Relationship Id="rId3" Type="http://schemas.openxmlformats.org/officeDocument/2006/relationships/image" Target="../media/image63.png"/><Relationship Id="rId21" Type="http://schemas.openxmlformats.org/officeDocument/2006/relationships/image" Target="../media/image70.png"/><Relationship Id="rId12" Type="http://schemas.openxmlformats.org/officeDocument/2006/relationships/image" Target="../media/image1210.png"/><Relationship Id="rId17" Type="http://schemas.openxmlformats.org/officeDocument/2006/relationships/image" Target="../media/image173.png"/><Relationship Id="rId2" Type="http://schemas.openxmlformats.org/officeDocument/2006/relationships/notesSlide" Target="../notesSlides/notesSlide3.xml"/><Relationship Id="rId16" Type="http://schemas.openxmlformats.org/officeDocument/2006/relationships/image" Target="../media/image1610.png"/><Relationship Id="rId20"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110.png"/><Relationship Id="rId5" Type="http://schemas.openxmlformats.org/officeDocument/2006/relationships/image" Target="../media/image3.png"/><Relationship Id="rId15" Type="http://schemas.openxmlformats.org/officeDocument/2006/relationships/image" Target="../media/image1510.png"/><Relationship Id="rId23" Type="http://schemas.openxmlformats.org/officeDocument/2006/relationships/image" Target="../media/image6.png"/><Relationship Id="rId10" Type="http://schemas.openxmlformats.org/officeDocument/2006/relationships/image" Target="../media/image1010.png"/><Relationship Id="rId19" Type="http://schemas.openxmlformats.org/officeDocument/2006/relationships/image" Target="../media/image190.png"/><Relationship Id="rId4" Type="http://schemas.openxmlformats.org/officeDocument/2006/relationships/image" Target="../media/image64.png"/><Relationship Id="rId9" Type="http://schemas.openxmlformats.org/officeDocument/2006/relationships/image" Target="../media/image910.png"/><Relationship Id="rId14" Type="http://schemas.openxmlformats.org/officeDocument/2006/relationships/image" Target="../media/image1410.png"/><Relationship Id="rId22" Type="http://schemas.openxmlformats.org/officeDocument/2006/relationships/image" Target="../media/image71.png"/></Relationships>
</file>

<file path=ppt/slides/_rels/slide30.xml.rels><?xml version="1.0" encoding="UTF-8" standalone="yes"?>
<Relationships xmlns="http://schemas.openxmlformats.org/package/2006/relationships"><Relationship Id="rId13" Type="http://schemas.openxmlformats.org/officeDocument/2006/relationships/image" Target="../media/image850.png"/><Relationship Id="rId18" Type="http://schemas.openxmlformats.org/officeDocument/2006/relationships/image" Target="../media/image900.png"/><Relationship Id="rId21" Type="http://schemas.openxmlformats.org/officeDocument/2006/relationships/image" Target="../media/image950.png"/><Relationship Id="rId12" Type="http://schemas.openxmlformats.org/officeDocument/2006/relationships/image" Target="../media/image157.png"/><Relationship Id="rId17" Type="http://schemas.openxmlformats.org/officeDocument/2006/relationships/image" Target="../media/image890.png"/><Relationship Id="rId2" Type="http://schemas.openxmlformats.org/officeDocument/2006/relationships/notesSlide" Target="../notesSlides/notesSlide17.xml"/><Relationship Id="rId16" Type="http://schemas.openxmlformats.org/officeDocument/2006/relationships/image" Target="../media/image880.png"/><Relationship Id="rId20" Type="http://schemas.openxmlformats.org/officeDocument/2006/relationships/image" Target="../media/image940.png"/><Relationship Id="rId1" Type="http://schemas.openxmlformats.org/officeDocument/2006/relationships/slideLayout" Target="../slideLayouts/slideLayout2.xml"/><Relationship Id="rId11" Type="http://schemas.openxmlformats.org/officeDocument/2006/relationships/image" Target="../media/image920.png"/><Relationship Id="rId15" Type="http://schemas.openxmlformats.org/officeDocument/2006/relationships/image" Target="../media/image870.png"/><Relationship Id="rId10" Type="http://schemas.openxmlformats.org/officeDocument/2006/relationships/image" Target="../media/image911.png"/><Relationship Id="rId19" Type="http://schemas.openxmlformats.org/officeDocument/2006/relationships/image" Target="../media/image930.png"/><Relationship Id="rId14" Type="http://schemas.openxmlformats.org/officeDocument/2006/relationships/image" Target="../media/image860.png"/><Relationship Id="rId22" Type="http://schemas.openxmlformats.org/officeDocument/2006/relationships/image" Target="../media/image960.png"/></Relationships>
</file>

<file path=ppt/slides/_rels/slide3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59.PNG"/><Relationship Id="rId5" Type="http://schemas.openxmlformats.org/officeDocument/2006/relationships/image" Target="../media/image820.png"/><Relationship Id="rId4" Type="http://schemas.openxmlformats.org/officeDocument/2006/relationships/image" Target="../media/image810.png"/></Relationships>
</file>

<file path=ppt/slides/_rels/slide3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image" Target="../media/image1030.png"/><Relationship Id="rId4" Type="http://schemas.openxmlformats.org/officeDocument/2006/relationships/image" Target="../media/image164.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4.png"/><Relationship Id="rId5" Type="http://schemas.openxmlformats.org/officeDocument/2006/relationships/image" Target="../media/image9.png"/><Relationship Id="rId10" Type="http://schemas.openxmlformats.org/officeDocument/2006/relationships/image" Target="../media/image13.png"/><Relationship Id="rId4" Type="http://schemas.openxmlformats.org/officeDocument/2006/relationships/image" Target="../media/image8.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4.png"/><Relationship Id="rId4" Type="http://schemas.openxmlformats.org/officeDocument/2006/relationships/image" Target="../media/image39.png"/><Relationship Id="rId9" Type="http://schemas.openxmlformats.org/officeDocument/2006/relationships/image" Target="../media/image43.png"/></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0.png"/><Relationship Id="rId7" Type="http://schemas.openxmlformats.org/officeDocument/2006/relationships/image" Target="../media/image36.png"/><Relationship Id="rId12" Type="http://schemas.openxmlformats.org/officeDocument/2006/relationships/image" Target="../media/image49.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48.png"/><Relationship Id="rId5" Type="http://schemas.openxmlformats.org/officeDocument/2006/relationships/image" Target="../media/image32.png"/><Relationship Id="rId10" Type="http://schemas.openxmlformats.org/officeDocument/2006/relationships/image" Target="../media/image47.png"/><Relationship Id="rId4" Type="http://schemas.openxmlformats.org/officeDocument/2006/relationships/image" Target="../media/image31.png"/><Relationship Id="rId9"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1" name="TextBox 4110"/>
          <p:cNvSpPr txBox="1"/>
          <p:nvPr/>
        </p:nvSpPr>
        <p:spPr>
          <a:xfrm>
            <a:off x="1524000" y="3984009"/>
            <a:ext cx="9144000" cy="1569660"/>
          </a:xfrm>
          <a:prstGeom prst="rect">
            <a:avLst/>
          </a:prstGeom>
          <a:noFill/>
        </p:spPr>
        <p:txBody>
          <a:bodyPr wrap="square" rtlCol="0">
            <a:spAutoFit/>
          </a:bodyPr>
          <a:lstStyle/>
          <a:p>
            <a:pPr algn="ctr"/>
            <a:r>
              <a:rPr lang="en-US" sz="4800" dirty="0">
                <a:latin typeface="Calibri" panose="020F0502020204030204" pitchFamily="34" charset="0"/>
                <a:cs typeface="Arial" panose="020B0604020202020204" pitchFamily="34" charset="0"/>
              </a:rPr>
              <a:t>CMSC 591</a:t>
            </a:r>
          </a:p>
          <a:p>
            <a:pPr algn="ctr"/>
            <a:r>
              <a:rPr lang="en-US" sz="4800" dirty="0">
                <a:latin typeface="Calibri" panose="020F0502020204030204" pitchFamily="34" charset="0"/>
                <a:cs typeface="Arial" panose="020B0604020202020204" pitchFamily="34" charset="0"/>
              </a:rPr>
              <a:t>Robotic Vision</a:t>
            </a:r>
          </a:p>
        </p:txBody>
      </p:sp>
      <p:pic>
        <p:nvPicPr>
          <p:cNvPr id="2" name="Picture 1"/>
          <p:cNvPicPr>
            <a:picLocks noChangeAspect="1"/>
          </p:cNvPicPr>
          <p:nvPr/>
        </p:nvPicPr>
        <p:blipFill>
          <a:blip r:embed="rId3"/>
          <a:stretch>
            <a:fillRect/>
          </a:stretch>
        </p:blipFill>
        <p:spPr>
          <a:xfrm>
            <a:off x="0" y="0"/>
            <a:ext cx="12192000" cy="3320956"/>
          </a:xfrm>
          <a:prstGeom prst="rect">
            <a:avLst/>
          </a:prstGeom>
        </p:spPr>
      </p:pic>
    </p:spTree>
    <p:extLst>
      <p:ext uri="{BB962C8B-B14F-4D97-AF65-F5344CB8AC3E}">
        <p14:creationId xmlns:p14="http://schemas.microsoft.com/office/powerpoint/2010/main" val="17558382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CE54EA-9ABA-4E6A-9955-D7777F2C61D0}"/>
              </a:ext>
            </a:extLst>
          </p:cNvPr>
          <p:cNvSpPr>
            <a:spLocks noGrp="1"/>
          </p:cNvSpPr>
          <p:nvPr>
            <p:ph type="title"/>
          </p:nvPr>
        </p:nvSpPr>
        <p:spPr>
          <a:xfrm>
            <a:off x="484962" y="0"/>
            <a:ext cx="10515600" cy="1325563"/>
          </a:xfrm>
        </p:spPr>
        <p:txBody>
          <a:bodyPr/>
          <a:lstStyle/>
          <a:p>
            <a:r>
              <a:rPr lang="en-US" dirty="0"/>
              <a:t>Gauss Newton</a:t>
            </a:r>
          </a:p>
        </p:txBody>
      </p:sp>
      <p:cxnSp>
        <p:nvCxnSpPr>
          <p:cNvPr id="4" name="直接箭头连接符 3">
            <a:extLst>
              <a:ext uri="{FF2B5EF4-FFF2-40B4-BE49-F238E27FC236}">
                <a16:creationId xmlns:a16="http://schemas.microsoft.com/office/drawing/2014/main" id="{68D219DE-1EE8-425F-A5CD-1B7D0E83F79B}"/>
              </a:ext>
            </a:extLst>
          </p:cNvPr>
          <p:cNvCxnSpPr>
            <a:cxnSpLocks/>
          </p:cNvCxnSpPr>
          <p:nvPr/>
        </p:nvCxnSpPr>
        <p:spPr>
          <a:xfrm>
            <a:off x="364500" y="5958193"/>
            <a:ext cx="1159785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直接箭头连接符 4">
            <a:extLst>
              <a:ext uri="{FF2B5EF4-FFF2-40B4-BE49-F238E27FC236}">
                <a16:creationId xmlns:a16="http://schemas.microsoft.com/office/drawing/2014/main" id="{D042F5AB-F292-4C33-AAFD-21D68198C869}"/>
              </a:ext>
            </a:extLst>
          </p:cNvPr>
          <p:cNvCxnSpPr>
            <a:cxnSpLocks/>
          </p:cNvCxnSpPr>
          <p:nvPr/>
        </p:nvCxnSpPr>
        <p:spPr>
          <a:xfrm flipV="1">
            <a:off x="364500" y="2585172"/>
            <a:ext cx="0" cy="3373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4E8A8BD2-3E54-4627-8F65-F88D69912016}"/>
                  </a:ext>
                </a:extLst>
              </p:cNvPr>
              <p:cNvSpPr txBox="1"/>
              <p:nvPr/>
            </p:nvSpPr>
            <p:spPr>
              <a:xfrm>
                <a:off x="64096" y="1238752"/>
                <a:ext cx="140329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𝑳𝒐𝒔𝒔</m:t>
                      </m:r>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𝑭𝒖𝒏𝒄𝒕𝒊𝒐𝒏</m:t>
                      </m:r>
                    </m:oMath>
                  </m:oMathPara>
                </a14:m>
                <a:endParaRPr lang="en-US" sz="2400" b="1" dirty="0"/>
              </a:p>
            </p:txBody>
          </p:sp>
        </mc:Choice>
        <mc:Fallback xmlns="">
          <p:sp>
            <p:nvSpPr>
              <p:cNvPr id="6" name="文本框 5">
                <a:extLst>
                  <a:ext uri="{FF2B5EF4-FFF2-40B4-BE49-F238E27FC236}">
                    <a16:creationId xmlns:a16="http://schemas.microsoft.com/office/drawing/2014/main" id="{4E8A8BD2-3E54-4627-8F65-F88D69912016}"/>
                  </a:ext>
                </a:extLst>
              </p:cNvPr>
              <p:cNvSpPr txBox="1">
                <a:spLocks noRot="1" noChangeAspect="1" noMove="1" noResize="1" noEditPoints="1" noAdjustHandles="1" noChangeArrowheads="1" noChangeShapeType="1" noTextEdit="1"/>
              </p:cNvSpPr>
              <p:nvPr/>
            </p:nvSpPr>
            <p:spPr>
              <a:xfrm>
                <a:off x="64096" y="1238752"/>
                <a:ext cx="1403290" cy="461665"/>
              </a:xfrm>
              <a:prstGeom prst="rect">
                <a:avLst/>
              </a:prstGeom>
              <a:blipFill>
                <a:blip r:embed="rId2"/>
                <a:stretch>
                  <a:fillRect l="-1304" r="-6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13147A9D-182B-4597-A63A-4EA2699CA492}"/>
                  </a:ext>
                </a:extLst>
              </p:cNvPr>
              <p:cNvSpPr/>
              <p:nvPr/>
            </p:nvSpPr>
            <p:spPr>
              <a:xfrm>
                <a:off x="131725" y="1953264"/>
                <a:ext cx="7064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a:latin typeface="Cambria Math" panose="02040503050406030204" pitchFamily="18" charset="0"/>
                        </a:rPr>
                        <m:t>𝐅</m:t>
                      </m:r>
                      <m:d>
                        <m:dPr>
                          <m:ctrlPr>
                            <a:rPr lang="en-US"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𝝁</m:t>
                          </m:r>
                        </m:e>
                      </m:d>
                    </m:oMath>
                  </m:oMathPara>
                </a14:m>
                <a:endParaRPr lang="en-US" dirty="0"/>
              </a:p>
            </p:txBody>
          </p:sp>
        </mc:Choice>
        <mc:Fallback xmlns="">
          <p:sp>
            <p:nvSpPr>
              <p:cNvPr id="7" name="矩形 6">
                <a:extLst>
                  <a:ext uri="{FF2B5EF4-FFF2-40B4-BE49-F238E27FC236}">
                    <a16:creationId xmlns:a16="http://schemas.microsoft.com/office/drawing/2014/main" id="{13147A9D-182B-4597-A63A-4EA2699CA492}"/>
                  </a:ext>
                </a:extLst>
              </p:cNvPr>
              <p:cNvSpPr>
                <a:spLocks noRot="1" noChangeAspect="1" noMove="1" noResize="1" noEditPoints="1" noAdjustHandles="1" noChangeArrowheads="1" noChangeShapeType="1" noTextEdit="1"/>
              </p:cNvSpPr>
              <p:nvPr/>
            </p:nvSpPr>
            <p:spPr>
              <a:xfrm>
                <a:off x="131725" y="1953264"/>
                <a:ext cx="706475" cy="369332"/>
              </a:xfrm>
              <a:prstGeom prst="rect">
                <a:avLst/>
              </a:prstGeom>
              <a:blipFill>
                <a:blip r:embed="rId3"/>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39A10751-91EF-4149-8745-1DC353BB19D6}"/>
                  </a:ext>
                </a:extLst>
              </p:cNvPr>
              <p:cNvSpPr txBox="1"/>
              <p:nvPr/>
            </p:nvSpPr>
            <p:spPr>
              <a:xfrm>
                <a:off x="11185303" y="5986042"/>
                <a:ext cx="927365" cy="4932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sSup>
                    </m:oMath>
                  </m:oMathPara>
                </a14:m>
                <a:endParaRPr lang="en-US" sz="2400" b="1" dirty="0"/>
              </a:p>
            </p:txBody>
          </p:sp>
        </mc:Choice>
        <mc:Fallback xmlns="">
          <p:sp>
            <p:nvSpPr>
              <p:cNvPr id="8" name="文本框 7">
                <a:extLst>
                  <a:ext uri="{FF2B5EF4-FFF2-40B4-BE49-F238E27FC236}">
                    <a16:creationId xmlns:a16="http://schemas.microsoft.com/office/drawing/2014/main" id="{39A10751-91EF-4149-8745-1DC353BB19D6}"/>
                  </a:ext>
                </a:extLst>
              </p:cNvPr>
              <p:cNvSpPr txBox="1">
                <a:spLocks noRot="1" noChangeAspect="1" noMove="1" noResize="1" noEditPoints="1" noAdjustHandles="1" noChangeArrowheads="1" noChangeShapeType="1" noTextEdit="1"/>
              </p:cNvSpPr>
              <p:nvPr/>
            </p:nvSpPr>
            <p:spPr>
              <a:xfrm>
                <a:off x="11185303" y="5986042"/>
                <a:ext cx="927365" cy="493277"/>
              </a:xfrm>
              <a:prstGeom prst="rect">
                <a:avLst/>
              </a:prstGeom>
              <a:blipFill>
                <a:blip r:embed="rId4"/>
                <a:stretch>
                  <a:fillRect/>
                </a:stretch>
              </a:blipFill>
            </p:spPr>
            <p:txBody>
              <a:bodyPr/>
              <a:lstStyle/>
              <a:p>
                <a:r>
                  <a:rPr lang="en-US">
                    <a:noFill/>
                  </a:rPr>
                  <a:t> </a:t>
                </a:r>
              </a:p>
            </p:txBody>
          </p:sp>
        </mc:Fallback>
      </mc:AlternateContent>
      <p:sp>
        <p:nvSpPr>
          <p:cNvPr id="14" name="任意多边形: 形状 13">
            <a:extLst>
              <a:ext uri="{FF2B5EF4-FFF2-40B4-BE49-F238E27FC236}">
                <a16:creationId xmlns:a16="http://schemas.microsoft.com/office/drawing/2014/main" id="{19108F00-8973-486C-A9CB-774D4A86F893}"/>
              </a:ext>
            </a:extLst>
          </p:cNvPr>
          <p:cNvSpPr/>
          <p:nvPr/>
        </p:nvSpPr>
        <p:spPr>
          <a:xfrm>
            <a:off x="576197" y="2718148"/>
            <a:ext cx="11536471" cy="3118981"/>
          </a:xfrm>
          <a:custGeom>
            <a:avLst/>
            <a:gdLst>
              <a:gd name="connsiteX0" fmla="*/ 0 w 11536471"/>
              <a:gd name="connsiteY0" fmla="*/ 0 h 3118981"/>
              <a:gd name="connsiteX1" fmla="*/ 62630 w 11536471"/>
              <a:gd name="connsiteY1" fmla="*/ 37578 h 3118981"/>
              <a:gd name="connsiteX2" fmla="*/ 112735 w 11536471"/>
              <a:gd name="connsiteY2" fmla="*/ 75156 h 3118981"/>
              <a:gd name="connsiteX3" fmla="*/ 150313 w 11536471"/>
              <a:gd name="connsiteY3" fmla="*/ 87682 h 3118981"/>
              <a:gd name="connsiteX4" fmla="*/ 212943 w 11536471"/>
              <a:gd name="connsiteY4" fmla="*/ 125260 h 3118981"/>
              <a:gd name="connsiteX5" fmla="*/ 288099 w 11536471"/>
              <a:gd name="connsiteY5" fmla="*/ 175364 h 3118981"/>
              <a:gd name="connsiteX6" fmla="*/ 338203 w 11536471"/>
              <a:gd name="connsiteY6" fmla="*/ 212942 h 3118981"/>
              <a:gd name="connsiteX7" fmla="*/ 400833 w 11536471"/>
              <a:gd name="connsiteY7" fmla="*/ 237994 h 3118981"/>
              <a:gd name="connsiteX8" fmla="*/ 501041 w 11536471"/>
              <a:gd name="connsiteY8" fmla="*/ 313151 h 3118981"/>
              <a:gd name="connsiteX9" fmla="*/ 551145 w 11536471"/>
              <a:gd name="connsiteY9" fmla="*/ 338203 h 3118981"/>
              <a:gd name="connsiteX10" fmla="*/ 588724 w 11536471"/>
              <a:gd name="connsiteY10" fmla="*/ 363255 h 3118981"/>
              <a:gd name="connsiteX11" fmla="*/ 626302 w 11536471"/>
              <a:gd name="connsiteY11" fmla="*/ 375781 h 3118981"/>
              <a:gd name="connsiteX12" fmla="*/ 713984 w 11536471"/>
              <a:gd name="connsiteY12" fmla="*/ 425885 h 3118981"/>
              <a:gd name="connsiteX13" fmla="*/ 801666 w 11536471"/>
              <a:gd name="connsiteY13" fmla="*/ 488515 h 3118981"/>
              <a:gd name="connsiteX14" fmla="*/ 914400 w 11536471"/>
              <a:gd name="connsiteY14" fmla="*/ 551145 h 3118981"/>
              <a:gd name="connsiteX15" fmla="*/ 951978 w 11536471"/>
              <a:gd name="connsiteY15" fmla="*/ 563671 h 3118981"/>
              <a:gd name="connsiteX16" fmla="*/ 1002082 w 11536471"/>
              <a:gd name="connsiteY16" fmla="*/ 601249 h 3118981"/>
              <a:gd name="connsiteX17" fmla="*/ 1064713 w 11536471"/>
              <a:gd name="connsiteY17" fmla="*/ 626301 h 3118981"/>
              <a:gd name="connsiteX18" fmla="*/ 1114817 w 11536471"/>
              <a:gd name="connsiteY18" fmla="*/ 651353 h 3118981"/>
              <a:gd name="connsiteX19" fmla="*/ 1215025 w 11536471"/>
              <a:gd name="connsiteY19" fmla="*/ 713984 h 3118981"/>
              <a:gd name="connsiteX20" fmla="*/ 1277655 w 11536471"/>
              <a:gd name="connsiteY20" fmla="*/ 751562 h 3118981"/>
              <a:gd name="connsiteX21" fmla="*/ 1327759 w 11536471"/>
              <a:gd name="connsiteY21" fmla="*/ 764088 h 3118981"/>
              <a:gd name="connsiteX22" fmla="*/ 1440493 w 11536471"/>
              <a:gd name="connsiteY22" fmla="*/ 826718 h 3118981"/>
              <a:gd name="connsiteX23" fmla="*/ 1503124 w 11536471"/>
              <a:gd name="connsiteY23" fmla="*/ 851770 h 3118981"/>
              <a:gd name="connsiteX24" fmla="*/ 1565754 w 11536471"/>
              <a:gd name="connsiteY24" fmla="*/ 889348 h 3118981"/>
              <a:gd name="connsiteX25" fmla="*/ 1603332 w 11536471"/>
              <a:gd name="connsiteY25" fmla="*/ 901874 h 3118981"/>
              <a:gd name="connsiteX26" fmla="*/ 1665962 w 11536471"/>
              <a:gd name="connsiteY26" fmla="*/ 939452 h 3118981"/>
              <a:gd name="connsiteX27" fmla="*/ 1716066 w 11536471"/>
              <a:gd name="connsiteY27" fmla="*/ 964504 h 3118981"/>
              <a:gd name="connsiteX28" fmla="*/ 1778696 w 11536471"/>
              <a:gd name="connsiteY28" fmla="*/ 989556 h 3118981"/>
              <a:gd name="connsiteX29" fmla="*/ 1853852 w 11536471"/>
              <a:gd name="connsiteY29" fmla="*/ 1039660 h 3118981"/>
              <a:gd name="connsiteX30" fmla="*/ 1891430 w 11536471"/>
              <a:gd name="connsiteY30" fmla="*/ 1052186 h 3118981"/>
              <a:gd name="connsiteX31" fmla="*/ 1929008 w 11536471"/>
              <a:gd name="connsiteY31" fmla="*/ 1077238 h 3118981"/>
              <a:gd name="connsiteX32" fmla="*/ 1979113 w 11536471"/>
              <a:gd name="connsiteY32" fmla="*/ 1102290 h 3118981"/>
              <a:gd name="connsiteX33" fmla="*/ 2016691 w 11536471"/>
              <a:gd name="connsiteY33" fmla="*/ 1127342 h 3118981"/>
              <a:gd name="connsiteX34" fmla="*/ 2079321 w 11536471"/>
              <a:gd name="connsiteY34" fmla="*/ 1152394 h 3118981"/>
              <a:gd name="connsiteX35" fmla="*/ 2104373 w 11536471"/>
              <a:gd name="connsiteY35" fmla="*/ 1177447 h 3118981"/>
              <a:gd name="connsiteX36" fmla="*/ 2192055 w 11536471"/>
              <a:gd name="connsiteY36" fmla="*/ 1215025 h 3118981"/>
              <a:gd name="connsiteX37" fmla="*/ 2242159 w 11536471"/>
              <a:gd name="connsiteY37" fmla="*/ 1240077 h 3118981"/>
              <a:gd name="connsiteX38" fmla="*/ 2367419 w 11536471"/>
              <a:gd name="connsiteY38" fmla="*/ 1315233 h 3118981"/>
              <a:gd name="connsiteX39" fmla="*/ 2455102 w 11536471"/>
              <a:gd name="connsiteY39" fmla="*/ 1352811 h 3118981"/>
              <a:gd name="connsiteX40" fmla="*/ 2517732 w 11536471"/>
              <a:gd name="connsiteY40" fmla="*/ 1377863 h 3118981"/>
              <a:gd name="connsiteX41" fmla="*/ 2580362 w 11536471"/>
              <a:gd name="connsiteY41" fmla="*/ 1415441 h 3118981"/>
              <a:gd name="connsiteX42" fmla="*/ 2655518 w 11536471"/>
              <a:gd name="connsiteY42" fmla="*/ 1453019 h 3118981"/>
              <a:gd name="connsiteX43" fmla="*/ 2768252 w 11536471"/>
              <a:gd name="connsiteY43" fmla="*/ 1515649 h 3118981"/>
              <a:gd name="connsiteX44" fmla="*/ 2818356 w 11536471"/>
              <a:gd name="connsiteY44" fmla="*/ 1528175 h 3118981"/>
              <a:gd name="connsiteX45" fmla="*/ 2956143 w 11536471"/>
              <a:gd name="connsiteY45" fmla="*/ 1578279 h 3118981"/>
              <a:gd name="connsiteX46" fmla="*/ 3131507 w 11536471"/>
              <a:gd name="connsiteY46" fmla="*/ 1653436 h 3118981"/>
              <a:gd name="connsiteX47" fmla="*/ 3244241 w 11536471"/>
              <a:gd name="connsiteY47" fmla="*/ 1691014 h 3118981"/>
              <a:gd name="connsiteX48" fmla="*/ 3344450 w 11536471"/>
              <a:gd name="connsiteY48" fmla="*/ 1741118 h 3118981"/>
              <a:gd name="connsiteX49" fmla="*/ 3394554 w 11536471"/>
              <a:gd name="connsiteY49" fmla="*/ 1753644 h 3118981"/>
              <a:gd name="connsiteX50" fmla="*/ 3494762 w 11536471"/>
              <a:gd name="connsiteY50" fmla="*/ 1791222 h 3118981"/>
              <a:gd name="connsiteX51" fmla="*/ 3569918 w 11536471"/>
              <a:gd name="connsiteY51" fmla="*/ 1828800 h 3118981"/>
              <a:gd name="connsiteX52" fmla="*/ 3607496 w 11536471"/>
              <a:gd name="connsiteY52" fmla="*/ 1841326 h 3118981"/>
              <a:gd name="connsiteX53" fmla="*/ 3657600 w 11536471"/>
              <a:gd name="connsiteY53" fmla="*/ 1866378 h 3118981"/>
              <a:gd name="connsiteX54" fmla="*/ 3757808 w 11536471"/>
              <a:gd name="connsiteY54" fmla="*/ 1891430 h 3118981"/>
              <a:gd name="connsiteX55" fmla="*/ 3832965 w 11536471"/>
              <a:gd name="connsiteY55" fmla="*/ 1929008 h 3118981"/>
              <a:gd name="connsiteX56" fmla="*/ 3970751 w 11536471"/>
              <a:gd name="connsiteY56" fmla="*/ 1979112 h 3118981"/>
              <a:gd name="connsiteX57" fmla="*/ 4070959 w 11536471"/>
              <a:gd name="connsiteY57" fmla="*/ 2029216 h 3118981"/>
              <a:gd name="connsiteX58" fmla="*/ 4158641 w 11536471"/>
              <a:gd name="connsiteY58" fmla="*/ 2054268 h 3118981"/>
              <a:gd name="connsiteX59" fmla="*/ 4196219 w 11536471"/>
              <a:gd name="connsiteY59" fmla="*/ 2066794 h 3118981"/>
              <a:gd name="connsiteX60" fmla="*/ 4246324 w 11536471"/>
              <a:gd name="connsiteY60" fmla="*/ 2091847 h 3118981"/>
              <a:gd name="connsiteX61" fmla="*/ 4371584 w 11536471"/>
              <a:gd name="connsiteY61" fmla="*/ 2141951 h 3118981"/>
              <a:gd name="connsiteX62" fmla="*/ 4421688 w 11536471"/>
              <a:gd name="connsiteY62" fmla="*/ 2167003 h 3118981"/>
              <a:gd name="connsiteX63" fmla="*/ 4534422 w 11536471"/>
              <a:gd name="connsiteY63" fmla="*/ 2204581 h 3118981"/>
              <a:gd name="connsiteX64" fmla="*/ 4634630 w 11536471"/>
              <a:gd name="connsiteY64" fmla="*/ 2242159 h 3118981"/>
              <a:gd name="connsiteX65" fmla="*/ 4734839 w 11536471"/>
              <a:gd name="connsiteY65" fmla="*/ 2292263 h 3118981"/>
              <a:gd name="connsiteX66" fmla="*/ 4860099 w 11536471"/>
              <a:gd name="connsiteY66" fmla="*/ 2317315 h 3118981"/>
              <a:gd name="connsiteX67" fmla="*/ 5022937 w 11536471"/>
              <a:gd name="connsiteY67" fmla="*/ 2379945 h 3118981"/>
              <a:gd name="connsiteX68" fmla="*/ 5085567 w 11536471"/>
              <a:gd name="connsiteY68" fmla="*/ 2417523 h 3118981"/>
              <a:gd name="connsiteX69" fmla="*/ 5148198 w 11536471"/>
              <a:gd name="connsiteY69" fmla="*/ 2430049 h 3118981"/>
              <a:gd name="connsiteX70" fmla="*/ 5185776 w 11536471"/>
              <a:gd name="connsiteY70" fmla="*/ 2442575 h 3118981"/>
              <a:gd name="connsiteX71" fmla="*/ 5248406 w 11536471"/>
              <a:gd name="connsiteY71" fmla="*/ 2467627 h 3118981"/>
              <a:gd name="connsiteX72" fmla="*/ 5298510 w 11536471"/>
              <a:gd name="connsiteY72" fmla="*/ 2480153 h 3118981"/>
              <a:gd name="connsiteX73" fmla="*/ 5411244 w 11536471"/>
              <a:gd name="connsiteY73" fmla="*/ 2517731 h 3118981"/>
              <a:gd name="connsiteX74" fmla="*/ 5461348 w 11536471"/>
              <a:gd name="connsiteY74" fmla="*/ 2530257 h 3118981"/>
              <a:gd name="connsiteX75" fmla="*/ 5498926 w 11536471"/>
              <a:gd name="connsiteY75" fmla="*/ 2542784 h 3118981"/>
              <a:gd name="connsiteX76" fmla="*/ 5599135 w 11536471"/>
              <a:gd name="connsiteY76" fmla="*/ 2567836 h 3118981"/>
              <a:gd name="connsiteX77" fmla="*/ 5661765 w 11536471"/>
              <a:gd name="connsiteY77" fmla="*/ 2580362 h 3118981"/>
              <a:gd name="connsiteX78" fmla="*/ 5724395 w 11536471"/>
              <a:gd name="connsiteY78" fmla="*/ 2605414 h 3118981"/>
              <a:gd name="connsiteX79" fmla="*/ 5812077 w 11536471"/>
              <a:gd name="connsiteY79" fmla="*/ 2630466 h 3118981"/>
              <a:gd name="connsiteX80" fmla="*/ 5887233 w 11536471"/>
              <a:gd name="connsiteY80" fmla="*/ 2655518 h 3118981"/>
              <a:gd name="connsiteX81" fmla="*/ 5974915 w 11536471"/>
              <a:gd name="connsiteY81" fmla="*/ 2668044 h 3118981"/>
              <a:gd name="connsiteX82" fmla="*/ 6162806 w 11536471"/>
              <a:gd name="connsiteY82" fmla="*/ 2705622 h 3118981"/>
              <a:gd name="connsiteX83" fmla="*/ 6237962 w 11536471"/>
              <a:gd name="connsiteY83" fmla="*/ 2730674 h 3118981"/>
              <a:gd name="connsiteX84" fmla="*/ 6313118 w 11536471"/>
              <a:gd name="connsiteY84" fmla="*/ 2743200 h 3118981"/>
              <a:gd name="connsiteX85" fmla="*/ 6425852 w 11536471"/>
              <a:gd name="connsiteY85" fmla="*/ 2768252 h 3118981"/>
              <a:gd name="connsiteX86" fmla="*/ 6501008 w 11536471"/>
              <a:gd name="connsiteY86" fmla="*/ 2780778 h 3118981"/>
              <a:gd name="connsiteX87" fmla="*/ 6601217 w 11536471"/>
              <a:gd name="connsiteY87" fmla="*/ 2805830 h 3118981"/>
              <a:gd name="connsiteX88" fmla="*/ 6676373 w 11536471"/>
              <a:gd name="connsiteY88" fmla="*/ 2830882 h 3118981"/>
              <a:gd name="connsiteX89" fmla="*/ 6764055 w 11536471"/>
              <a:gd name="connsiteY89" fmla="*/ 2843408 h 3118981"/>
              <a:gd name="connsiteX90" fmla="*/ 6876789 w 11536471"/>
              <a:gd name="connsiteY90" fmla="*/ 2868460 h 3118981"/>
              <a:gd name="connsiteX91" fmla="*/ 7014576 w 11536471"/>
              <a:gd name="connsiteY91" fmla="*/ 2893512 h 3118981"/>
              <a:gd name="connsiteX92" fmla="*/ 7089732 w 11536471"/>
              <a:gd name="connsiteY92" fmla="*/ 2918564 h 3118981"/>
              <a:gd name="connsiteX93" fmla="*/ 7164888 w 11536471"/>
              <a:gd name="connsiteY93" fmla="*/ 2931090 h 3118981"/>
              <a:gd name="connsiteX94" fmla="*/ 7227518 w 11536471"/>
              <a:gd name="connsiteY94" fmla="*/ 2943616 h 3118981"/>
              <a:gd name="connsiteX95" fmla="*/ 7365304 w 11536471"/>
              <a:gd name="connsiteY95" fmla="*/ 2981194 h 3118981"/>
              <a:gd name="connsiteX96" fmla="*/ 7503091 w 11536471"/>
              <a:gd name="connsiteY96" fmla="*/ 3018773 h 3118981"/>
              <a:gd name="connsiteX97" fmla="*/ 7716033 w 11536471"/>
              <a:gd name="connsiteY97" fmla="*/ 3043825 h 3118981"/>
              <a:gd name="connsiteX98" fmla="*/ 7903924 w 11536471"/>
              <a:gd name="connsiteY98" fmla="*/ 3068877 h 3118981"/>
              <a:gd name="connsiteX99" fmla="*/ 8404965 w 11536471"/>
              <a:gd name="connsiteY99" fmla="*/ 3081403 h 3118981"/>
              <a:gd name="connsiteX100" fmla="*/ 8567803 w 11536471"/>
              <a:gd name="connsiteY100" fmla="*/ 3093929 h 3118981"/>
              <a:gd name="connsiteX101" fmla="*/ 8642959 w 11536471"/>
              <a:gd name="connsiteY101" fmla="*/ 3106455 h 3118981"/>
              <a:gd name="connsiteX102" fmla="*/ 8743167 w 11536471"/>
              <a:gd name="connsiteY102" fmla="*/ 3118981 h 3118981"/>
              <a:gd name="connsiteX103" fmla="*/ 9281787 w 11536471"/>
              <a:gd name="connsiteY103" fmla="*/ 3106455 h 3118981"/>
              <a:gd name="connsiteX104" fmla="*/ 9356943 w 11536471"/>
              <a:gd name="connsiteY104" fmla="*/ 3093929 h 3118981"/>
              <a:gd name="connsiteX105" fmla="*/ 9482203 w 11536471"/>
              <a:gd name="connsiteY105" fmla="*/ 3081403 h 3118981"/>
              <a:gd name="connsiteX106" fmla="*/ 9582411 w 11536471"/>
              <a:gd name="connsiteY106" fmla="*/ 3043825 h 3118981"/>
              <a:gd name="connsiteX107" fmla="*/ 9670093 w 11536471"/>
              <a:gd name="connsiteY107" fmla="*/ 3018773 h 3118981"/>
              <a:gd name="connsiteX108" fmla="*/ 9770302 w 11536471"/>
              <a:gd name="connsiteY108" fmla="*/ 2981194 h 3118981"/>
              <a:gd name="connsiteX109" fmla="*/ 9820406 w 11536471"/>
              <a:gd name="connsiteY109" fmla="*/ 2968668 h 3118981"/>
              <a:gd name="connsiteX110" fmla="*/ 9857984 w 11536471"/>
              <a:gd name="connsiteY110" fmla="*/ 2956142 h 3118981"/>
              <a:gd name="connsiteX111" fmla="*/ 9933140 w 11536471"/>
              <a:gd name="connsiteY111" fmla="*/ 2906038 h 3118981"/>
              <a:gd name="connsiteX112" fmla="*/ 9983244 w 11536471"/>
              <a:gd name="connsiteY112" fmla="*/ 2868460 h 3118981"/>
              <a:gd name="connsiteX113" fmla="*/ 10045874 w 11536471"/>
              <a:gd name="connsiteY113" fmla="*/ 2843408 h 3118981"/>
              <a:gd name="connsiteX114" fmla="*/ 10133556 w 11536471"/>
              <a:gd name="connsiteY114" fmla="*/ 2768252 h 3118981"/>
              <a:gd name="connsiteX115" fmla="*/ 10171135 w 11536471"/>
              <a:gd name="connsiteY115" fmla="*/ 2755726 h 3118981"/>
              <a:gd name="connsiteX116" fmla="*/ 10233765 w 11536471"/>
              <a:gd name="connsiteY116" fmla="*/ 2718148 h 3118981"/>
              <a:gd name="connsiteX117" fmla="*/ 10359025 w 11536471"/>
              <a:gd name="connsiteY117" fmla="*/ 2630466 h 3118981"/>
              <a:gd name="connsiteX118" fmla="*/ 10434181 w 11536471"/>
              <a:gd name="connsiteY118" fmla="*/ 2567836 h 3118981"/>
              <a:gd name="connsiteX119" fmla="*/ 10471759 w 11536471"/>
              <a:gd name="connsiteY119" fmla="*/ 2517731 h 3118981"/>
              <a:gd name="connsiteX120" fmla="*/ 10509337 w 11536471"/>
              <a:gd name="connsiteY120" fmla="*/ 2480153 h 3118981"/>
              <a:gd name="connsiteX121" fmla="*/ 10534389 w 11536471"/>
              <a:gd name="connsiteY121" fmla="*/ 2442575 h 3118981"/>
              <a:gd name="connsiteX122" fmla="*/ 10571967 w 11536471"/>
              <a:gd name="connsiteY122" fmla="*/ 2392471 h 3118981"/>
              <a:gd name="connsiteX123" fmla="*/ 10609545 w 11536471"/>
              <a:gd name="connsiteY123" fmla="*/ 2354893 h 3118981"/>
              <a:gd name="connsiteX124" fmla="*/ 10622071 w 11536471"/>
              <a:gd name="connsiteY124" fmla="*/ 2317315 h 3118981"/>
              <a:gd name="connsiteX125" fmla="*/ 10647124 w 11536471"/>
              <a:gd name="connsiteY125" fmla="*/ 2292263 h 3118981"/>
              <a:gd name="connsiteX126" fmla="*/ 10747332 w 11536471"/>
              <a:gd name="connsiteY126" fmla="*/ 2154477 h 3118981"/>
              <a:gd name="connsiteX127" fmla="*/ 10759858 w 11536471"/>
              <a:gd name="connsiteY127" fmla="*/ 2116899 h 3118981"/>
              <a:gd name="connsiteX128" fmla="*/ 10784910 w 11536471"/>
              <a:gd name="connsiteY128" fmla="*/ 2054268 h 3118981"/>
              <a:gd name="connsiteX129" fmla="*/ 10822488 w 11536471"/>
              <a:gd name="connsiteY129" fmla="*/ 1991638 h 3118981"/>
              <a:gd name="connsiteX130" fmla="*/ 10847540 w 11536471"/>
              <a:gd name="connsiteY130" fmla="*/ 1916482 h 3118981"/>
              <a:gd name="connsiteX131" fmla="*/ 10935222 w 11536471"/>
              <a:gd name="connsiteY131" fmla="*/ 1766170 h 3118981"/>
              <a:gd name="connsiteX132" fmla="*/ 10985326 w 11536471"/>
              <a:gd name="connsiteY132" fmla="*/ 1628384 h 3118981"/>
              <a:gd name="connsiteX133" fmla="*/ 11010378 w 11536471"/>
              <a:gd name="connsiteY133" fmla="*/ 1553227 h 3118981"/>
              <a:gd name="connsiteX134" fmla="*/ 11060482 w 11536471"/>
              <a:gd name="connsiteY134" fmla="*/ 1453019 h 3118981"/>
              <a:gd name="connsiteX135" fmla="*/ 11085535 w 11536471"/>
              <a:gd name="connsiteY135" fmla="*/ 1365337 h 3118981"/>
              <a:gd name="connsiteX136" fmla="*/ 11110587 w 11536471"/>
              <a:gd name="connsiteY136" fmla="*/ 1302707 h 3118981"/>
              <a:gd name="connsiteX137" fmla="*/ 11160691 w 11536471"/>
              <a:gd name="connsiteY137" fmla="*/ 1152394 h 3118981"/>
              <a:gd name="connsiteX138" fmla="*/ 11210795 w 11536471"/>
              <a:gd name="connsiteY138" fmla="*/ 1014608 h 3118981"/>
              <a:gd name="connsiteX139" fmla="*/ 11235847 w 11536471"/>
              <a:gd name="connsiteY139" fmla="*/ 951978 h 3118981"/>
              <a:gd name="connsiteX140" fmla="*/ 11285951 w 11536471"/>
              <a:gd name="connsiteY140" fmla="*/ 789140 h 3118981"/>
              <a:gd name="connsiteX141" fmla="*/ 11311003 w 11536471"/>
              <a:gd name="connsiteY141" fmla="*/ 713984 h 3118981"/>
              <a:gd name="connsiteX142" fmla="*/ 11336055 w 11536471"/>
              <a:gd name="connsiteY142" fmla="*/ 663879 h 3118981"/>
              <a:gd name="connsiteX143" fmla="*/ 11348581 w 11536471"/>
              <a:gd name="connsiteY143" fmla="*/ 613775 h 3118981"/>
              <a:gd name="connsiteX144" fmla="*/ 11373633 w 11536471"/>
              <a:gd name="connsiteY144" fmla="*/ 551145 h 3118981"/>
              <a:gd name="connsiteX145" fmla="*/ 11411211 w 11536471"/>
              <a:gd name="connsiteY145" fmla="*/ 413359 h 3118981"/>
              <a:gd name="connsiteX146" fmla="*/ 11423737 w 11536471"/>
              <a:gd name="connsiteY146" fmla="*/ 363255 h 3118981"/>
              <a:gd name="connsiteX147" fmla="*/ 11486367 w 11536471"/>
              <a:gd name="connsiteY147" fmla="*/ 212942 h 3118981"/>
              <a:gd name="connsiteX148" fmla="*/ 11498893 w 11536471"/>
              <a:gd name="connsiteY148" fmla="*/ 137786 h 3118981"/>
              <a:gd name="connsiteX149" fmla="*/ 11523945 w 11536471"/>
              <a:gd name="connsiteY149" fmla="*/ 100208 h 3118981"/>
              <a:gd name="connsiteX150" fmla="*/ 11536471 w 11536471"/>
              <a:gd name="connsiteY150" fmla="*/ 37578 h 3118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11536471" h="3118981">
                <a:moveTo>
                  <a:pt x="0" y="0"/>
                </a:moveTo>
                <a:cubicBezTo>
                  <a:pt x="20877" y="12526"/>
                  <a:pt x="42373" y="24073"/>
                  <a:pt x="62630" y="37578"/>
                </a:cubicBezTo>
                <a:cubicBezTo>
                  <a:pt x="80001" y="49158"/>
                  <a:pt x="94609" y="64798"/>
                  <a:pt x="112735" y="75156"/>
                </a:cubicBezTo>
                <a:cubicBezTo>
                  <a:pt x="124199" y="81707"/>
                  <a:pt x="138503" y="81777"/>
                  <a:pt x="150313" y="87682"/>
                </a:cubicBezTo>
                <a:cubicBezTo>
                  <a:pt x="172089" y="98570"/>
                  <a:pt x="192403" y="112189"/>
                  <a:pt x="212943" y="125260"/>
                </a:cubicBezTo>
                <a:cubicBezTo>
                  <a:pt x="238345" y="141425"/>
                  <a:pt x="264012" y="157299"/>
                  <a:pt x="288099" y="175364"/>
                </a:cubicBezTo>
                <a:cubicBezTo>
                  <a:pt x="304800" y="187890"/>
                  <a:pt x="319954" y="202803"/>
                  <a:pt x="338203" y="212942"/>
                </a:cubicBezTo>
                <a:cubicBezTo>
                  <a:pt x="357858" y="223862"/>
                  <a:pt x="381684" y="226210"/>
                  <a:pt x="400833" y="237994"/>
                </a:cubicBezTo>
                <a:cubicBezTo>
                  <a:pt x="436393" y="259877"/>
                  <a:pt x="463696" y="294478"/>
                  <a:pt x="501041" y="313151"/>
                </a:cubicBezTo>
                <a:cubicBezTo>
                  <a:pt x="517742" y="321502"/>
                  <a:pt x="534933" y="328939"/>
                  <a:pt x="551145" y="338203"/>
                </a:cubicBezTo>
                <a:cubicBezTo>
                  <a:pt x="564216" y="345672"/>
                  <a:pt x="575259" y="356522"/>
                  <a:pt x="588724" y="363255"/>
                </a:cubicBezTo>
                <a:cubicBezTo>
                  <a:pt x="600534" y="369160"/>
                  <a:pt x="613776" y="371606"/>
                  <a:pt x="626302" y="375781"/>
                </a:cubicBezTo>
                <a:cubicBezTo>
                  <a:pt x="747456" y="466647"/>
                  <a:pt x="618345" y="378066"/>
                  <a:pt x="713984" y="425885"/>
                </a:cubicBezTo>
                <a:cubicBezTo>
                  <a:pt x="736392" y="437089"/>
                  <a:pt x="784645" y="477167"/>
                  <a:pt x="801666" y="488515"/>
                </a:cubicBezTo>
                <a:cubicBezTo>
                  <a:pt x="830172" y="507519"/>
                  <a:pt x="880972" y="536819"/>
                  <a:pt x="914400" y="551145"/>
                </a:cubicBezTo>
                <a:cubicBezTo>
                  <a:pt x="926536" y="556346"/>
                  <a:pt x="939452" y="559496"/>
                  <a:pt x="951978" y="563671"/>
                </a:cubicBezTo>
                <a:cubicBezTo>
                  <a:pt x="968679" y="576197"/>
                  <a:pt x="983832" y="591110"/>
                  <a:pt x="1002082" y="601249"/>
                </a:cubicBezTo>
                <a:cubicBezTo>
                  <a:pt x="1021738" y="612169"/>
                  <a:pt x="1044166" y="617169"/>
                  <a:pt x="1064713" y="626301"/>
                </a:cubicBezTo>
                <a:cubicBezTo>
                  <a:pt x="1081776" y="633885"/>
                  <a:pt x="1098494" y="642285"/>
                  <a:pt x="1114817" y="651353"/>
                </a:cubicBezTo>
                <a:cubicBezTo>
                  <a:pt x="1198151" y="697649"/>
                  <a:pt x="1152370" y="674824"/>
                  <a:pt x="1215025" y="713984"/>
                </a:cubicBezTo>
                <a:cubicBezTo>
                  <a:pt x="1235670" y="726888"/>
                  <a:pt x="1255407" y="741674"/>
                  <a:pt x="1277655" y="751562"/>
                </a:cubicBezTo>
                <a:cubicBezTo>
                  <a:pt x="1293387" y="758554"/>
                  <a:pt x="1311775" y="757694"/>
                  <a:pt x="1327759" y="764088"/>
                </a:cubicBezTo>
                <a:cubicBezTo>
                  <a:pt x="1516559" y="839608"/>
                  <a:pt x="1325765" y="769355"/>
                  <a:pt x="1440493" y="826718"/>
                </a:cubicBezTo>
                <a:cubicBezTo>
                  <a:pt x="1460604" y="836774"/>
                  <a:pt x="1483013" y="841714"/>
                  <a:pt x="1503124" y="851770"/>
                </a:cubicBezTo>
                <a:cubicBezTo>
                  <a:pt x="1524900" y="862658"/>
                  <a:pt x="1543978" y="878460"/>
                  <a:pt x="1565754" y="889348"/>
                </a:cubicBezTo>
                <a:cubicBezTo>
                  <a:pt x="1577564" y="895253"/>
                  <a:pt x="1591522" y="895969"/>
                  <a:pt x="1603332" y="901874"/>
                </a:cubicBezTo>
                <a:cubicBezTo>
                  <a:pt x="1625108" y="912762"/>
                  <a:pt x="1644680" y="927628"/>
                  <a:pt x="1665962" y="939452"/>
                </a:cubicBezTo>
                <a:cubicBezTo>
                  <a:pt x="1682285" y="948520"/>
                  <a:pt x="1699003" y="956920"/>
                  <a:pt x="1716066" y="964504"/>
                </a:cubicBezTo>
                <a:cubicBezTo>
                  <a:pt x="1736613" y="973636"/>
                  <a:pt x="1758957" y="978789"/>
                  <a:pt x="1778696" y="989556"/>
                </a:cubicBezTo>
                <a:cubicBezTo>
                  <a:pt x="1805128" y="1003974"/>
                  <a:pt x="1827532" y="1025038"/>
                  <a:pt x="1853852" y="1039660"/>
                </a:cubicBezTo>
                <a:cubicBezTo>
                  <a:pt x="1865394" y="1046072"/>
                  <a:pt x="1879620" y="1046281"/>
                  <a:pt x="1891430" y="1052186"/>
                </a:cubicBezTo>
                <a:cubicBezTo>
                  <a:pt x="1904895" y="1058919"/>
                  <a:pt x="1915937" y="1069769"/>
                  <a:pt x="1929008" y="1077238"/>
                </a:cubicBezTo>
                <a:cubicBezTo>
                  <a:pt x="1945221" y="1086502"/>
                  <a:pt x="1962900" y="1093026"/>
                  <a:pt x="1979113" y="1102290"/>
                </a:cubicBezTo>
                <a:cubicBezTo>
                  <a:pt x="1992184" y="1109759"/>
                  <a:pt x="2003226" y="1120609"/>
                  <a:pt x="2016691" y="1127342"/>
                </a:cubicBezTo>
                <a:cubicBezTo>
                  <a:pt x="2036802" y="1137398"/>
                  <a:pt x="2058444" y="1144043"/>
                  <a:pt x="2079321" y="1152394"/>
                </a:cubicBezTo>
                <a:cubicBezTo>
                  <a:pt x="2087672" y="1160745"/>
                  <a:pt x="2094547" y="1170896"/>
                  <a:pt x="2104373" y="1177447"/>
                </a:cubicBezTo>
                <a:cubicBezTo>
                  <a:pt x="2154222" y="1210681"/>
                  <a:pt x="2145293" y="1194984"/>
                  <a:pt x="2192055" y="1215025"/>
                </a:cubicBezTo>
                <a:cubicBezTo>
                  <a:pt x="2209218" y="1222381"/>
                  <a:pt x="2225947" y="1230813"/>
                  <a:pt x="2242159" y="1240077"/>
                </a:cubicBezTo>
                <a:cubicBezTo>
                  <a:pt x="2284436" y="1264235"/>
                  <a:pt x="2321225" y="1299836"/>
                  <a:pt x="2367419" y="1315233"/>
                </a:cubicBezTo>
                <a:cubicBezTo>
                  <a:pt x="2444601" y="1340960"/>
                  <a:pt x="2362234" y="1311536"/>
                  <a:pt x="2455102" y="1352811"/>
                </a:cubicBezTo>
                <a:cubicBezTo>
                  <a:pt x="2475649" y="1361943"/>
                  <a:pt x="2497621" y="1367807"/>
                  <a:pt x="2517732" y="1377863"/>
                </a:cubicBezTo>
                <a:cubicBezTo>
                  <a:pt x="2539508" y="1388751"/>
                  <a:pt x="2558989" y="1403783"/>
                  <a:pt x="2580362" y="1415441"/>
                </a:cubicBezTo>
                <a:cubicBezTo>
                  <a:pt x="2604951" y="1428853"/>
                  <a:pt x="2631034" y="1439417"/>
                  <a:pt x="2655518" y="1453019"/>
                </a:cubicBezTo>
                <a:cubicBezTo>
                  <a:pt x="2729268" y="1493991"/>
                  <a:pt x="2655692" y="1470625"/>
                  <a:pt x="2768252" y="1515649"/>
                </a:cubicBezTo>
                <a:cubicBezTo>
                  <a:pt x="2784236" y="1522043"/>
                  <a:pt x="2801867" y="1523228"/>
                  <a:pt x="2818356" y="1528175"/>
                </a:cubicBezTo>
                <a:cubicBezTo>
                  <a:pt x="2854606" y="1539050"/>
                  <a:pt x="2920284" y="1561545"/>
                  <a:pt x="2956143" y="1578279"/>
                </a:cubicBezTo>
                <a:cubicBezTo>
                  <a:pt x="3118442" y="1654019"/>
                  <a:pt x="3028134" y="1627593"/>
                  <a:pt x="3131507" y="1653436"/>
                </a:cubicBezTo>
                <a:cubicBezTo>
                  <a:pt x="3223048" y="1714463"/>
                  <a:pt x="3098848" y="1639088"/>
                  <a:pt x="3244241" y="1691014"/>
                </a:cubicBezTo>
                <a:cubicBezTo>
                  <a:pt x="3279411" y="1703575"/>
                  <a:pt x="3308219" y="1732060"/>
                  <a:pt x="3344450" y="1741118"/>
                </a:cubicBezTo>
                <a:lnTo>
                  <a:pt x="3394554" y="1753644"/>
                </a:lnTo>
                <a:cubicBezTo>
                  <a:pt x="3479398" y="1810206"/>
                  <a:pt x="3375578" y="1747882"/>
                  <a:pt x="3494762" y="1791222"/>
                </a:cubicBezTo>
                <a:cubicBezTo>
                  <a:pt x="3521085" y="1800794"/>
                  <a:pt x="3544323" y="1817424"/>
                  <a:pt x="3569918" y="1828800"/>
                </a:cubicBezTo>
                <a:cubicBezTo>
                  <a:pt x="3581984" y="1834162"/>
                  <a:pt x="3595360" y="1836125"/>
                  <a:pt x="3607496" y="1841326"/>
                </a:cubicBezTo>
                <a:cubicBezTo>
                  <a:pt x="3624659" y="1848682"/>
                  <a:pt x="3639886" y="1860473"/>
                  <a:pt x="3657600" y="1866378"/>
                </a:cubicBezTo>
                <a:cubicBezTo>
                  <a:pt x="3690264" y="1877266"/>
                  <a:pt x="3727012" y="1876032"/>
                  <a:pt x="3757808" y="1891430"/>
                </a:cubicBezTo>
                <a:cubicBezTo>
                  <a:pt x="3782860" y="1903956"/>
                  <a:pt x="3807110" y="1918235"/>
                  <a:pt x="3832965" y="1929008"/>
                </a:cubicBezTo>
                <a:cubicBezTo>
                  <a:pt x="3903116" y="1958237"/>
                  <a:pt x="3906027" y="1946750"/>
                  <a:pt x="3970751" y="1979112"/>
                </a:cubicBezTo>
                <a:cubicBezTo>
                  <a:pt x="4062807" y="2025140"/>
                  <a:pt x="3940926" y="1985872"/>
                  <a:pt x="4070959" y="2029216"/>
                </a:cubicBezTo>
                <a:cubicBezTo>
                  <a:pt x="4099796" y="2038828"/>
                  <a:pt x="4129526" y="2045534"/>
                  <a:pt x="4158641" y="2054268"/>
                </a:cubicBezTo>
                <a:cubicBezTo>
                  <a:pt x="4171288" y="2058062"/>
                  <a:pt x="4184083" y="2061593"/>
                  <a:pt x="4196219" y="2066794"/>
                </a:cubicBezTo>
                <a:cubicBezTo>
                  <a:pt x="4213382" y="2074150"/>
                  <a:pt x="4229161" y="2084491"/>
                  <a:pt x="4246324" y="2091847"/>
                </a:cubicBezTo>
                <a:cubicBezTo>
                  <a:pt x="4287658" y="2109562"/>
                  <a:pt x="4331362" y="2121840"/>
                  <a:pt x="4371584" y="2141951"/>
                </a:cubicBezTo>
                <a:cubicBezTo>
                  <a:pt x="4388285" y="2150302"/>
                  <a:pt x="4404260" y="2160300"/>
                  <a:pt x="4421688" y="2167003"/>
                </a:cubicBezTo>
                <a:cubicBezTo>
                  <a:pt x="4458658" y="2181222"/>
                  <a:pt x="4498993" y="2186867"/>
                  <a:pt x="4534422" y="2204581"/>
                </a:cubicBezTo>
                <a:cubicBezTo>
                  <a:pt x="4599924" y="2237332"/>
                  <a:pt x="4566411" y="2225104"/>
                  <a:pt x="4634630" y="2242159"/>
                </a:cubicBezTo>
                <a:cubicBezTo>
                  <a:pt x="4673820" y="2268286"/>
                  <a:pt x="4683766" y="2278643"/>
                  <a:pt x="4734839" y="2292263"/>
                </a:cubicBezTo>
                <a:cubicBezTo>
                  <a:pt x="4775982" y="2303234"/>
                  <a:pt x="4860099" y="2317315"/>
                  <a:pt x="4860099" y="2317315"/>
                </a:cubicBezTo>
                <a:cubicBezTo>
                  <a:pt x="4979349" y="2376940"/>
                  <a:pt x="4923687" y="2360095"/>
                  <a:pt x="5022937" y="2379945"/>
                </a:cubicBezTo>
                <a:cubicBezTo>
                  <a:pt x="5043814" y="2392471"/>
                  <a:pt x="5062962" y="2408481"/>
                  <a:pt x="5085567" y="2417523"/>
                </a:cubicBezTo>
                <a:cubicBezTo>
                  <a:pt x="5105335" y="2425430"/>
                  <a:pt x="5127543" y="2424885"/>
                  <a:pt x="5148198" y="2430049"/>
                </a:cubicBezTo>
                <a:cubicBezTo>
                  <a:pt x="5161007" y="2433251"/>
                  <a:pt x="5173413" y="2437939"/>
                  <a:pt x="5185776" y="2442575"/>
                </a:cubicBezTo>
                <a:cubicBezTo>
                  <a:pt x="5206829" y="2450470"/>
                  <a:pt x="5227075" y="2460517"/>
                  <a:pt x="5248406" y="2467627"/>
                </a:cubicBezTo>
                <a:cubicBezTo>
                  <a:pt x="5264738" y="2473071"/>
                  <a:pt x="5282056" y="2475090"/>
                  <a:pt x="5298510" y="2480153"/>
                </a:cubicBezTo>
                <a:cubicBezTo>
                  <a:pt x="5336369" y="2491802"/>
                  <a:pt x="5372816" y="2508124"/>
                  <a:pt x="5411244" y="2517731"/>
                </a:cubicBezTo>
                <a:cubicBezTo>
                  <a:pt x="5427945" y="2521906"/>
                  <a:pt x="5444795" y="2525527"/>
                  <a:pt x="5461348" y="2530257"/>
                </a:cubicBezTo>
                <a:cubicBezTo>
                  <a:pt x="5474044" y="2533884"/>
                  <a:pt x="5486188" y="2539310"/>
                  <a:pt x="5498926" y="2542784"/>
                </a:cubicBezTo>
                <a:cubicBezTo>
                  <a:pt x="5532144" y="2551844"/>
                  <a:pt x="5565373" y="2561084"/>
                  <a:pt x="5599135" y="2567836"/>
                </a:cubicBezTo>
                <a:cubicBezTo>
                  <a:pt x="5620012" y="2572011"/>
                  <a:pt x="5641373" y="2574244"/>
                  <a:pt x="5661765" y="2580362"/>
                </a:cubicBezTo>
                <a:cubicBezTo>
                  <a:pt x="5683302" y="2586823"/>
                  <a:pt x="5703064" y="2598304"/>
                  <a:pt x="5724395" y="2605414"/>
                </a:cubicBezTo>
                <a:cubicBezTo>
                  <a:pt x="5753232" y="2615026"/>
                  <a:pt x="5783024" y="2621527"/>
                  <a:pt x="5812077" y="2630466"/>
                </a:cubicBezTo>
                <a:cubicBezTo>
                  <a:pt x="5837316" y="2638232"/>
                  <a:pt x="5861502" y="2649580"/>
                  <a:pt x="5887233" y="2655518"/>
                </a:cubicBezTo>
                <a:cubicBezTo>
                  <a:pt x="5916001" y="2662157"/>
                  <a:pt x="5945964" y="2662254"/>
                  <a:pt x="5974915" y="2668044"/>
                </a:cubicBezTo>
                <a:lnTo>
                  <a:pt x="6162806" y="2705622"/>
                </a:lnTo>
                <a:cubicBezTo>
                  <a:pt x="6187858" y="2713973"/>
                  <a:pt x="6212343" y="2724269"/>
                  <a:pt x="6237962" y="2730674"/>
                </a:cubicBezTo>
                <a:cubicBezTo>
                  <a:pt x="6262601" y="2736834"/>
                  <a:pt x="6288130" y="2738657"/>
                  <a:pt x="6313118" y="2743200"/>
                </a:cubicBezTo>
                <a:cubicBezTo>
                  <a:pt x="6553761" y="2786953"/>
                  <a:pt x="6224801" y="2728042"/>
                  <a:pt x="6425852" y="2768252"/>
                </a:cubicBezTo>
                <a:cubicBezTo>
                  <a:pt x="6450756" y="2773233"/>
                  <a:pt x="6476174" y="2775457"/>
                  <a:pt x="6501008" y="2780778"/>
                </a:cubicBezTo>
                <a:cubicBezTo>
                  <a:pt x="6534675" y="2787992"/>
                  <a:pt x="6568111" y="2796371"/>
                  <a:pt x="6601217" y="2805830"/>
                </a:cubicBezTo>
                <a:cubicBezTo>
                  <a:pt x="6626608" y="2813085"/>
                  <a:pt x="6650642" y="2824944"/>
                  <a:pt x="6676373" y="2830882"/>
                </a:cubicBezTo>
                <a:cubicBezTo>
                  <a:pt x="6705141" y="2837521"/>
                  <a:pt x="6734933" y="2838554"/>
                  <a:pt x="6764055" y="2843408"/>
                </a:cubicBezTo>
                <a:cubicBezTo>
                  <a:pt x="6839613" y="2856001"/>
                  <a:pt x="6809227" y="2853446"/>
                  <a:pt x="6876789" y="2868460"/>
                </a:cubicBezTo>
                <a:cubicBezTo>
                  <a:pt x="6929311" y="2880132"/>
                  <a:pt x="6960186" y="2884447"/>
                  <a:pt x="7014576" y="2893512"/>
                </a:cubicBezTo>
                <a:cubicBezTo>
                  <a:pt x="7039628" y="2901863"/>
                  <a:pt x="7064113" y="2912159"/>
                  <a:pt x="7089732" y="2918564"/>
                </a:cubicBezTo>
                <a:cubicBezTo>
                  <a:pt x="7114371" y="2924724"/>
                  <a:pt x="7139900" y="2926547"/>
                  <a:pt x="7164888" y="2931090"/>
                </a:cubicBezTo>
                <a:cubicBezTo>
                  <a:pt x="7185835" y="2934898"/>
                  <a:pt x="7206641" y="2939441"/>
                  <a:pt x="7227518" y="2943616"/>
                </a:cubicBezTo>
                <a:cubicBezTo>
                  <a:pt x="7316819" y="2988266"/>
                  <a:pt x="7238915" y="2955916"/>
                  <a:pt x="7365304" y="2981194"/>
                </a:cubicBezTo>
                <a:cubicBezTo>
                  <a:pt x="7479614" y="3004056"/>
                  <a:pt x="7275156" y="2991957"/>
                  <a:pt x="7503091" y="3018773"/>
                </a:cubicBezTo>
                <a:lnTo>
                  <a:pt x="7716033" y="3043825"/>
                </a:lnTo>
                <a:cubicBezTo>
                  <a:pt x="7796695" y="3063991"/>
                  <a:pt x="7786988" y="3064291"/>
                  <a:pt x="7903924" y="3068877"/>
                </a:cubicBezTo>
                <a:cubicBezTo>
                  <a:pt x="8070862" y="3075424"/>
                  <a:pt x="8237951" y="3077228"/>
                  <a:pt x="8404965" y="3081403"/>
                </a:cubicBezTo>
                <a:cubicBezTo>
                  <a:pt x="8459244" y="3085578"/>
                  <a:pt x="8513662" y="3088230"/>
                  <a:pt x="8567803" y="3093929"/>
                </a:cubicBezTo>
                <a:cubicBezTo>
                  <a:pt x="8593061" y="3096588"/>
                  <a:pt x="8617817" y="3102863"/>
                  <a:pt x="8642959" y="3106455"/>
                </a:cubicBezTo>
                <a:cubicBezTo>
                  <a:pt x="8676283" y="3111216"/>
                  <a:pt x="8709764" y="3114806"/>
                  <a:pt x="8743167" y="3118981"/>
                </a:cubicBezTo>
                <a:lnTo>
                  <a:pt x="9281787" y="3106455"/>
                </a:lnTo>
                <a:cubicBezTo>
                  <a:pt x="9307163" y="3105419"/>
                  <a:pt x="9331742" y="3097079"/>
                  <a:pt x="9356943" y="3093929"/>
                </a:cubicBezTo>
                <a:cubicBezTo>
                  <a:pt x="9398581" y="3088724"/>
                  <a:pt x="9440450" y="3085578"/>
                  <a:pt x="9482203" y="3081403"/>
                </a:cubicBezTo>
                <a:cubicBezTo>
                  <a:pt x="9523653" y="3064823"/>
                  <a:pt x="9543138" y="3055607"/>
                  <a:pt x="9582411" y="3043825"/>
                </a:cubicBezTo>
                <a:cubicBezTo>
                  <a:pt x="9611526" y="3035091"/>
                  <a:pt x="9640978" y="3027507"/>
                  <a:pt x="9670093" y="3018773"/>
                </a:cubicBezTo>
                <a:cubicBezTo>
                  <a:pt x="9758045" y="2992387"/>
                  <a:pt x="9645953" y="3022644"/>
                  <a:pt x="9770302" y="2981194"/>
                </a:cubicBezTo>
                <a:cubicBezTo>
                  <a:pt x="9786634" y="2975750"/>
                  <a:pt x="9803853" y="2973397"/>
                  <a:pt x="9820406" y="2968668"/>
                </a:cubicBezTo>
                <a:cubicBezTo>
                  <a:pt x="9833102" y="2965041"/>
                  <a:pt x="9845458" y="2960317"/>
                  <a:pt x="9857984" y="2956142"/>
                </a:cubicBezTo>
                <a:cubicBezTo>
                  <a:pt x="9945433" y="2868693"/>
                  <a:pt x="9848544" y="2954379"/>
                  <a:pt x="9933140" y="2906038"/>
                </a:cubicBezTo>
                <a:cubicBezTo>
                  <a:pt x="9951266" y="2895680"/>
                  <a:pt x="9964995" y="2878599"/>
                  <a:pt x="9983244" y="2868460"/>
                </a:cubicBezTo>
                <a:cubicBezTo>
                  <a:pt x="10002899" y="2857540"/>
                  <a:pt x="10025763" y="2853464"/>
                  <a:pt x="10045874" y="2843408"/>
                </a:cubicBezTo>
                <a:cubicBezTo>
                  <a:pt x="10110220" y="2811235"/>
                  <a:pt x="10061642" y="2819618"/>
                  <a:pt x="10133556" y="2768252"/>
                </a:cubicBezTo>
                <a:cubicBezTo>
                  <a:pt x="10144300" y="2760577"/>
                  <a:pt x="10159325" y="2761631"/>
                  <a:pt x="10171135" y="2755726"/>
                </a:cubicBezTo>
                <a:cubicBezTo>
                  <a:pt x="10192911" y="2744838"/>
                  <a:pt x="10213225" y="2731219"/>
                  <a:pt x="10233765" y="2718148"/>
                </a:cubicBezTo>
                <a:cubicBezTo>
                  <a:pt x="10261665" y="2700393"/>
                  <a:pt x="10329644" y="2655650"/>
                  <a:pt x="10359025" y="2630466"/>
                </a:cubicBezTo>
                <a:cubicBezTo>
                  <a:pt x="10443415" y="2558131"/>
                  <a:pt x="10351127" y="2623205"/>
                  <a:pt x="10434181" y="2567836"/>
                </a:cubicBezTo>
                <a:cubicBezTo>
                  <a:pt x="10446707" y="2551134"/>
                  <a:pt x="10458173" y="2533582"/>
                  <a:pt x="10471759" y="2517731"/>
                </a:cubicBezTo>
                <a:cubicBezTo>
                  <a:pt x="10483287" y="2504281"/>
                  <a:pt x="10497996" y="2493762"/>
                  <a:pt x="10509337" y="2480153"/>
                </a:cubicBezTo>
                <a:cubicBezTo>
                  <a:pt x="10518975" y="2468588"/>
                  <a:pt x="10525639" y="2454825"/>
                  <a:pt x="10534389" y="2442575"/>
                </a:cubicBezTo>
                <a:cubicBezTo>
                  <a:pt x="10546523" y="2425587"/>
                  <a:pt x="10558381" y="2408322"/>
                  <a:pt x="10571967" y="2392471"/>
                </a:cubicBezTo>
                <a:cubicBezTo>
                  <a:pt x="10583495" y="2379021"/>
                  <a:pt x="10597019" y="2367419"/>
                  <a:pt x="10609545" y="2354893"/>
                </a:cubicBezTo>
                <a:cubicBezTo>
                  <a:pt x="10613720" y="2342367"/>
                  <a:pt x="10615278" y="2328637"/>
                  <a:pt x="10622071" y="2317315"/>
                </a:cubicBezTo>
                <a:cubicBezTo>
                  <a:pt x="10628147" y="2307188"/>
                  <a:pt x="10639438" y="2301230"/>
                  <a:pt x="10647124" y="2292263"/>
                </a:cubicBezTo>
                <a:cubicBezTo>
                  <a:pt x="10679657" y="2254309"/>
                  <a:pt x="10723369" y="2197611"/>
                  <a:pt x="10747332" y="2154477"/>
                </a:cubicBezTo>
                <a:cubicBezTo>
                  <a:pt x="10753744" y="2142935"/>
                  <a:pt x="10755222" y="2129262"/>
                  <a:pt x="10759858" y="2116899"/>
                </a:cubicBezTo>
                <a:cubicBezTo>
                  <a:pt x="10767753" y="2095845"/>
                  <a:pt x="10774854" y="2074379"/>
                  <a:pt x="10784910" y="2054268"/>
                </a:cubicBezTo>
                <a:cubicBezTo>
                  <a:pt x="10795798" y="2032492"/>
                  <a:pt x="10812413" y="2013802"/>
                  <a:pt x="10822488" y="1991638"/>
                </a:cubicBezTo>
                <a:cubicBezTo>
                  <a:pt x="10833415" y="1967598"/>
                  <a:pt x="10837138" y="1940754"/>
                  <a:pt x="10847540" y="1916482"/>
                </a:cubicBezTo>
                <a:cubicBezTo>
                  <a:pt x="10887167" y="1824019"/>
                  <a:pt x="10886313" y="1831382"/>
                  <a:pt x="10935222" y="1766170"/>
                </a:cubicBezTo>
                <a:cubicBezTo>
                  <a:pt x="11008331" y="1546843"/>
                  <a:pt x="10915602" y="1820127"/>
                  <a:pt x="10985326" y="1628384"/>
                </a:cubicBezTo>
                <a:cubicBezTo>
                  <a:pt x="10994351" y="1603566"/>
                  <a:pt x="10998568" y="1576847"/>
                  <a:pt x="11010378" y="1553227"/>
                </a:cubicBezTo>
                <a:cubicBezTo>
                  <a:pt x="11027079" y="1519824"/>
                  <a:pt x="11051424" y="1489249"/>
                  <a:pt x="11060482" y="1453019"/>
                </a:cubicBezTo>
                <a:cubicBezTo>
                  <a:pt x="11070356" y="1413524"/>
                  <a:pt x="11072054" y="1401285"/>
                  <a:pt x="11085535" y="1365337"/>
                </a:cubicBezTo>
                <a:cubicBezTo>
                  <a:pt x="11093430" y="1344284"/>
                  <a:pt x="11103104" y="1323910"/>
                  <a:pt x="11110587" y="1302707"/>
                </a:cubicBezTo>
                <a:cubicBezTo>
                  <a:pt x="11128165" y="1252903"/>
                  <a:pt x="11143340" y="1202277"/>
                  <a:pt x="11160691" y="1152394"/>
                </a:cubicBezTo>
                <a:cubicBezTo>
                  <a:pt x="11176746" y="1106235"/>
                  <a:pt x="11193635" y="1060367"/>
                  <a:pt x="11210795" y="1014608"/>
                </a:cubicBezTo>
                <a:cubicBezTo>
                  <a:pt x="11218690" y="993555"/>
                  <a:pt x="11228737" y="973309"/>
                  <a:pt x="11235847" y="951978"/>
                </a:cubicBezTo>
                <a:cubicBezTo>
                  <a:pt x="11298578" y="763786"/>
                  <a:pt x="11221338" y="999133"/>
                  <a:pt x="11285951" y="789140"/>
                </a:cubicBezTo>
                <a:cubicBezTo>
                  <a:pt x="11293717" y="763901"/>
                  <a:pt x="11299194" y="737603"/>
                  <a:pt x="11311003" y="713984"/>
                </a:cubicBezTo>
                <a:cubicBezTo>
                  <a:pt x="11319354" y="697282"/>
                  <a:pt x="11329499" y="681363"/>
                  <a:pt x="11336055" y="663879"/>
                </a:cubicBezTo>
                <a:cubicBezTo>
                  <a:pt x="11342100" y="647760"/>
                  <a:pt x="11343137" y="630107"/>
                  <a:pt x="11348581" y="613775"/>
                </a:cubicBezTo>
                <a:cubicBezTo>
                  <a:pt x="11355691" y="592444"/>
                  <a:pt x="11365282" y="572022"/>
                  <a:pt x="11373633" y="551145"/>
                </a:cubicBezTo>
                <a:cubicBezTo>
                  <a:pt x="11398105" y="379838"/>
                  <a:pt x="11367070" y="531068"/>
                  <a:pt x="11411211" y="413359"/>
                </a:cubicBezTo>
                <a:cubicBezTo>
                  <a:pt x="11417256" y="397240"/>
                  <a:pt x="11417692" y="379374"/>
                  <a:pt x="11423737" y="363255"/>
                </a:cubicBezTo>
                <a:cubicBezTo>
                  <a:pt x="11442796" y="312431"/>
                  <a:pt x="11486367" y="212942"/>
                  <a:pt x="11486367" y="212942"/>
                </a:cubicBezTo>
                <a:cubicBezTo>
                  <a:pt x="11490542" y="187890"/>
                  <a:pt x="11490862" y="161880"/>
                  <a:pt x="11498893" y="137786"/>
                </a:cubicBezTo>
                <a:cubicBezTo>
                  <a:pt x="11503654" y="123504"/>
                  <a:pt x="11518659" y="114304"/>
                  <a:pt x="11523945" y="100208"/>
                </a:cubicBezTo>
                <a:cubicBezTo>
                  <a:pt x="11531420" y="80273"/>
                  <a:pt x="11536471" y="37578"/>
                  <a:pt x="11536471" y="3757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直接连接符 14">
            <a:extLst>
              <a:ext uri="{FF2B5EF4-FFF2-40B4-BE49-F238E27FC236}">
                <a16:creationId xmlns:a16="http://schemas.microsoft.com/office/drawing/2014/main" id="{230BCF35-0100-4A57-A365-F54C35B47CD8}"/>
              </a:ext>
            </a:extLst>
          </p:cNvPr>
          <p:cNvCxnSpPr>
            <a:cxnSpLocks/>
          </p:cNvCxnSpPr>
          <p:nvPr/>
        </p:nvCxnSpPr>
        <p:spPr>
          <a:xfrm>
            <a:off x="738073" y="2842620"/>
            <a:ext cx="0" cy="3115573"/>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4205A2F1-888A-4FB1-817A-85EE0EA92164}"/>
                  </a:ext>
                </a:extLst>
              </p:cNvPr>
              <p:cNvSpPr txBox="1"/>
              <p:nvPr/>
            </p:nvSpPr>
            <p:spPr>
              <a:xfrm>
                <a:off x="421754" y="5957970"/>
                <a:ext cx="429390" cy="47000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smtClean="0">
                              <a:latin typeface="Cambria Math" panose="02040503050406030204" pitchFamily="18" charset="0"/>
                              <a:ea typeface="Cambria Math" panose="02040503050406030204" pitchFamily="18" charset="0"/>
                            </a:rPr>
                            <m:t>𝟎</m:t>
                          </m:r>
                        </m:sup>
                      </m:sSup>
                    </m:oMath>
                  </m:oMathPara>
                </a14:m>
                <a:endParaRPr lang="en-US" sz="2400" b="1" dirty="0"/>
              </a:p>
            </p:txBody>
          </p:sp>
        </mc:Choice>
        <mc:Fallback xmlns="">
          <p:sp>
            <p:nvSpPr>
              <p:cNvPr id="16" name="文本框 15">
                <a:extLst>
                  <a:ext uri="{FF2B5EF4-FFF2-40B4-BE49-F238E27FC236}">
                    <a16:creationId xmlns:a16="http://schemas.microsoft.com/office/drawing/2014/main" id="{4205A2F1-888A-4FB1-817A-85EE0EA92164}"/>
                  </a:ext>
                </a:extLst>
              </p:cNvPr>
              <p:cNvSpPr txBox="1">
                <a:spLocks noRot="1" noChangeAspect="1" noMove="1" noResize="1" noEditPoints="1" noAdjustHandles="1" noChangeArrowheads="1" noChangeShapeType="1" noTextEdit="1"/>
              </p:cNvSpPr>
              <p:nvPr/>
            </p:nvSpPr>
            <p:spPr>
              <a:xfrm>
                <a:off x="421754" y="5957970"/>
                <a:ext cx="429390" cy="470000"/>
              </a:xfrm>
              <a:prstGeom prst="rect">
                <a:avLst/>
              </a:prstGeom>
              <a:blipFill>
                <a:blip r:embed="rId5"/>
                <a:stretch>
                  <a:fillRect l="-4225" r="-15493" b="-10390"/>
                </a:stretch>
              </a:blipFill>
            </p:spPr>
            <p:txBody>
              <a:bodyPr/>
              <a:lstStyle/>
              <a:p>
                <a:r>
                  <a:rPr lang="en-US">
                    <a:noFill/>
                  </a:rPr>
                  <a:t> </a:t>
                </a:r>
              </a:p>
            </p:txBody>
          </p:sp>
        </mc:Fallback>
      </mc:AlternateContent>
      <p:grpSp>
        <p:nvGrpSpPr>
          <p:cNvPr id="18" name="组合 17">
            <a:extLst>
              <a:ext uri="{FF2B5EF4-FFF2-40B4-BE49-F238E27FC236}">
                <a16:creationId xmlns:a16="http://schemas.microsoft.com/office/drawing/2014/main" id="{E75942D5-FC19-4488-B0DB-5366B0771458}"/>
              </a:ext>
            </a:extLst>
          </p:cNvPr>
          <p:cNvGrpSpPr/>
          <p:nvPr/>
        </p:nvGrpSpPr>
        <p:grpSpPr>
          <a:xfrm>
            <a:off x="484962" y="1903160"/>
            <a:ext cx="1145470" cy="1032439"/>
            <a:chOff x="7288167" y="497747"/>
            <a:chExt cx="1727022" cy="2278756"/>
          </a:xfrm>
        </p:grpSpPr>
        <p:sp>
          <p:nvSpPr>
            <p:cNvPr id="19" name="椭圆 18">
              <a:extLst>
                <a:ext uri="{FF2B5EF4-FFF2-40B4-BE49-F238E27FC236}">
                  <a16:creationId xmlns:a16="http://schemas.microsoft.com/office/drawing/2014/main" id="{B937E0C3-DFC6-4FC6-B481-AA207897BF70}"/>
                </a:ext>
              </a:extLst>
            </p:cNvPr>
            <p:cNvSpPr/>
            <p:nvPr/>
          </p:nvSpPr>
          <p:spPr>
            <a:xfrm rot="16200000">
              <a:off x="7077404" y="1004226"/>
              <a:ext cx="2134192" cy="1410362"/>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文本框 19">
              <a:extLst>
                <a:ext uri="{FF2B5EF4-FFF2-40B4-BE49-F238E27FC236}">
                  <a16:creationId xmlns:a16="http://schemas.microsoft.com/office/drawing/2014/main" id="{D8F9A51F-0618-42BD-91B5-86B644DDA608}"/>
                </a:ext>
              </a:extLst>
            </p:cNvPr>
            <p:cNvSpPr txBox="1"/>
            <p:nvPr/>
          </p:nvSpPr>
          <p:spPr>
            <a:xfrm>
              <a:off x="7288167" y="497747"/>
              <a:ext cx="1727022" cy="1192941"/>
            </a:xfrm>
            <a:prstGeom prst="rect">
              <a:avLst/>
            </a:prstGeom>
            <a:solidFill>
              <a:schemeClr val="bg1"/>
            </a:solidFill>
          </p:spPr>
          <p:txBody>
            <a:bodyPr wrap="square" rtlCol="0">
              <a:spAutoFit/>
            </a:bodyPr>
            <a:lstStyle/>
            <a:p>
              <a:endParaRPr lang="en-US" dirty="0"/>
            </a:p>
          </p:txBody>
        </p:sp>
      </p:gr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4031F24F-0886-48E5-94BA-9465A1023DDE}"/>
                  </a:ext>
                </a:extLst>
              </p:cNvPr>
              <p:cNvSpPr txBox="1"/>
              <p:nvPr/>
            </p:nvSpPr>
            <p:spPr>
              <a:xfrm>
                <a:off x="838200" y="5979922"/>
                <a:ext cx="423435" cy="47000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smtClean="0">
                              <a:latin typeface="Cambria Math" panose="02040503050406030204" pitchFamily="18" charset="0"/>
                              <a:ea typeface="Cambria Math" panose="02040503050406030204" pitchFamily="18" charset="0"/>
                            </a:rPr>
                            <m:t>𝟏</m:t>
                          </m:r>
                        </m:sup>
                      </m:sSup>
                    </m:oMath>
                  </m:oMathPara>
                </a14:m>
                <a:endParaRPr lang="en-US" sz="2400" b="1" dirty="0"/>
              </a:p>
            </p:txBody>
          </p:sp>
        </mc:Choice>
        <mc:Fallback xmlns="">
          <p:sp>
            <p:nvSpPr>
              <p:cNvPr id="21" name="文本框 20">
                <a:extLst>
                  <a:ext uri="{FF2B5EF4-FFF2-40B4-BE49-F238E27FC236}">
                    <a16:creationId xmlns:a16="http://schemas.microsoft.com/office/drawing/2014/main" id="{4031F24F-0886-48E5-94BA-9465A1023DDE}"/>
                  </a:ext>
                </a:extLst>
              </p:cNvPr>
              <p:cNvSpPr txBox="1">
                <a:spLocks noRot="1" noChangeAspect="1" noMove="1" noResize="1" noEditPoints="1" noAdjustHandles="1" noChangeArrowheads="1" noChangeShapeType="1" noTextEdit="1"/>
              </p:cNvSpPr>
              <p:nvPr/>
            </p:nvSpPr>
            <p:spPr>
              <a:xfrm>
                <a:off x="838200" y="5979922"/>
                <a:ext cx="423435" cy="470000"/>
              </a:xfrm>
              <a:prstGeom prst="rect">
                <a:avLst/>
              </a:prstGeom>
              <a:blipFill>
                <a:blip r:embed="rId6"/>
                <a:stretch>
                  <a:fillRect l="-4348" r="-17391" b="-9091"/>
                </a:stretch>
              </a:blipFill>
            </p:spPr>
            <p:txBody>
              <a:bodyPr/>
              <a:lstStyle/>
              <a:p>
                <a:r>
                  <a:rPr lang="en-US">
                    <a:noFill/>
                  </a:rPr>
                  <a:t> </a:t>
                </a:r>
              </a:p>
            </p:txBody>
          </p:sp>
        </mc:Fallback>
      </mc:AlternateContent>
      <p:cxnSp>
        <p:nvCxnSpPr>
          <p:cNvPr id="22" name="直接连接符 21">
            <a:extLst>
              <a:ext uri="{FF2B5EF4-FFF2-40B4-BE49-F238E27FC236}">
                <a16:creationId xmlns:a16="http://schemas.microsoft.com/office/drawing/2014/main" id="{2A81DDCD-F231-404B-AF24-3EE7A6EB7351}"/>
              </a:ext>
            </a:extLst>
          </p:cNvPr>
          <p:cNvCxnSpPr>
            <a:cxnSpLocks/>
          </p:cNvCxnSpPr>
          <p:nvPr/>
        </p:nvCxnSpPr>
        <p:spPr>
          <a:xfrm>
            <a:off x="1065837" y="2944916"/>
            <a:ext cx="0" cy="301327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D4948A8D-5DF5-45B1-B1EF-97817797675F}"/>
              </a:ext>
            </a:extLst>
          </p:cNvPr>
          <p:cNvCxnSpPr>
            <a:cxnSpLocks/>
          </p:cNvCxnSpPr>
          <p:nvPr/>
        </p:nvCxnSpPr>
        <p:spPr>
          <a:xfrm>
            <a:off x="1371293" y="3089259"/>
            <a:ext cx="0" cy="2868934"/>
          </a:xfrm>
          <a:prstGeom prst="line">
            <a:avLst/>
          </a:prstGeom>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FAF5813B-1967-4D1D-A2EE-3869A92AFCA1}"/>
              </a:ext>
            </a:extLst>
          </p:cNvPr>
          <p:cNvGrpSpPr/>
          <p:nvPr/>
        </p:nvGrpSpPr>
        <p:grpSpPr>
          <a:xfrm>
            <a:off x="765741" y="2056820"/>
            <a:ext cx="1145470" cy="1032439"/>
            <a:chOff x="7288167" y="497747"/>
            <a:chExt cx="1727022" cy="2278756"/>
          </a:xfrm>
        </p:grpSpPr>
        <p:sp>
          <p:nvSpPr>
            <p:cNvPr id="26" name="椭圆 25">
              <a:extLst>
                <a:ext uri="{FF2B5EF4-FFF2-40B4-BE49-F238E27FC236}">
                  <a16:creationId xmlns:a16="http://schemas.microsoft.com/office/drawing/2014/main" id="{6708076E-5FC8-402C-A84E-700C37772FD1}"/>
                </a:ext>
              </a:extLst>
            </p:cNvPr>
            <p:cNvSpPr/>
            <p:nvPr/>
          </p:nvSpPr>
          <p:spPr>
            <a:xfrm rot="16200000">
              <a:off x="7077404" y="1004226"/>
              <a:ext cx="2134192" cy="1410362"/>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文本框 26">
              <a:extLst>
                <a:ext uri="{FF2B5EF4-FFF2-40B4-BE49-F238E27FC236}">
                  <a16:creationId xmlns:a16="http://schemas.microsoft.com/office/drawing/2014/main" id="{7F1DFB29-9189-46EF-AB72-0D379B370675}"/>
                </a:ext>
              </a:extLst>
            </p:cNvPr>
            <p:cNvSpPr txBox="1"/>
            <p:nvPr/>
          </p:nvSpPr>
          <p:spPr>
            <a:xfrm>
              <a:off x="7288167" y="497747"/>
              <a:ext cx="1727022" cy="1192941"/>
            </a:xfrm>
            <a:prstGeom prst="rect">
              <a:avLst/>
            </a:prstGeom>
            <a:solidFill>
              <a:schemeClr val="bg1"/>
            </a:solidFill>
          </p:spPr>
          <p:txBody>
            <a:bodyPr wrap="square" rtlCol="0">
              <a:spAutoFit/>
            </a:bodyPr>
            <a:lstStyle/>
            <a:p>
              <a:endParaRPr lang="en-US" dirty="0"/>
            </a:p>
          </p:txBody>
        </p:sp>
      </p:gr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6C1D94B9-AECD-451C-A358-92AE71FEFB6D}"/>
                  </a:ext>
                </a:extLst>
              </p:cNvPr>
              <p:cNvSpPr txBox="1"/>
              <p:nvPr/>
            </p:nvSpPr>
            <p:spPr>
              <a:xfrm>
                <a:off x="1195183" y="5957970"/>
                <a:ext cx="429390" cy="47000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smtClean="0">
                              <a:latin typeface="Cambria Math" panose="02040503050406030204" pitchFamily="18" charset="0"/>
                              <a:ea typeface="Cambria Math" panose="02040503050406030204" pitchFamily="18" charset="0"/>
                            </a:rPr>
                            <m:t>𝟐</m:t>
                          </m:r>
                        </m:sup>
                      </m:sSup>
                    </m:oMath>
                  </m:oMathPara>
                </a14:m>
                <a:endParaRPr lang="en-US" sz="2400" b="1" dirty="0"/>
              </a:p>
            </p:txBody>
          </p:sp>
        </mc:Choice>
        <mc:Fallback xmlns="">
          <p:sp>
            <p:nvSpPr>
              <p:cNvPr id="29" name="文本框 28">
                <a:extLst>
                  <a:ext uri="{FF2B5EF4-FFF2-40B4-BE49-F238E27FC236}">
                    <a16:creationId xmlns:a16="http://schemas.microsoft.com/office/drawing/2014/main" id="{6C1D94B9-AECD-451C-A358-92AE71FEFB6D}"/>
                  </a:ext>
                </a:extLst>
              </p:cNvPr>
              <p:cNvSpPr txBox="1">
                <a:spLocks noRot="1" noChangeAspect="1" noMove="1" noResize="1" noEditPoints="1" noAdjustHandles="1" noChangeArrowheads="1" noChangeShapeType="1" noTextEdit="1"/>
              </p:cNvSpPr>
              <p:nvPr/>
            </p:nvSpPr>
            <p:spPr>
              <a:xfrm>
                <a:off x="1195183" y="5957970"/>
                <a:ext cx="429390" cy="470000"/>
              </a:xfrm>
              <a:prstGeom prst="rect">
                <a:avLst/>
              </a:prstGeom>
              <a:blipFill>
                <a:blip r:embed="rId7"/>
                <a:stretch>
                  <a:fillRect l="-4286" r="-17143" b="-10390"/>
                </a:stretch>
              </a:blipFill>
            </p:spPr>
            <p:txBody>
              <a:bodyPr/>
              <a:lstStyle/>
              <a:p>
                <a:r>
                  <a:rPr lang="en-US">
                    <a:noFill/>
                  </a:rPr>
                  <a:t> </a:t>
                </a:r>
              </a:p>
            </p:txBody>
          </p:sp>
        </mc:Fallback>
      </mc:AlternateContent>
      <p:grpSp>
        <p:nvGrpSpPr>
          <p:cNvPr id="30" name="组合 29">
            <a:extLst>
              <a:ext uri="{FF2B5EF4-FFF2-40B4-BE49-F238E27FC236}">
                <a16:creationId xmlns:a16="http://schemas.microsoft.com/office/drawing/2014/main" id="{4355A459-EF8F-40A7-9E18-C91FE1AA5069}"/>
              </a:ext>
            </a:extLst>
          </p:cNvPr>
          <p:cNvGrpSpPr/>
          <p:nvPr/>
        </p:nvGrpSpPr>
        <p:grpSpPr>
          <a:xfrm>
            <a:off x="1093504" y="2256749"/>
            <a:ext cx="1145470" cy="1032439"/>
            <a:chOff x="7288167" y="497747"/>
            <a:chExt cx="1727022" cy="2278756"/>
          </a:xfrm>
        </p:grpSpPr>
        <p:sp>
          <p:nvSpPr>
            <p:cNvPr id="31" name="椭圆 30">
              <a:extLst>
                <a:ext uri="{FF2B5EF4-FFF2-40B4-BE49-F238E27FC236}">
                  <a16:creationId xmlns:a16="http://schemas.microsoft.com/office/drawing/2014/main" id="{0BAAC51E-0535-408D-94DA-9108AC299DC5}"/>
                </a:ext>
              </a:extLst>
            </p:cNvPr>
            <p:cNvSpPr/>
            <p:nvPr/>
          </p:nvSpPr>
          <p:spPr>
            <a:xfrm rot="16200000">
              <a:off x="7077404" y="1004226"/>
              <a:ext cx="2134192" cy="1410362"/>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文本框 31">
              <a:extLst>
                <a:ext uri="{FF2B5EF4-FFF2-40B4-BE49-F238E27FC236}">
                  <a16:creationId xmlns:a16="http://schemas.microsoft.com/office/drawing/2014/main" id="{5E6194BA-BAAE-4A1A-8C22-9BDF33AB4EFB}"/>
                </a:ext>
              </a:extLst>
            </p:cNvPr>
            <p:cNvSpPr txBox="1"/>
            <p:nvPr/>
          </p:nvSpPr>
          <p:spPr>
            <a:xfrm>
              <a:off x="7288167" y="497747"/>
              <a:ext cx="1727022" cy="1192941"/>
            </a:xfrm>
            <a:prstGeom prst="rect">
              <a:avLst/>
            </a:prstGeom>
            <a:solidFill>
              <a:schemeClr val="bg1"/>
            </a:solidFill>
          </p:spPr>
          <p:txBody>
            <a:bodyPr wrap="square" rtlCol="0">
              <a:spAutoFit/>
            </a:bodyPr>
            <a:lstStyle/>
            <a:p>
              <a:endParaRPr lang="en-US" dirty="0"/>
            </a:p>
          </p:txBody>
        </p:sp>
      </p:grpSp>
      <p:cxnSp>
        <p:nvCxnSpPr>
          <p:cNvPr id="33" name="直接连接符 32">
            <a:extLst>
              <a:ext uri="{FF2B5EF4-FFF2-40B4-BE49-F238E27FC236}">
                <a16:creationId xmlns:a16="http://schemas.microsoft.com/office/drawing/2014/main" id="{7B5F7F0E-59AD-4F47-B42D-38EE34C503EE}"/>
              </a:ext>
            </a:extLst>
          </p:cNvPr>
          <p:cNvCxnSpPr>
            <a:cxnSpLocks/>
          </p:cNvCxnSpPr>
          <p:nvPr/>
        </p:nvCxnSpPr>
        <p:spPr>
          <a:xfrm>
            <a:off x="1661478" y="3289188"/>
            <a:ext cx="0" cy="2669005"/>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F7C42397-4678-434B-87B7-6319D80A8E0C}"/>
                  </a:ext>
                </a:extLst>
              </p:cNvPr>
              <p:cNvSpPr txBox="1"/>
              <p:nvPr/>
            </p:nvSpPr>
            <p:spPr>
              <a:xfrm>
                <a:off x="1614387" y="5957970"/>
                <a:ext cx="271719" cy="47000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smtClean="0">
                              <a:latin typeface="Cambria Math" panose="02040503050406030204" pitchFamily="18" charset="0"/>
                              <a:ea typeface="Cambria Math" panose="02040503050406030204" pitchFamily="18" charset="0"/>
                            </a:rPr>
                            <m:t>𝟑</m:t>
                          </m:r>
                        </m:sup>
                      </m:sSup>
                    </m:oMath>
                  </m:oMathPara>
                </a14:m>
                <a:endParaRPr lang="en-US" sz="2400" b="1" dirty="0"/>
              </a:p>
            </p:txBody>
          </p:sp>
        </mc:Choice>
        <mc:Fallback xmlns="">
          <p:sp>
            <p:nvSpPr>
              <p:cNvPr id="35" name="文本框 34">
                <a:extLst>
                  <a:ext uri="{FF2B5EF4-FFF2-40B4-BE49-F238E27FC236}">
                    <a16:creationId xmlns:a16="http://schemas.microsoft.com/office/drawing/2014/main" id="{F7C42397-4678-434B-87B7-6319D80A8E0C}"/>
                  </a:ext>
                </a:extLst>
              </p:cNvPr>
              <p:cNvSpPr txBox="1">
                <a:spLocks noRot="1" noChangeAspect="1" noMove="1" noResize="1" noEditPoints="1" noAdjustHandles="1" noChangeArrowheads="1" noChangeShapeType="1" noTextEdit="1"/>
              </p:cNvSpPr>
              <p:nvPr/>
            </p:nvSpPr>
            <p:spPr>
              <a:xfrm>
                <a:off x="1614387" y="5957970"/>
                <a:ext cx="271719" cy="470000"/>
              </a:xfrm>
              <a:prstGeom prst="rect">
                <a:avLst/>
              </a:prstGeom>
              <a:blipFill>
                <a:blip r:embed="rId8"/>
                <a:stretch>
                  <a:fillRect l="-6818" r="-86364" b="-10390"/>
                </a:stretch>
              </a:blipFill>
            </p:spPr>
            <p:txBody>
              <a:bodyPr/>
              <a:lstStyle/>
              <a:p>
                <a:r>
                  <a:rPr lang="en-US">
                    <a:noFill/>
                  </a:rPr>
                  <a:t> </a:t>
                </a:r>
              </a:p>
            </p:txBody>
          </p:sp>
        </mc:Fallback>
      </mc:AlternateContent>
      <p:sp>
        <p:nvSpPr>
          <p:cNvPr id="36" name="箭头: 右 35">
            <a:extLst>
              <a:ext uri="{FF2B5EF4-FFF2-40B4-BE49-F238E27FC236}">
                <a16:creationId xmlns:a16="http://schemas.microsoft.com/office/drawing/2014/main" id="{E1F54A24-4C4A-4E58-B21F-B5659754A0A1}"/>
              </a:ext>
            </a:extLst>
          </p:cNvPr>
          <p:cNvSpPr/>
          <p:nvPr/>
        </p:nvSpPr>
        <p:spPr>
          <a:xfrm>
            <a:off x="3870541" y="3921189"/>
            <a:ext cx="4571995" cy="4384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文本框 36">
            <a:extLst>
              <a:ext uri="{FF2B5EF4-FFF2-40B4-BE49-F238E27FC236}">
                <a16:creationId xmlns:a16="http://schemas.microsoft.com/office/drawing/2014/main" id="{5BB6D1C8-7DD2-4421-93B9-FC12C3ABFCE9}"/>
              </a:ext>
            </a:extLst>
          </p:cNvPr>
          <p:cNvSpPr txBox="1"/>
          <p:nvPr/>
        </p:nvSpPr>
        <p:spPr>
          <a:xfrm>
            <a:off x="5646998" y="3463646"/>
            <a:ext cx="1164919" cy="369332"/>
          </a:xfrm>
          <a:prstGeom prst="rect">
            <a:avLst/>
          </a:prstGeom>
          <a:noFill/>
        </p:spPr>
        <p:txBody>
          <a:bodyPr wrap="square" rtlCol="0">
            <a:spAutoFit/>
          </a:bodyPr>
          <a:lstStyle/>
          <a:p>
            <a:r>
              <a:rPr lang="zh-CN" altLang="en-US" dirty="0"/>
              <a:t>。。。</a:t>
            </a:r>
            <a:endParaRPr lang="en-US" dirty="0"/>
          </a:p>
        </p:txBody>
      </p: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7DEC5025-FE66-408E-9E4F-F0BB726F5335}"/>
                  </a:ext>
                </a:extLst>
              </p:cNvPr>
              <p:cNvSpPr txBox="1"/>
              <p:nvPr/>
            </p:nvSpPr>
            <p:spPr>
              <a:xfrm>
                <a:off x="3785292" y="1960612"/>
                <a:ext cx="6781057" cy="1260345"/>
              </a:xfrm>
              <a:prstGeom prst="rect">
                <a:avLst/>
              </a:prstGeom>
              <a:noFill/>
            </p:spPr>
            <p:txBody>
              <a:bodyPr wrap="square" rtlCol="0">
                <a:spAutoFit/>
              </a:bodyPr>
              <a:lstStyle/>
              <a:p>
                <a:r>
                  <a:rPr lang="en-US" sz="3600" b="1" i="1" dirty="0">
                    <a:solidFill>
                      <a:srgbClr val="C00000"/>
                    </a:solidFill>
                  </a:rPr>
                  <a:t>T</a:t>
                </a:r>
                <a:r>
                  <a:rPr lang="en-US" altLang="zh-CN" sz="3600" b="1" i="1" dirty="0">
                    <a:solidFill>
                      <a:srgbClr val="C00000"/>
                    </a:solidFill>
                  </a:rPr>
                  <a:t>oo slow if the initial value </a:t>
                </a:r>
                <a14:m>
                  <m:oMath xmlns:m="http://schemas.openxmlformats.org/officeDocument/2006/math">
                    <m:sSup>
                      <m:sSupPr>
                        <m:ctrlPr>
                          <a:rPr lang="en-US" sz="3600" b="1" i="1">
                            <a:latin typeface="Cambria Math" panose="02040503050406030204" pitchFamily="18" charset="0"/>
                            <a:ea typeface="Cambria Math" panose="02040503050406030204" pitchFamily="18" charset="0"/>
                          </a:rPr>
                        </m:ctrlPr>
                      </m:sSupPr>
                      <m:e>
                        <m:r>
                          <a:rPr lang="en-US" sz="3600" b="1" i="1">
                            <a:latin typeface="Cambria Math" panose="02040503050406030204" pitchFamily="18" charset="0"/>
                            <a:ea typeface="Cambria Math" panose="02040503050406030204" pitchFamily="18" charset="0"/>
                          </a:rPr>
                          <m:t>𝝁</m:t>
                        </m:r>
                      </m:e>
                      <m:sup>
                        <m:r>
                          <a:rPr lang="en-US" sz="3600" b="1" i="1">
                            <a:latin typeface="Cambria Math" panose="02040503050406030204" pitchFamily="18" charset="0"/>
                            <a:ea typeface="Cambria Math" panose="02040503050406030204" pitchFamily="18" charset="0"/>
                          </a:rPr>
                          <m:t>𝟎</m:t>
                        </m:r>
                      </m:sup>
                    </m:sSup>
                  </m:oMath>
                </a14:m>
                <a:r>
                  <a:rPr lang="en-US" altLang="zh-CN" sz="3600" b="1" i="1" dirty="0">
                    <a:solidFill>
                      <a:srgbClr val="C00000"/>
                    </a:solidFill>
                  </a:rPr>
                  <a:t> is far from the optimal </a:t>
                </a:r>
                <a14:m>
                  <m:oMath xmlns:m="http://schemas.openxmlformats.org/officeDocument/2006/math">
                    <m:sSup>
                      <m:sSupPr>
                        <m:ctrlPr>
                          <a:rPr lang="en-US" sz="3600" b="1" i="1">
                            <a:latin typeface="Cambria Math" panose="02040503050406030204" pitchFamily="18" charset="0"/>
                            <a:ea typeface="Cambria Math" panose="02040503050406030204" pitchFamily="18" charset="0"/>
                          </a:rPr>
                        </m:ctrlPr>
                      </m:sSupPr>
                      <m:e>
                        <m:r>
                          <a:rPr lang="en-US" sz="3600" b="1" i="1">
                            <a:latin typeface="Cambria Math" panose="02040503050406030204" pitchFamily="18" charset="0"/>
                            <a:ea typeface="Cambria Math" panose="02040503050406030204" pitchFamily="18" charset="0"/>
                          </a:rPr>
                          <m:t>𝝁</m:t>
                        </m:r>
                      </m:e>
                      <m:sup>
                        <m:r>
                          <a:rPr lang="en-US" sz="3600" b="1" i="1" smtClean="0">
                            <a:latin typeface="Cambria Math" panose="02040503050406030204" pitchFamily="18" charset="0"/>
                            <a:ea typeface="Cambria Math" panose="02040503050406030204" pitchFamily="18" charset="0"/>
                          </a:rPr>
                          <m:t>∗</m:t>
                        </m:r>
                      </m:sup>
                    </m:sSup>
                  </m:oMath>
                </a14:m>
                <a:endParaRPr lang="en-US" sz="3600" b="1" i="1" dirty="0">
                  <a:solidFill>
                    <a:srgbClr val="C00000"/>
                  </a:solidFill>
                </a:endParaRPr>
              </a:p>
            </p:txBody>
          </p:sp>
        </mc:Choice>
        <mc:Fallback xmlns="">
          <p:sp>
            <p:nvSpPr>
              <p:cNvPr id="38" name="文本框 37">
                <a:extLst>
                  <a:ext uri="{FF2B5EF4-FFF2-40B4-BE49-F238E27FC236}">
                    <a16:creationId xmlns:a16="http://schemas.microsoft.com/office/drawing/2014/main" id="{7DEC5025-FE66-408E-9E4F-F0BB726F5335}"/>
                  </a:ext>
                </a:extLst>
              </p:cNvPr>
              <p:cNvSpPr txBox="1">
                <a:spLocks noRot="1" noChangeAspect="1" noMove="1" noResize="1" noEditPoints="1" noAdjustHandles="1" noChangeArrowheads="1" noChangeShapeType="1" noTextEdit="1"/>
              </p:cNvSpPr>
              <p:nvPr/>
            </p:nvSpPr>
            <p:spPr>
              <a:xfrm>
                <a:off x="3785292" y="1960612"/>
                <a:ext cx="6781057" cy="1260345"/>
              </a:xfrm>
              <a:prstGeom prst="rect">
                <a:avLst/>
              </a:prstGeom>
              <a:blipFill>
                <a:blip r:embed="rId9"/>
                <a:stretch>
                  <a:fillRect l="-2788" t="-6311" b="-140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EE7DEF1E-E726-4B3E-85AE-7205B6328575}"/>
                  </a:ext>
                </a:extLst>
              </p:cNvPr>
              <p:cNvSpPr txBox="1"/>
              <p:nvPr/>
            </p:nvSpPr>
            <p:spPr>
              <a:xfrm>
                <a:off x="9445242" y="6009319"/>
                <a:ext cx="271719" cy="46166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smtClean="0">
                              <a:latin typeface="Cambria Math" panose="02040503050406030204" pitchFamily="18" charset="0"/>
                              <a:ea typeface="Cambria Math" panose="02040503050406030204" pitchFamily="18" charset="0"/>
                            </a:rPr>
                            <m:t>∗</m:t>
                          </m:r>
                        </m:sup>
                      </m:sSup>
                    </m:oMath>
                  </m:oMathPara>
                </a14:m>
                <a:endParaRPr lang="en-US" sz="2400" b="1" dirty="0"/>
              </a:p>
            </p:txBody>
          </p:sp>
        </mc:Choice>
        <mc:Fallback xmlns="">
          <p:sp>
            <p:nvSpPr>
              <p:cNvPr id="39" name="文本框 38">
                <a:extLst>
                  <a:ext uri="{FF2B5EF4-FFF2-40B4-BE49-F238E27FC236}">
                    <a16:creationId xmlns:a16="http://schemas.microsoft.com/office/drawing/2014/main" id="{EE7DEF1E-E726-4B3E-85AE-7205B6328575}"/>
                  </a:ext>
                </a:extLst>
              </p:cNvPr>
              <p:cNvSpPr txBox="1">
                <a:spLocks noRot="1" noChangeAspect="1" noMove="1" noResize="1" noEditPoints="1" noAdjustHandles="1" noChangeArrowheads="1" noChangeShapeType="1" noTextEdit="1"/>
              </p:cNvSpPr>
              <p:nvPr/>
            </p:nvSpPr>
            <p:spPr>
              <a:xfrm>
                <a:off x="9445242" y="6009319"/>
                <a:ext cx="271719" cy="461665"/>
              </a:xfrm>
              <a:prstGeom prst="rect">
                <a:avLst/>
              </a:prstGeom>
              <a:blipFill>
                <a:blip r:embed="rId10"/>
                <a:stretch>
                  <a:fillRect l="-6667" r="-64444" b="-7895"/>
                </a:stretch>
              </a:blipFill>
            </p:spPr>
            <p:txBody>
              <a:bodyPr/>
              <a:lstStyle/>
              <a:p>
                <a:r>
                  <a:rPr lang="en-US">
                    <a:noFill/>
                  </a:rPr>
                  <a:t> </a:t>
                </a:r>
              </a:p>
            </p:txBody>
          </p:sp>
        </mc:Fallback>
      </mc:AlternateContent>
    </p:spTree>
    <p:extLst>
      <p:ext uri="{BB962C8B-B14F-4D97-AF65-F5344CB8AC3E}">
        <p14:creationId xmlns:p14="http://schemas.microsoft.com/office/powerpoint/2010/main" val="106912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500"/>
                                        <p:tgtEl>
                                          <p:spTgt spid="3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fade">
                                      <p:cBhvr>
                                        <p:cTn id="52" dur="500"/>
                                        <p:tgtEl>
                                          <p:spTgt spid="37"/>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anim calcmode="lin" valueType="num">
                                      <p:cBhvr additive="base">
                                        <p:cTn id="57" dur="500" fill="hold"/>
                                        <p:tgtEl>
                                          <p:spTgt spid="38"/>
                                        </p:tgtEl>
                                        <p:attrNameLst>
                                          <p:attrName>ppt_x</p:attrName>
                                        </p:attrNameLst>
                                      </p:cBhvr>
                                      <p:tavLst>
                                        <p:tav tm="0">
                                          <p:val>
                                            <p:strVal val="#ppt_x"/>
                                          </p:val>
                                        </p:tav>
                                        <p:tav tm="100000">
                                          <p:val>
                                            <p:strVal val="#ppt_x"/>
                                          </p:val>
                                        </p:tav>
                                      </p:tavLst>
                                    </p:anim>
                                    <p:anim calcmode="lin" valueType="num">
                                      <p:cBhvr additive="base">
                                        <p:cTn id="5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9" grpId="0" animBg="1"/>
      <p:bldP spid="35" grpId="0" animBg="1"/>
      <p:bldP spid="36" grpId="0" animBg="1"/>
      <p:bldP spid="37" grpId="0"/>
      <p:bldP spid="3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415B32-98E5-43C7-BF42-DDCEC1D5BDC2}"/>
              </a:ext>
            </a:extLst>
          </p:cNvPr>
          <p:cNvSpPr>
            <a:spLocks noGrp="1"/>
          </p:cNvSpPr>
          <p:nvPr>
            <p:ph type="title"/>
          </p:nvPr>
        </p:nvSpPr>
        <p:spPr>
          <a:xfrm>
            <a:off x="152124" y="0"/>
            <a:ext cx="10515600" cy="1325563"/>
          </a:xfrm>
        </p:spPr>
        <p:txBody>
          <a:bodyPr/>
          <a:lstStyle/>
          <a:p>
            <a:r>
              <a:rPr lang="en-US" dirty="0"/>
              <a:t>Levenberg Marquardt </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97B09DC6-2B62-4815-B6BB-6925A45FB4F6}"/>
                  </a:ext>
                </a:extLst>
              </p:cNvPr>
              <p:cNvSpPr>
                <a:spLocks noGrp="1"/>
              </p:cNvSpPr>
              <p:nvPr>
                <p:ph idx="1"/>
              </p:nvPr>
            </p:nvSpPr>
            <p:spPr>
              <a:xfrm>
                <a:off x="5021654" y="1199115"/>
                <a:ext cx="5318892" cy="535018"/>
              </a:xfrm>
              <a:prstGeom prst="rect">
                <a:avLst/>
              </a:prstGeom>
            </p:spPr>
            <p:txBody>
              <a:bodyPr wrap="none">
                <a:spAutoFit/>
              </a:bodyPr>
              <a:lstStyle/>
              <a:p>
                <a:pPr marL="0" indent="0">
                  <a:buNone/>
                </a:pPr>
                <a14:m>
                  <m:oMathPara xmlns:m="http://schemas.openxmlformats.org/officeDocument/2006/math">
                    <m:oMathParaPr>
                      <m:jc m:val="centerGroup"/>
                    </m:oMathParaPr>
                    <m:oMath xmlns:m="http://schemas.openxmlformats.org/officeDocument/2006/math">
                      <m:d>
                        <m:dPr>
                          <m:ctrlPr>
                            <a:rPr lang="en-US" b="1" i="1" smtClean="0">
                              <a:latin typeface="Cambria Math" panose="02040503050406030204" pitchFamily="18" charset="0"/>
                              <a:ea typeface="Cambria Math" panose="02040503050406030204" pitchFamily="18" charset="0"/>
                            </a:rPr>
                          </m:ctrlPr>
                        </m:dPr>
                        <m:e>
                          <m:sSup>
                            <m:sSupPr>
                              <m:ctrlPr>
                                <a:rPr lang="en-US" b="1" i="1">
                                  <a:latin typeface="Cambria Math" panose="02040503050406030204" pitchFamily="18" charset="0"/>
                                  <a:ea typeface="Cambria Math" panose="02040503050406030204" pitchFamily="18" charset="0"/>
                                </a:rPr>
                              </m:ctrlPr>
                            </m:sSupPr>
                            <m:e>
                              <m:r>
                                <a:rPr lang="en-US" b="1" i="1">
                                  <a:latin typeface="Cambria Math" panose="02040503050406030204" pitchFamily="18" charset="0"/>
                                  <a:ea typeface="Cambria Math" panose="02040503050406030204" pitchFamily="18" charset="0"/>
                                </a:rPr>
                                <m:t>𝑱</m:t>
                              </m:r>
                            </m:e>
                            <m:sup>
                              <m:r>
                                <a:rPr lang="en-US" b="1" i="1">
                                  <a:latin typeface="Cambria Math" panose="02040503050406030204" pitchFamily="18" charset="0"/>
                                  <a:ea typeface="Cambria Math" panose="02040503050406030204" pitchFamily="18" charset="0"/>
                                </a:rPr>
                                <m:t>𝑻</m:t>
                              </m:r>
                            </m:sup>
                          </m:sSup>
                          <m:r>
                            <a:rPr lang="en-US" i="1">
                              <a:latin typeface="Cambria Math" panose="02040503050406030204" pitchFamily="18" charset="0"/>
                              <a:sym typeface="Symbol" panose="05050102010706020507" pitchFamily="18" charset="2"/>
                            </a:rPr>
                            <m:t></m:t>
                          </m:r>
                          <m:r>
                            <a:rPr lang="en-US" b="1" i="1">
                              <a:latin typeface="Cambria Math" panose="02040503050406030204" pitchFamily="18" charset="0"/>
                              <a:ea typeface="Cambria Math" panose="02040503050406030204" pitchFamily="18" charset="0"/>
                            </a:rPr>
                            <m:t>𝑱</m:t>
                          </m:r>
                          <m:r>
                            <a:rPr lang="en-US" b="1" i="1" smtClean="0">
                              <a:latin typeface="Cambria Math" panose="02040503050406030204" pitchFamily="18" charset="0"/>
                              <a:ea typeface="Cambria Math" panose="02040503050406030204" pitchFamily="18" charset="0"/>
                            </a:rPr>
                            <m:t>+</m:t>
                          </m:r>
                          <m:r>
                            <a:rPr lang="en-US" b="1" i="1">
                              <a:solidFill>
                                <a:srgbClr val="FF0000"/>
                              </a:solidFill>
                              <a:latin typeface="Cambria Math" panose="02040503050406030204" pitchFamily="18" charset="0"/>
                              <a:ea typeface="Cambria Math" panose="02040503050406030204" pitchFamily="18" charset="0"/>
                            </a:rPr>
                            <m:t>𝜆</m:t>
                          </m:r>
                          <m:r>
                            <a:rPr lang="en-US" b="1" i="1" smtClean="0">
                              <a:latin typeface="Cambria Math" panose="02040503050406030204" pitchFamily="18" charset="0"/>
                              <a:ea typeface="Cambria Math" panose="02040503050406030204" pitchFamily="18" charset="0"/>
                            </a:rPr>
                            <m:t>𝑰</m:t>
                          </m:r>
                        </m:e>
                      </m:d>
                      <m:r>
                        <a:rPr lang="en-US" b="1" i="1">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𝜟𝝁</m:t>
                      </m:r>
                      <m:r>
                        <a:rPr lang="en-US" b="1" i="1" smtClean="0">
                          <a:latin typeface="Cambria Math" panose="02040503050406030204" pitchFamily="18" charset="0"/>
                          <a:ea typeface="Cambria Math" panose="02040503050406030204" pitchFamily="18" charset="0"/>
                        </a:rPr>
                        <m:t>=</m:t>
                      </m:r>
                      <m:sSup>
                        <m:sSupPr>
                          <m:ctrlPr>
                            <a:rPr lang="en-US" b="1" i="1">
                              <a:latin typeface="Cambria Math" panose="02040503050406030204" pitchFamily="18" charset="0"/>
                              <a:ea typeface="Cambria Math" panose="02040503050406030204" pitchFamily="18" charset="0"/>
                            </a:rPr>
                          </m:ctrlPr>
                        </m:sSupPr>
                        <m:e>
                          <m:r>
                            <a:rPr lang="en-US" b="1" i="1">
                              <a:latin typeface="Cambria Math" panose="02040503050406030204" pitchFamily="18" charset="0"/>
                              <a:ea typeface="Cambria Math" panose="02040503050406030204" pitchFamily="18" charset="0"/>
                            </a:rPr>
                            <m:t>𝑱</m:t>
                          </m:r>
                        </m:e>
                        <m:sup>
                          <m:r>
                            <a:rPr lang="en-US" b="1" i="1">
                              <a:latin typeface="Cambria Math" panose="02040503050406030204" pitchFamily="18" charset="0"/>
                              <a:ea typeface="Cambria Math" panose="02040503050406030204" pitchFamily="18" charset="0"/>
                            </a:rPr>
                            <m:t>𝑻</m:t>
                          </m:r>
                        </m:sup>
                      </m:sSup>
                      <m:r>
                        <a:rPr lang="en-US" i="1">
                          <a:latin typeface="Cambria Math" panose="02040503050406030204" pitchFamily="18" charset="0"/>
                          <a:sym typeface="Symbol" panose="05050102010706020507" pitchFamily="18" charset="2"/>
                        </a:rPr>
                        <m:t></m:t>
                      </m:r>
                      <m:d>
                        <m:dPr>
                          <m:ctrlPr>
                            <a:rPr lang="en-US" b="0" i="1" smtClean="0">
                              <a:latin typeface="Cambria Math" panose="02040503050406030204" pitchFamily="18" charset="0"/>
                              <a:ea typeface="Cambria Math" panose="02040503050406030204" pitchFamily="18" charset="0"/>
                            </a:rPr>
                          </m:ctrlPr>
                        </m:dPr>
                        <m:e>
                          <m:r>
                            <a:rPr lang="en-US" b="1" i="1">
                              <a:latin typeface="Cambria Math" panose="02040503050406030204" pitchFamily="18" charset="0"/>
                            </a:rPr>
                            <m:t>𝒛</m:t>
                          </m:r>
                          <m:r>
                            <m:rPr>
                              <m:nor/>
                            </m:rPr>
                            <a:rPr lang="en-US" dirty="0"/>
                            <m:t>−</m:t>
                          </m:r>
                          <m:acc>
                            <m:accPr>
                              <m:chr m:val="̂"/>
                              <m:ctrlPr>
                                <a:rPr lang="en-US" i="1">
                                  <a:latin typeface="Cambria Math" panose="02040503050406030204" pitchFamily="18" charset="0"/>
                                </a:rPr>
                              </m:ctrlPr>
                            </m:accPr>
                            <m:e>
                              <m:r>
                                <a:rPr lang="en-US" b="1" i="1">
                                  <a:latin typeface="Cambria Math" panose="02040503050406030204" pitchFamily="18" charset="0"/>
                                </a:rPr>
                                <m:t>𝒛</m:t>
                              </m:r>
                            </m:e>
                          </m:acc>
                          <m:d>
                            <m:dPr>
                              <m:ctrlPr>
                                <a:rPr lang="en-US"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𝝁</m:t>
                              </m:r>
                            </m:e>
                          </m:d>
                        </m:e>
                      </m:d>
                    </m:oMath>
                  </m:oMathPara>
                </a14:m>
                <a:endParaRPr lang="en-US" dirty="0"/>
              </a:p>
            </p:txBody>
          </p:sp>
        </mc:Choice>
        <mc:Fallback xmlns="">
          <p:sp>
            <p:nvSpPr>
              <p:cNvPr id="4" name="内容占位符 3">
                <a:extLst>
                  <a:ext uri="{FF2B5EF4-FFF2-40B4-BE49-F238E27FC236}">
                    <a16:creationId xmlns:a16="http://schemas.microsoft.com/office/drawing/2014/main" id="{97B09DC6-2B62-4815-B6BB-6925A45FB4F6}"/>
                  </a:ext>
                </a:extLst>
              </p:cNvPr>
              <p:cNvSpPr>
                <a:spLocks noGrp="1" noRot="1" noChangeAspect="1" noMove="1" noResize="1" noEditPoints="1" noAdjustHandles="1" noChangeArrowheads="1" noChangeShapeType="1" noTextEdit="1"/>
              </p:cNvSpPr>
              <p:nvPr>
                <p:ph idx="1"/>
              </p:nvPr>
            </p:nvSpPr>
            <p:spPr>
              <a:xfrm>
                <a:off x="5021654" y="1199115"/>
                <a:ext cx="5318892" cy="53501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38628DC9-C70D-414E-9726-5A97D9DAA887}"/>
                  </a:ext>
                </a:extLst>
              </p:cNvPr>
              <p:cNvSpPr txBox="1"/>
              <p:nvPr/>
            </p:nvSpPr>
            <p:spPr>
              <a:xfrm>
                <a:off x="4957634" y="2998601"/>
                <a:ext cx="7004722" cy="858825"/>
              </a:xfrm>
              <a:prstGeom prst="rect">
                <a:avLst/>
              </a:prstGeom>
              <a:noFill/>
            </p:spPr>
            <p:txBody>
              <a:bodyPr wrap="square" rtlCol="0">
                <a:spAutoFit/>
              </a:bodyPr>
              <a:lstStyle/>
              <a:p>
                <a:r>
                  <a:rPr lang="en-US" sz="2400" b="1" i="1" dirty="0">
                    <a:solidFill>
                      <a:srgbClr val="C00000"/>
                    </a:solidFill>
                  </a:rPr>
                  <a:t>If </a:t>
                </a:r>
                <a14:m>
                  <m:oMath xmlns:m="http://schemas.openxmlformats.org/officeDocument/2006/math">
                    <m:sSup>
                      <m:sSupPr>
                        <m:ctrlPr>
                          <a:rPr lang="en-US" sz="2400" b="1" i="1">
                            <a:solidFill>
                              <a:srgbClr val="C00000"/>
                            </a:solidFill>
                            <a:latin typeface="Cambria Math" panose="02040503050406030204" pitchFamily="18" charset="0"/>
                          </a:rPr>
                        </m:ctrlPr>
                      </m:sSupPr>
                      <m:e>
                        <m:r>
                          <a:rPr lang="en-US" sz="2400" b="1" i="1">
                            <a:solidFill>
                              <a:srgbClr val="C00000"/>
                            </a:solidFill>
                            <a:latin typeface="Cambria Math" panose="02040503050406030204" pitchFamily="18" charset="0"/>
                          </a:rPr>
                          <m:t>𝑭</m:t>
                        </m:r>
                        <m:d>
                          <m:dPr>
                            <m:ctrlPr>
                              <a:rPr lang="en-US" sz="2400" b="1" i="1">
                                <a:solidFill>
                                  <a:srgbClr val="C00000"/>
                                </a:solidFill>
                                <a:latin typeface="Cambria Math" panose="02040503050406030204" pitchFamily="18" charset="0"/>
                              </a:rPr>
                            </m:ctrlPr>
                          </m:dPr>
                          <m:e>
                            <m:r>
                              <a:rPr lang="en-US" sz="2400" b="1" i="1">
                                <a:solidFill>
                                  <a:srgbClr val="C00000"/>
                                </a:solidFill>
                                <a:latin typeface="Cambria Math" panose="02040503050406030204" pitchFamily="18" charset="0"/>
                                <a:ea typeface="Cambria Math" panose="02040503050406030204" pitchFamily="18" charset="0"/>
                              </a:rPr>
                              <m:t>𝝁</m:t>
                            </m:r>
                          </m:e>
                        </m:d>
                      </m:e>
                      <m:sup>
                        <m:r>
                          <a:rPr lang="en-US" sz="2400" b="1" i="1">
                            <a:solidFill>
                              <a:srgbClr val="C00000"/>
                            </a:solidFill>
                            <a:latin typeface="Cambria Math" panose="02040503050406030204" pitchFamily="18" charset="0"/>
                          </a:rPr>
                          <m:t>𝒌</m:t>
                        </m:r>
                        <m:r>
                          <a:rPr lang="en-US" sz="2400" b="1" i="1">
                            <a:solidFill>
                              <a:srgbClr val="C00000"/>
                            </a:solidFill>
                            <a:latin typeface="Cambria Math" panose="02040503050406030204" pitchFamily="18" charset="0"/>
                          </a:rPr>
                          <m:t>+</m:t>
                        </m:r>
                        <m:r>
                          <a:rPr lang="en-US" sz="2400" b="1" i="1">
                            <a:solidFill>
                              <a:srgbClr val="C00000"/>
                            </a:solidFill>
                            <a:latin typeface="Cambria Math" panose="02040503050406030204" pitchFamily="18" charset="0"/>
                          </a:rPr>
                          <m:t>𝟏</m:t>
                        </m:r>
                      </m:sup>
                    </m:sSup>
                    <m:r>
                      <a:rPr lang="en-US" sz="2400" b="1" i="1">
                        <a:solidFill>
                          <a:srgbClr val="C00000"/>
                        </a:solidFill>
                        <a:latin typeface="Cambria Math" panose="02040503050406030204" pitchFamily="18" charset="0"/>
                      </a:rPr>
                      <m:t>&lt;</m:t>
                    </m:r>
                    <m:sSup>
                      <m:sSupPr>
                        <m:ctrlPr>
                          <a:rPr lang="en-US" sz="2400" b="1" i="1">
                            <a:solidFill>
                              <a:srgbClr val="C00000"/>
                            </a:solidFill>
                            <a:latin typeface="Cambria Math" panose="02040503050406030204" pitchFamily="18" charset="0"/>
                          </a:rPr>
                        </m:ctrlPr>
                      </m:sSupPr>
                      <m:e>
                        <m:r>
                          <a:rPr lang="en-US" sz="2400" b="1" i="1">
                            <a:solidFill>
                              <a:srgbClr val="C00000"/>
                            </a:solidFill>
                            <a:latin typeface="Cambria Math" panose="02040503050406030204" pitchFamily="18" charset="0"/>
                          </a:rPr>
                          <m:t>𝑭</m:t>
                        </m:r>
                        <m:d>
                          <m:dPr>
                            <m:ctrlPr>
                              <a:rPr lang="en-US" sz="2400" b="1" i="1">
                                <a:solidFill>
                                  <a:srgbClr val="C00000"/>
                                </a:solidFill>
                                <a:latin typeface="Cambria Math" panose="02040503050406030204" pitchFamily="18" charset="0"/>
                              </a:rPr>
                            </m:ctrlPr>
                          </m:dPr>
                          <m:e>
                            <m:r>
                              <a:rPr lang="en-US" sz="2400" b="1" i="1">
                                <a:solidFill>
                                  <a:srgbClr val="C00000"/>
                                </a:solidFill>
                                <a:latin typeface="Cambria Math" panose="02040503050406030204" pitchFamily="18" charset="0"/>
                                <a:ea typeface="Cambria Math" panose="02040503050406030204" pitchFamily="18" charset="0"/>
                              </a:rPr>
                              <m:t>𝝁</m:t>
                            </m:r>
                          </m:e>
                        </m:d>
                      </m:e>
                      <m:sup>
                        <m:r>
                          <a:rPr lang="en-US" sz="2400" b="1" i="1">
                            <a:solidFill>
                              <a:srgbClr val="C00000"/>
                            </a:solidFill>
                            <a:latin typeface="Cambria Math" panose="02040503050406030204" pitchFamily="18" charset="0"/>
                          </a:rPr>
                          <m:t>𝒌</m:t>
                        </m:r>
                      </m:sup>
                    </m:sSup>
                  </m:oMath>
                </a14:m>
                <a:r>
                  <a:rPr lang="en-US" sz="2400" b="1" i="1" dirty="0">
                    <a:solidFill>
                      <a:srgbClr val="C00000"/>
                    </a:solidFill>
                  </a:rPr>
                  <a:t>, decrease </a:t>
                </a:r>
                <a14:m>
                  <m:oMath xmlns:m="http://schemas.openxmlformats.org/officeDocument/2006/math">
                    <m:r>
                      <a:rPr lang="en-US" sz="2400" b="1" i="1">
                        <a:solidFill>
                          <a:srgbClr val="C00000"/>
                        </a:solidFill>
                        <a:latin typeface="Cambria Math" panose="02040503050406030204" pitchFamily="18" charset="0"/>
                        <a:ea typeface="Cambria Math" panose="02040503050406030204" pitchFamily="18" charset="0"/>
                      </a:rPr>
                      <m:t>𝝀</m:t>
                    </m:r>
                  </m:oMath>
                </a14:m>
                <a:endParaRPr lang="en-US" sz="2400" b="1" i="1" dirty="0">
                  <a:solidFill>
                    <a:srgbClr val="C00000"/>
                  </a:solidFill>
                </a:endParaRPr>
              </a:p>
              <a:p>
                <a:r>
                  <a:rPr lang="en-US" sz="2400" b="1" i="1" dirty="0">
                    <a:solidFill>
                      <a:srgbClr val="C00000"/>
                    </a:solidFill>
                  </a:rPr>
                  <a:t>If </a:t>
                </a:r>
                <a14:m>
                  <m:oMath xmlns:m="http://schemas.openxmlformats.org/officeDocument/2006/math">
                    <m:sSup>
                      <m:sSupPr>
                        <m:ctrlPr>
                          <a:rPr lang="en-US" sz="2400" b="1" i="1" smtClean="0">
                            <a:solidFill>
                              <a:srgbClr val="C00000"/>
                            </a:solidFill>
                            <a:latin typeface="Cambria Math" panose="02040503050406030204" pitchFamily="18" charset="0"/>
                          </a:rPr>
                        </m:ctrlPr>
                      </m:sSupPr>
                      <m:e>
                        <m:r>
                          <a:rPr lang="en-US" sz="2400" b="1" i="1">
                            <a:solidFill>
                              <a:srgbClr val="C00000"/>
                            </a:solidFill>
                            <a:latin typeface="Cambria Math" panose="02040503050406030204" pitchFamily="18" charset="0"/>
                          </a:rPr>
                          <m:t>𝑭</m:t>
                        </m:r>
                        <m:d>
                          <m:dPr>
                            <m:ctrlPr>
                              <a:rPr lang="en-US" sz="2400" b="1" i="1">
                                <a:solidFill>
                                  <a:srgbClr val="C00000"/>
                                </a:solidFill>
                                <a:latin typeface="Cambria Math" panose="02040503050406030204" pitchFamily="18" charset="0"/>
                              </a:rPr>
                            </m:ctrlPr>
                          </m:dPr>
                          <m:e>
                            <m:r>
                              <a:rPr lang="en-US" sz="2400" b="1" i="1">
                                <a:solidFill>
                                  <a:srgbClr val="C00000"/>
                                </a:solidFill>
                                <a:latin typeface="Cambria Math" panose="02040503050406030204" pitchFamily="18" charset="0"/>
                                <a:ea typeface="Cambria Math" panose="02040503050406030204" pitchFamily="18" charset="0"/>
                              </a:rPr>
                              <m:t>𝝁</m:t>
                            </m:r>
                          </m:e>
                        </m:d>
                      </m:e>
                      <m:sup>
                        <m:r>
                          <a:rPr lang="en-US" sz="2400" b="1" i="1" smtClean="0">
                            <a:solidFill>
                              <a:srgbClr val="C00000"/>
                            </a:solidFill>
                            <a:latin typeface="Cambria Math" panose="02040503050406030204" pitchFamily="18" charset="0"/>
                          </a:rPr>
                          <m:t>𝒌</m:t>
                        </m:r>
                        <m:r>
                          <a:rPr lang="en-US" sz="2400" b="1" i="1" smtClean="0">
                            <a:solidFill>
                              <a:srgbClr val="C00000"/>
                            </a:solidFill>
                            <a:latin typeface="Cambria Math" panose="02040503050406030204" pitchFamily="18" charset="0"/>
                          </a:rPr>
                          <m:t>+</m:t>
                        </m:r>
                        <m:r>
                          <a:rPr lang="en-US" sz="2400" b="1" i="1" smtClean="0">
                            <a:solidFill>
                              <a:srgbClr val="C00000"/>
                            </a:solidFill>
                            <a:latin typeface="Cambria Math" panose="02040503050406030204" pitchFamily="18" charset="0"/>
                          </a:rPr>
                          <m:t>𝟏</m:t>
                        </m:r>
                      </m:sup>
                    </m:sSup>
                    <m:r>
                      <a:rPr lang="en-US" sz="2400" b="1" i="1" smtClean="0">
                        <a:solidFill>
                          <a:srgbClr val="C00000"/>
                        </a:solidFill>
                        <a:latin typeface="Cambria Math" panose="02040503050406030204" pitchFamily="18" charset="0"/>
                        <a:ea typeface="Cambria Math" panose="02040503050406030204" pitchFamily="18" charset="0"/>
                      </a:rPr>
                      <m:t>&gt;</m:t>
                    </m:r>
                    <m:sSup>
                      <m:sSupPr>
                        <m:ctrlPr>
                          <a:rPr lang="en-US" sz="2400" b="1" i="1">
                            <a:solidFill>
                              <a:srgbClr val="C00000"/>
                            </a:solidFill>
                            <a:latin typeface="Cambria Math" panose="02040503050406030204" pitchFamily="18" charset="0"/>
                          </a:rPr>
                        </m:ctrlPr>
                      </m:sSupPr>
                      <m:e>
                        <m:r>
                          <a:rPr lang="en-US" sz="2400" b="1" i="1">
                            <a:solidFill>
                              <a:srgbClr val="C00000"/>
                            </a:solidFill>
                            <a:latin typeface="Cambria Math" panose="02040503050406030204" pitchFamily="18" charset="0"/>
                          </a:rPr>
                          <m:t>𝑭</m:t>
                        </m:r>
                        <m:d>
                          <m:dPr>
                            <m:ctrlPr>
                              <a:rPr lang="en-US" sz="2400" b="1" i="1">
                                <a:solidFill>
                                  <a:srgbClr val="C00000"/>
                                </a:solidFill>
                                <a:latin typeface="Cambria Math" panose="02040503050406030204" pitchFamily="18" charset="0"/>
                              </a:rPr>
                            </m:ctrlPr>
                          </m:dPr>
                          <m:e>
                            <m:r>
                              <a:rPr lang="en-US" sz="2400" b="1" i="1">
                                <a:solidFill>
                                  <a:srgbClr val="C00000"/>
                                </a:solidFill>
                                <a:latin typeface="Cambria Math" panose="02040503050406030204" pitchFamily="18" charset="0"/>
                                <a:ea typeface="Cambria Math" panose="02040503050406030204" pitchFamily="18" charset="0"/>
                              </a:rPr>
                              <m:t>𝝁</m:t>
                            </m:r>
                          </m:e>
                        </m:d>
                      </m:e>
                      <m:sup>
                        <m:r>
                          <a:rPr lang="en-US" sz="2400" b="1" i="1">
                            <a:solidFill>
                              <a:srgbClr val="C00000"/>
                            </a:solidFill>
                            <a:latin typeface="Cambria Math" panose="02040503050406030204" pitchFamily="18" charset="0"/>
                          </a:rPr>
                          <m:t>𝒌</m:t>
                        </m:r>
                      </m:sup>
                    </m:sSup>
                  </m:oMath>
                </a14:m>
                <a:r>
                  <a:rPr lang="en-US" sz="2400" b="1" i="1" dirty="0">
                    <a:solidFill>
                      <a:srgbClr val="C00000"/>
                    </a:solidFill>
                  </a:rPr>
                  <a:t>, increase </a:t>
                </a:r>
                <a14:m>
                  <m:oMath xmlns:m="http://schemas.openxmlformats.org/officeDocument/2006/math">
                    <m:r>
                      <a:rPr lang="en-US" sz="2400" b="1" i="1">
                        <a:solidFill>
                          <a:srgbClr val="C00000"/>
                        </a:solidFill>
                        <a:latin typeface="Cambria Math" panose="02040503050406030204" pitchFamily="18" charset="0"/>
                        <a:ea typeface="Cambria Math" panose="02040503050406030204" pitchFamily="18" charset="0"/>
                      </a:rPr>
                      <m:t>𝝀</m:t>
                    </m:r>
                  </m:oMath>
                </a14:m>
                <a:r>
                  <a:rPr lang="en-US" sz="2400" b="1" i="1" dirty="0">
                    <a:solidFill>
                      <a:srgbClr val="C00000"/>
                    </a:solidFill>
                  </a:rPr>
                  <a:t>, redo k </a:t>
                </a:r>
                <a:r>
                  <a:rPr lang="en-US" sz="2400" b="1" i="1" dirty="0" err="1">
                    <a:solidFill>
                      <a:srgbClr val="C00000"/>
                    </a:solidFill>
                  </a:rPr>
                  <a:t>th</a:t>
                </a:r>
                <a:r>
                  <a:rPr lang="en-US" sz="2400" b="1" i="1" dirty="0">
                    <a:solidFill>
                      <a:srgbClr val="C00000"/>
                    </a:solidFill>
                  </a:rPr>
                  <a:t> iteration </a:t>
                </a:r>
              </a:p>
            </p:txBody>
          </p:sp>
        </mc:Choice>
        <mc:Fallback xmlns="">
          <p:sp>
            <p:nvSpPr>
              <p:cNvPr id="5" name="文本框 4">
                <a:extLst>
                  <a:ext uri="{FF2B5EF4-FFF2-40B4-BE49-F238E27FC236}">
                    <a16:creationId xmlns:a16="http://schemas.microsoft.com/office/drawing/2014/main" id="{38628DC9-C70D-414E-9726-5A97D9DAA887}"/>
                  </a:ext>
                </a:extLst>
              </p:cNvPr>
              <p:cNvSpPr txBox="1">
                <a:spLocks noRot="1" noChangeAspect="1" noMove="1" noResize="1" noEditPoints="1" noAdjustHandles="1" noChangeArrowheads="1" noChangeShapeType="1" noTextEdit="1"/>
              </p:cNvSpPr>
              <p:nvPr/>
            </p:nvSpPr>
            <p:spPr>
              <a:xfrm>
                <a:off x="4957634" y="2998601"/>
                <a:ext cx="7004722" cy="858825"/>
              </a:xfrm>
              <a:prstGeom prst="rect">
                <a:avLst/>
              </a:prstGeom>
              <a:blipFill>
                <a:blip r:embed="rId3"/>
                <a:stretch>
                  <a:fillRect l="-1305" t="-4255" b="-156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29CD93AD-0836-435C-979E-C335618E5E91}"/>
                  </a:ext>
                </a:extLst>
              </p:cNvPr>
              <p:cNvSpPr/>
              <p:nvPr/>
            </p:nvSpPr>
            <p:spPr>
              <a:xfrm>
                <a:off x="5180532" y="402599"/>
                <a:ext cx="3765583" cy="5091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400" b="1" i="1">
                              <a:latin typeface="Cambria Math" panose="02040503050406030204" pitchFamily="18" charset="0"/>
                              <a:ea typeface="Cambria Math" panose="02040503050406030204" pitchFamily="18" charset="0"/>
                            </a:rPr>
                          </m:ctrlPr>
                        </m:dPr>
                        <m:e>
                          <m:sSup>
                            <m:sSupPr>
                              <m:ctrlPr>
                                <a:rPr lang="en-US" sz="2400" b="1" i="1">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𝑱</m:t>
                              </m:r>
                            </m:e>
                            <m:sup>
                              <m:r>
                                <a:rPr lang="en-US" sz="2400" b="1" i="1">
                                  <a:latin typeface="Cambria Math" panose="02040503050406030204" pitchFamily="18" charset="0"/>
                                  <a:ea typeface="Cambria Math" panose="02040503050406030204" pitchFamily="18" charset="0"/>
                                </a:rPr>
                                <m:t>𝑻</m:t>
                              </m:r>
                            </m:sup>
                          </m:sSup>
                          <m:r>
                            <a:rPr lang="en-US" sz="2400" i="1">
                              <a:latin typeface="Cambria Math" panose="02040503050406030204" pitchFamily="18" charset="0"/>
                              <a:sym typeface="Symbol" panose="05050102010706020507" pitchFamily="18" charset="2"/>
                            </a:rPr>
                            <m:t></m:t>
                          </m:r>
                          <m:r>
                            <a:rPr lang="en-US" sz="2400" b="1" i="1">
                              <a:latin typeface="Cambria Math" panose="02040503050406030204" pitchFamily="18" charset="0"/>
                              <a:ea typeface="Cambria Math" panose="02040503050406030204" pitchFamily="18" charset="0"/>
                            </a:rPr>
                            <m:t>𝑱</m:t>
                          </m:r>
                        </m:e>
                      </m:d>
                      <m:r>
                        <a:rPr lang="en-US" sz="2400" b="1" i="1">
                          <a:latin typeface="Cambria Math" panose="02040503050406030204" pitchFamily="18" charset="0"/>
                          <a:ea typeface="Cambria Math" panose="02040503050406030204" pitchFamily="18" charset="0"/>
                        </a:rPr>
                        <m:t> </m:t>
                      </m:r>
                      <m:r>
                        <a:rPr lang="en-US" sz="2400" b="1" i="1" smtClean="0">
                          <a:latin typeface="Cambria Math" panose="02040503050406030204" pitchFamily="18" charset="0"/>
                          <a:ea typeface="Cambria Math" panose="02040503050406030204" pitchFamily="18" charset="0"/>
                        </a:rPr>
                        <m:t>𝜟𝝁</m:t>
                      </m:r>
                      <m:r>
                        <a:rPr lang="en-US" sz="2400" b="1" i="1" smtClean="0">
                          <a:latin typeface="Cambria Math" panose="02040503050406030204" pitchFamily="18" charset="0"/>
                          <a:ea typeface="Cambria Math" panose="02040503050406030204" pitchFamily="18" charset="0"/>
                        </a:rPr>
                        <m:t>=</m:t>
                      </m:r>
                      <m:sSup>
                        <m:sSupPr>
                          <m:ctrlPr>
                            <a:rPr lang="en-US" sz="2400" b="1" i="1">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𝑱</m:t>
                          </m:r>
                        </m:e>
                        <m:sup>
                          <m:r>
                            <a:rPr lang="en-US" sz="2400" b="1" i="1">
                              <a:latin typeface="Cambria Math" panose="02040503050406030204" pitchFamily="18" charset="0"/>
                              <a:ea typeface="Cambria Math" panose="02040503050406030204" pitchFamily="18" charset="0"/>
                            </a:rPr>
                            <m:t>𝑻</m:t>
                          </m:r>
                        </m:sup>
                      </m:sSup>
                      <m:r>
                        <a:rPr lang="en-US" sz="2400" i="1">
                          <a:latin typeface="Cambria Math" panose="02040503050406030204" pitchFamily="18" charset="0"/>
                          <a:sym typeface="Symbol" panose="05050102010706020507" pitchFamily="18" charset="2"/>
                        </a:rPr>
                        <m:t></m:t>
                      </m:r>
                      <m:d>
                        <m:dPr>
                          <m:ctrlPr>
                            <a:rPr lang="en-US" sz="2400" b="0" i="1" smtClean="0">
                              <a:latin typeface="Cambria Math" panose="02040503050406030204" pitchFamily="18" charset="0"/>
                              <a:ea typeface="Cambria Math" panose="02040503050406030204" pitchFamily="18" charset="0"/>
                            </a:rPr>
                          </m:ctrlPr>
                        </m:dPr>
                        <m:e>
                          <m:r>
                            <a:rPr lang="en-US" sz="2400" b="1" i="1">
                              <a:latin typeface="Cambria Math" panose="02040503050406030204" pitchFamily="18" charset="0"/>
                            </a:rPr>
                            <m:t>𝒛</m:t>
                          </m:r>
                          <m:r>
                            <m:rPr>
                              <m:nor/>
                            </m:rPr>
                            <a:rPr lang="en-US" sz="2400" dirty="0"/>
                            <m:t>−</m:t>
                          </m:r>
                          <m:acc>
                            <m:accPr>
                              <m:chr m:val="̂"/>
                              <m:ctrlPr>
                                <a:rPr lang="en-US" sz="2400" i="1">
                                  <a:latin typeface="Cambria Math" panose="02040503050406030204" pitchFamily="18" charset="0"/>
                                </a:rPr>
                              </m:ctrlPr>
                            </m:accPr>
                            <m:e>
                              <m:r>
                                <a:rPr lang="en-US" sz="2400" b="1" i="1">
                                  <a:latin typeface="Cambria Math" panose="02040503050406030204" pitchFamily="18" charset="0"/>
                                </a:rPr>
                                <m:t>𝒛</m:t>
                              </m:r>
                            </m:e>
                          </m:acc>
                          <m:d>
                            <m:dPr>
                              <m:ctrlPr>
                                <a:rPr lang="en-US" sz="2400" i="1">
                                  <a:latin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𝝁</m:t>
                              </m:r>
                            </m:e>
                          </m:d>
                        </m:e>
                      </m:d>
                    </m:oMath>
                  </m:oMathPara>
                </a14:m>
                <a:endParaRPr lang="en-US" sz="2400" dirty="0"/>
              </a:p>
            </p:txBody>
          </p:sp>
        </mc:Choice>
        <mc:Fallback xmlns="">
          <p:sp>
            <p:nvSpPr>
              <p:cNvPr id="29" name="矩形 28">
                <a:extLst>
                  <a:ext uri="{FF2B5EF4-FFF2-40B4-BE49-F238E27FC236}">
                    <a16:creationId xmlns:a16="http://schemas.microsoft.com/office/drawing/2014/main" id="{29CD93AD-0836-435C-979E-C335618E5E91}"/>
                  </a:ext>
                </a:extLst>
              </p:cNvPr>
              <p:cNvSpPr>
                <a:spLocks noRot="1" noChangeAspect="1" noMove="1" noResize="1" noEditPoints="1" noAdjustHandles="1" noChangeArrowheads="1" noChangeShapeType="1" noTextEdit="1"/>
              </p:cNvSpPr>
              <p:nvPr/>
            </p:nvSpPr>
            <p:spPr>
              <a:xfrm>
                <a:off x="5180532" y="402599"/>
                <a:ext cx="3765583" cy="509178"/>
              </a:xfrm>
              <a:prstGeom prst="rect">
                <a:avLst/>
              </a:prstGeom>
              <a:blipFill>
                <a:blip r:embed="rId4"/>
                <a:stretch>
                  <a:fillRect/>
                </a:stretch>
              </a:blipFill>
            </p:spPr>
            <p:txBody>
              <a:bodyPr/>
              <a:lstStyle/>
              <a:p>
                <a:r>
                  <a:rPr lang="en-US">
                    <a:noFill/>
                  </a:rPr>
                  <a:t> </a:t>
                </a:r>
              </a:p>
            </p:txBody>
          </p:sp>
        </mc:Fallback>
      </mc:AlternateContent>
      <p:cxnSp>
        <p:nvCxnSpPr>
          <p:cNvPr id="30" name="直接箭头连接符 29">
            <a:extLst>
              <a:ext uri="{FF2B5EF4-FFF2-40B4-BE49-F238E27FC236}">
                <a16:creationId xmlns:a16="http://schemas.microsoft.com/office/drawing/2014/main" id="{165F88DF-187A-4DF6-9CA7-CB7F1787A871}"/>
              </a:ext>
            </a:extLst>
          </p:cNvPr>
          <p:cNvCxnSpPr>
            <a:cxnSpLocks/>
          </p:cNvCxnSpPr>
          <p:nvPr/>
        </p:nvCxnSpPr>
        <p:spPr>
          <a:xfrm>
            <a:off x="364500" y="5958193"/>
            <a:ext cx="1159785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7835FD35-9F3F-415F-A9CB-38228831F23E}"/>
              </a:ext>
            </a:extLst>
          </p:cNvPr>
          <p:cNvCxnSpPr>
            <a:cxnSpLocks/>
          </p:cNvCxnSpPr>
          <p:nvPr/>
        </p:nvCxnSpPr>
        <p:spPr>
          <a:xfrm flipV="1">
            <a:off x="364500" y="2585172"/>
            <a:ext cx="0" cy="3373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任意多边形: 形状 31">
            <a:extLst>
              <a:ext uri="{FF2B5EF4-FFF2-40B4-BE49-F238E27FC236}">
                <a16:creationId xmlns:a16="http://schemas.microsoft.com/office/drawing/2014/main" id="{EE36A8EE-B45B-4337-85FF-9AA416D57C80}"/>
              </a:ext>
            </a:extLst>
          </p:cNvPr>
          <p:cNvSpPr/>
          <p:nvPr/>
        </p:nvSpPr>
        <p:spPr>
          <a:xfrm>
            <a:off x="576197" y="2718148"/>
            <a:ext cx="11536471" cy="3118981"/>
          </a:xfrm>
          <a:custGeom>
            <a:avLst/>
            <a:gdLst>
              <a:gd name="connsiteX0" fmla="*/ 0 w 11536471"/>
              <a:gd name="connsiteY0" fmla="*/ 0 h 3118981"/>
              <a:gd name="connsiteX1" fmla="*/ 62630 w 11536471"/>
              <a:gd name="connsiteY1" fmla="*/ 37578 h 3118981"/>
              <a:gd name="connsiteX2" fmla="*/ 112735 w 11536471"/>
              <a:gd name="connsiteY2" fmla="*/ 75156 h 3118981"/>
              <a:gd name="connsiteX3" fmla="*/ 150313 w 11536471"/>
              <a:gd name="connsiteY3" fmla="*/ 87682 h 3118981"/>
              <a:gd name="connsiteX4" fmla="*/ 212943 w 11536471"/>
              <a:gd name="connsiteY4" fmla="*/ 125260 h 3118981"/>
              <a:gd name="connsiteX5" fmla="*/ 288099 w 11536471"/>
              <a:gd name="connsiteY5" fmla="*/ 175364 h 3118981"/>
              <a:gd name="connsiteX6" fmla="*/ 338203 w 11536471"/>
              <a:gd name="connsiteY6" fmla="*/ 212942 h 3118981"/>
              <a:gd name="connsiteX7" fmla="*/ 400833 w 11536471"/>
              <a:gd name="connsiteY7" fmla="*/ 237994 h 3118981"/>
              <a:gd name="connsiteX8" fmla="*/ 501041 w 11536471"/>
              <a:gd name="connsiteY8" fmla="*/ 313151 h 3118981"/>
              <a:gd name="connsiteX9" fmla="*/ 551145 w 11536471"/>
              <a:gd name="connsiteY9" fmla="*/ 338203 h 3118981"/>
              <a:gd name="connsiteX10" fmla="*/ 588724 w 11536471"/>
              <a:gd name="connsiteY10" fmla="*/ 363255 h 3118981"/>
              <a:gd name="connsiteX11" fmla="*/ 626302 w 11536471"/>
              <a:gd name="connsiteY11" fmla="*/ 375781 h 3118981"/>
              <a:gd name="connsiteX12" fmla="*/ 713984 w 11536471"/>
              <a:gd name="connsiteY12" fmla="*/ 425885 h 3118981"/>
              <a:gd name="connsiteX13" fmla="*/ 801666 w 11536471"/>
              <a:gd name="connsiteY13" fmla="*/ 488515 h 3118981"/>
              <a:gd name="connsiteX14" fmla="*/ 914400 w 11536471"/>
              <a:gd name="connsiteY14" fmla="*/ 551145 h 3118981"/>
              <a:gd name="connsiteX15" fmla="*/ 951978 w 11536471"/>
              <a:gd name="connsiteY15" fmla="*/ 563671 h 3118981"/>
              <a:gd name="connsiteX16" fmla="*/ 1002082 w 11536471"/>
              <a:gd name="connsiteY16" fmla="*/ 601249 h 3118981"/>
              <a:gd name="connsiteX17" fmla="*/ 1064713 w 11536471"/>
              <a:gd name="connsiteY17" fmla="*/ 626301 h 3118981"/>
              <a:gd name="connsiteX18" fmla="*/ 1114817 w 11536471"/>
              <a:gd name="connsiteY18" fmla="*/ 651353 h 3118981"/>
              <a:gd name="connsiteX19" fmla="*/ 1215025 w 11536471"/>
              <a:gd name="connsiteY19" fmla="*/ 713984 h 3118981"/>
              <a:gd name="connsiteX20" fmla="*/ 1277655 w 11536471"/>
              <a:gd name="connsiteY20" fmla="*/ 751562 h 3118981"/>
              <a:gd name="connsiteX21" fmla="*/ 1327759 w 11536471"/>
              <a:gd name="connsiteY21" fmla="*/ 764088 h 3118981"/>
              <a:gd name="connsiteX22" fmla="*/ 1440493 w 11536471"/>
              <a:gd name="connsiteY22" fmla="*/ 826718 h 3118981"/>
              <a:gd name="connsiteX23" fmla="*/ 1503124 w 11536471"/>
              <a:gd name="connsiteY23" fmla="*/ 851770 h 3118981"/>
              <a:gd name="connsiteX24" fmla="*/ 1565754 w 11536471"/>
              <a:gd name="connsiteY24" fmla="*/ 889348 h 3118981"/>
              <a:gd name="connsiteX25" fmla="*/ 1603332 w 11536471"/>
              <a:gd name="connsiteY25" fmla="*/ 901874 h 3118981"/>
              <a:gd name="connsiteX26" fmla="*/ 1665962 w 11536471"/>
              <a:gd name="connsiteY26" fmla="*/ 939452 h 3118981"/>
              <a:gd name="connsiteX27" fmla="*/ 1716066 w 11536471"/>
              <a:gd name="connsiteY27" fmla="*/ 964504 h 3118981"/>
              <a:gd name="connsiteX28" fmla="*/ 1778696 w 11536471"/>
              <a:gd name="connsiteY28" fmla="*/ 989556 h 3118981"/>
              <a:gd name="connsiteX29" fmla="*/ 1853852 w 11536471"/>
              <a:gd name="connsiteY29" fmla="*/ 1039660 h 3118981"/>
              <a:gd name="connsiteX30" fmla="*/ 1891430 w 11536471"/>
              <a:gd name="connsiteY30" fmla="*/ 1052186 h 3118981"/>
              <a:gd name="connsiteX31" fmla="*/ 1929008 w 11536471"/>
              <a:gd name="connsiteY31" fmla="*/ 1077238 h 3118981"/>
              <a:gd name="connsiteX32" fmla="*/ 1979113 w 11536471"/>
              <a:gd name="connsiteY32" fmla="*/ 1102290 h 3118981"/>
              <a:gd name="connsiteX33" fmla="*/ 2016691 w 11536471"/>
              <a:gd name="connsiteY33" fmla="*/ 1127342 h 3118981"/>
              <a:gd name="connsiteX34" fmla="*/ 2079321 w 11536471"/>
              <a:gd name="connsiteY34" fmla="*/ 1152394 h 3118981"/>
              <a:gd name="connsiteX35" fmla="*/ 2104373 w 11536471"/>
              <a:gd name="connsiteY35" fmla="*/ 1177447 h 3118981"/>
              <a:gd name="connsiteX36" fmla="*/ 2192055 w 11536471"/>
              <a:gd name="connsiteY36" fmla="*/ 1215025 h 3118981"/>
              <a:gd name="connsiteX37" fmla="*/ 2242159 w 11536471"/>
              <a:gd name="connsiteY37" fmla="*/ 1240077 h 3118981"/>
              <a:gd name="connsiteX38" fmla="*/ 2367419 w 11536471"/>
              <a:gd name="connsiteY38" fmla="*/ 1315233 h 3118981"/>
              <a:gd name="connsiteX39" fmla="*/ 2455102 w 11536471"/>
              <a:gd name="connsiteY39" fmla="*/ 1352811 h 3118981"/>
              <a:gd name="connsiteX40" fmla="*/ 2517732 w 11536471"/>
              <a:gd name="connsiteY40" fmla="*/ 1377863 h 3118981"/>
              <a:gd name="connsiteX41" fmla="*/ 2580362 w 11536471"/>
              <a:gd name="connsiteY41" fmla="*/ 1415441 h 3118981"/>
              <a:gd name="connsiteX42" fmla="*/ 2655518 w 11536471"/>
              <a:gd name="connsiteY42" fmla="*/ 1453019 h 3118981"/>
              <a:gd name="connsiteX43" fmla="*/ 2768252 w 11536471"/>
              <a:gd name="connsiteY43" fmla="*/ 1515649 h 3118981"/>
              <a:gd name="connsiteX44" fmla="*/ 2818356 w 11536471"/>
              <a:gd name="connsiteY44" fmla="*/ 1528175 h 3118981"/>
              <a:gd name="connsiteX45" fmla="*/ 2956143 w 11536471"/>
              <a:gd name="connsiteY45" fmla="*/ 1578279 h 3118981"/>
              <a:gd name="connsiteX46" fmla="*/ 3131507 w 11536471"/>
              <a:gd name="connsiteY46" fmla="*/ 1653436 h 3118981"/>
              <a:gd name="connsiteX47" fmla="*/ 3244241 w 11536471"/>
              <a:gd name="connsiteY47" fmla="*/ 1691014 h 3118981"/>
              <a:gd name="connsiteX48" fmla="*/ 3344450 w 11536471"/>
              <a:gd name="connsiteY48" fmla="*/ 1741118 h 3118981"/>
              <a:gd name="connsiteX49" fmla="*/ 3394554 w 11536471"/>
              <a:gd name="connsiteY49" fmla="*/ 1753644 h 3118981"/>
              <a:gd name="connsiteX50" fmla="*/ 3494762 w 11536471"/>
              <a:gd name="connsiteY50" fmla="*/ 1791222 h 3118981"/>
              <a:gd name="connsiteX51" fmla="*/ 3569918 w 11536471"/>
              <a:gd name="connsiteY51" fmla="*/ 1828800 h 3118981"/>
              <a:gd name="connsiteX52" fmla="*/ 3607496 w 11536471"/>
              <a:gd name="connsiteY52" fmla="*/ 1841326 h 3118981"/>
              <a:gd name="connsiteX53" fmla="*/ 3657600 w 11536471"/>
              <a:gd name="connsiteY53" fmla="*/ 1866378 h 3118981"/>
              <a:gd name="connsiteX54" fmla="*/ 3757808 w 11536471"/>
              <a:gd name="connsiteY54" fmla="*/ 1891430 h 3118981"/>
              <a:gd name="connsiteX55" fmla="*/ 3832965 w 11536471"/>
              <a:gd name="connsiteY55" fmla="*/ 1929008 h 3118981"/>
              <a:gd name="connsiteX56" fmla="*/ 3970751 w 11536471"/>
              <a:gd name="connsiteY56" fmla="*/ 1979112 h 3118981"/>
              <a:gd name="connsiteX57" fmla="*/ 4070959 w 11536471"/>
              <a:gd name="connsiteY57" fmla="*/ 2029216 h 3118981"/>
              <a:gd name="connsiteX58" fmla="*/ 4158641 w 11536471"/>
              <a:gd name="connsiteY58" fmla="*/ 2054268 h 3118981"/>
              <a:gd name="connsiteX59" fmla="*/ 4196219 w 11536471"/>
              <a:gd name="connsiteY59" fmla="*/ 2066794 h 3118981"/>
              <a:gd name="connsiteX60" fmla="*/ 4246324 w 11536471"/>
              <a:gd name="connsiteY60" fmla="*/ 2091847 h 3118981"/>
              <a:gd name="connsiteX61" fmla="*/ 4371584 w 11536471"/>
              <a:gd name="connsiteY61" fmla="*/ 2141951 h 3118981"/>
              <a:gd name="connsiteX62" fmla="*/ 4421688 w 11536471"/>
              <a:gd name="connsiteY62" fmla="*/ 2167003 h 3118981"/>
              <a:gd name="connsiteX63" fmla="*/ 4534422 w 11536471"/>
              <a:gd name="connsiteY63" fmla="*/ 2204581 h 3118981"/>
              <a:gd name="connsiteX64" fmla="*/ 4634630 w 11536471"/>
              <a:gd name="connsiteY64" fmla="*/ 2242159 h 3118981"/>
              <a:gd name="connsiteX65" fmla="*/ 4734839 w 11536471"/>
              <a:gd name="connsiteY65" fmla="*/ 2292263 h 3118981"/>
              <a:gd name="connsiteX66" fmla="*/ 4860099 w 11536471"/>
              <a:gd name="connsiteY66" fmla="*/ 2317315 h 3118981"/>
              <a:gd name="connsiteX67" fmla="*/ 5022937 w 11536471"/>
              <a:gd name="connsiteY67" fmla="*/ 2379945 h 3118981"/>
              <a:gd name="connsiteX68" fmla="*/ 5085567 w 11536471"/>
              <a:gd name="connsiteY68" fmla="*/ 2417523 h 3118981"/>
              <a:gd name="connsiteX69" fmla="*/ 5148198 w 11536471"/>
              <a:gd name="connsiteY69" fmla="*/ 2430049 h 3118981"/>
              <a:gd name="connsiteX70" fmla="*/ 5185776 w 11536471"/>
              <a:gd name="connsiteY70" fmla="*/ 2442575 h 3118981"/>
              <a:gd name="connsiteX71" fmla="*/ 5248406 w 11536471"/>
              <a:gd name="connsiteY71" fmla="*/ 2467627 h 3118981"/>
              <a:gd name="connsiteX72" fmla="*/ 5298510 w 11536471"/>
              <a:gd name="connsiteY72" fmla="*/ 2480153 h 3118981"/>
              <a:gd name="connsiteX73" fmla="*/ 5411244 w 11536471"/>
              <a:gd name="connsiteY73" fmla="*/ 2517731 h 3118981"/>
              <a:gd name="connsiteX74" fmla="*/ 5461348 w 11536471"/>
              <a:gd name="connsiteY74" fmla="*/ 2530257 h 3118981"/>
              <a:gd name="connsiteX75" fmla="*/ 5498926 w 11536471"/>
              <a:gd name="connsiteY75" fmla="*/ 2542784 h 3118981"/>
              <a:gd name="connsiteX76" fmla="*/ 5599135 w 11536471"/>
              <a:gd name="connsiteY76" fmla="*/ 2567836 h 3118981"/>
              <a:gd name="connsiteX77" fmla="*/ 5661765 w 11536471"/>
              <a:gd name="connsiteY77" fmla="*/ 2580362 h 3118981"/>
              <a:gd name="connsiteX78" fmla="*/ 5724395 w 11536471"/>
              <a:gd name="connsiteY78" fmla="*/ 2605414 h 3118981"/>
              <a:gd name="connsiteX79" fmla="*/ 5812077 w 11536471"/>
              <a:gd name="connsiteY79" fmla="*/ 2630466 h 3118981"/>
              <a:gd name="connsiteX80" fmla="*/ 5887233 w 11536471"/>
              <a:gd name="connsiteY80" fmla="*/ 2655518 h 3118981"/>
              <a:gd name="connsiteX81" fmla="*/ 5974915 w 11536471"/>
              <a:gd name="connsiteY81" fmla="*/ 2668044 h 3118981"/>
              <a:gd name="connsiteX82" fmla="*/ 6162806 w 11536471"/>
              <a:gd name="connsiteY82" fmla="*/ 2705622 h 3118981"/>
              <a:gd name="connsiteX83" fmla="*/ 6237962 w 11536471"/>
              <a:gd name="connsiteY83" fmla="*/ 2730674 h 3118981"/>
              <a:gd name="connsiteX84" fmla="*/ 6313118 w 11536471"/>
              <a:gd name="connsiteY84" fmla="*/ 2743200 h 3118981"/>
              <a:gd name="connsiteX85" fmla="*/ 6425852 w 11536471"/>
              <a:gd name="connsiteY85" fmla="*/ 2768252 h 3118981"/>
              <a:gd name="connsiteX86" fmla="*/ 6501008 w 11536471"/>
              <a:gd name="connsiteY86" fmla="*/ 2780778 h 3118981"/>
              <a:gd name="connsiteX87" fmla="*/ 6601217 w 11536471"/>
              <a:gd name="connsiteY87" fmla="*/ 2805830 h 3118981"/>
              <a:gd name="connsiteX88" fmla="*/ 6676373 w 11536471"/>
              <a:gd name="connsiteY88" fmla="*/ 2830882 h 3118981"/>
              <a:gd name="connsiteX89" fmla="*/ 6764055 w 11536471"/>
              <a:gd name="connsiteY89" fmla="*/ 2843408 h 3118981"/>
              <a:gd name="connsiteX90" fmla="*/ 6876789 w 11536471"/>
              <a:gd name="connsiteY90" fmla="*/ 2868460 h 3118981"/>
              <a:gd name="connsiteX91" fmla="*/ 7014576 w 11536471"/>
              <a:gd name="connsiteY91" fmla="*/ 2893512 h 3118981"/>
              <a:gd name="connsiteX92" fmla="*/ 7089732 w 11536471"/>
              <a:gd name="connsiteY92" fmla="*/ 2918564 h 3118981"/>
              <a:gd name="connsiteX93" fmla="*/ 7164888 w 11536471"/>
              <a:gd name="connsiteY93" fmla="*/ 2931090 h 3118981"/>
              <a:gd name="connsiteX94" fmla="*/ 7227518 w 11536471"/>
              <a:gd name="connsiteY94" fmla="*/ 2943616 h 3118981"/>
              <a:gd name="connsiteX95" fmla="*/ 7365304 w 11536471"/>
              <a:gd name="connsiteY95" fmla="*/ 2981194 h 3118981"/>
              <a:gd name="connsiteX96" fmla="*/ 7503091 w 11536471"/>
              <a:gd name="connsiteY96" fmla="*/ 3018773 h 3118981"/>
              <a:gd name="connsiteX97" fmla="*/ 7716033 w 11536471"/>
              <a:gd name="connsiteY97" fmla="*/ 3043825 h 3118981"/>
              <a:gd name="connsiteX98" fmla="*/ 7903924 w 11536471"/>
              <a:gd name="connsiteY98" fmla="*/ 3068877 h 3118981"/>
              <a:gd name="connsiteX99" fmla="*/ 8404965 w 11536471"/>
              <a:gd name="connsiteY99" fmla="*/ 3081403 h 3118981"/>
              <a:gd name="connsiteX100" fmla="*/ 8567803 w 11536471"/>
              <a:gd name="connsiteY100" fmla="*/ 3093929 h 3118981"/>
              <a:gd name="connsiteX101" fmla="*/ 8642959 w 11536471"/>
              <a:gd name="connsiteY101" fmla="*/ 3106455 h 3118981"/>
              <a:gd name="connsiteX102" fmla="*/ 8743167 w 11536471"/>
              <a:gd name="connsiteY102" fmla="*/ 3118981 h 3118981"/>
              <a:gd name="connsiteX103" fmla="*/ 9281787 w 11536471"/>
              <a:gd name="connsiteY103" fmla="*/ 3106455 h 3118981"/>
              <a:gd name="connsiteX104" fmla="*/ 9356943 w 11536471"/>
              <a:gd name="connsiteY104" fmla="*/ 3093929 h 3118981"/>
              <a:gd name="connsiteX105" fmla="*/ 9482203 w 11536471"/>
              <a:gd name="connsiteY105" fmla="*/ 3081403 h 3118981"/>
              <a:gd name="connsiteX106" fmla="*/ 9582411 w 11536471"/>
              <a:gd name="connsiteY106" fmla="*/ 3043825 h 3118981"/>
              <a:gd name="connsiteX107" fmla="*/ 9670093 w 11536471"/>
              <a:gd name="connsiteY107" fmla="*/ 3018773 h 3118981"/>
              <a:gd name="connsiteX108" fmla="*/ 9770302 w 11536471"/>
              <a:gd name="connsiteY108" fmla="*/ 2981194 h 3118981"/>
              <a:gd name="connsiteX109" fmla="*/ 9820406 w 11536471"/>
              <a:gd name="connsiteY109" fmla="*/ 2968668 h 3118981"/>
              <a:gd name="connsiteX110" fmla="*/ 9857984 w 11536471"/>
              <a:gd name="connsiteY110" fmla="*/ 2956142 h 3118981"/>
              <a:gd name="connsiteX111" fmla="*/ 9933140 w 11536471"/>
              <a:gd name="connsiteY111" fmla="*/ 2906038 h 3118981"/>
              <a:gd name="connsiteX112" fmla="*/ 9983244 w 11536471"/>
              <a:gd name="connsiteY112" fmla="*/ 2868460 h 3118981"/>
              <a:gd name="connsiteX113" fmla="*/ 10045874 w 11536471"/>
              <a:gd name="connsiteY113" fmla="*/ 2843408 h 3118981"/>
              <a:gd name="connsiteX114" fmla="*/ 10133556 w 11536471"/>
              <a:gd name="connsiteY114" fmla="*/ 2768252 h 3118981"/>
              <a:gd name="connsiteX115" fmla="*/ 10171135 w 11536471"/>
              <a:gd name="connsiteY115" fmla="*/ 2755726 h 3118981"/>
              <a:gd name="connsiteX116" fmla="*/ 10233765 w 11536471"/>
              <a:gd name="connsiteY116" fmla="*/ 2718148 h 3118981"/>
              <a:gd name="connsiteX117" fmla="*/ 10359025 w 11536471"/>
              <a:gd name="connsiteY117" fmla="*/ 2630466 h 3118981"/>
              <a:gd name="connsiteX118" fmla="*/ 10434181 w 11536471"/>
              <a:gd name="connsiteY118" fmla="*/ 2567836 h 3118981"/>
              <a:gd name="connsiteX119" fmla="*/ 10471759 w 11536471"/>
              <a:gd name="connsiteY119" fmla="*/ 2517731 h 3118981"/>
              <a:gd name="connsiteX120" fmla="*/ 10509337 w 11536471"/>
              <a:gd name="connsiteY120" fmla="*/ 2480153 h 3118981"/>
              <a:gd name="connsiteX121" fmla="*/ 10534389 w 11536471"/>
              <a:gd name="connsiteY121" fmla="*/ 2442575 h 3118981"/>
              <a:gd name="connsiteX122" fmla="*/ 10571967 w 11536471"/>
              <a:gd name="connsiteY122" fmla="*/ 2392471 h 3118981"/>
              <a:gd name="connsiteX123" fmla="*/ 10609545 w 11536471"/>
              <a:gd name="connsiteY123" fmla="*/ 2354893 h 3118981"/>
              <a:gd name="connsiteX124" fmla="*/ 10622071 w 11536471"/>
              <a:gd name="connsiteY124" fmla="*/ 2317315 h 3118981"/>
              <a:gd name="connsiteX125" fmla="*/ 10647124 w 11536471"/>
              <a:gd name="connsiteY125" fmla="*/ 2292263 h 3118981"/>
              <a:gd name="connsiteX126" fmla="*/ 10747332 w 11536471"/>
              <a:gd name="connsiteY126" fmla="*/ 2154477 h 3118981"/>
              <a:gd name="connsiteX127" fmla="*/ 10759858 w 11536471"/>
              <a:gd name="connsiteY127" fmla="*/ 2116899 h 3118981"/>
              <a:gd name="connsiteX128" fmla="*/ 10784910 w 11536471"/>
              <a:gd name="connsiteY128" fmla="*/ 2054268 h 3118981"/>
              <a:gd name="connsiteX129" fmla="*/ 10822488 w 11536471"/>
              <a:gd name="connsiteY129" fmla="*/ 1991638 h 3118981"/>
              <a:gd name="connsiteX130" fmla="*/ 10847540 w 11536471"/>
              <a:gd name="connsiteY130" fmla="*/ 1916482 h 3118981"/>
              <a:gd name="connsiteX131" fmla="*/ 10935222 w 11536471"/>
              <a:gd name="connsiteY131" fmla="*/ 1766170 h 3118981"/>
              <a:gd name="connsiteX132" fmla="*/ 10985326 w 11536471"/>
              <a:gd name="connsiteY132" fmla="*/ 1628384 h 3118981"/>
              <a:gd name="connsiteX133" fmla="*/ 11010378 w 11536471"/>
              <a:gd name="connsiteY133" fmla="*/ 1553227 h 3118981"/>
              <a:gd name="connsiteX134" fmla="*/ 11060482 w 11536471"/>
              <a:gd name="connsiteY134" fmla="*/ 1453019 h 3118981"/>
              <a:gd name="connsiteX135" fmla="*/ 11085535 w 11536471"/>
              <a:gd name="connsiteY135" fmla="*/ 1365337 h 3118981"/>
              <a:gd name="connsiteX136" fmla="*/ 11110587 w 11536471"/>
              <a:gd name="connsiteY136" fmla="*/ 1302707 h 3118981"/>
              <a:gd name="connsiteX137" fmla="*/ 11160691 w 11536471"/>
              <a:gd name="connsiteY137" fmla="*/ 1152394 h 3118981"/>
              <a:gd name="connsiteX138" fmla="*/ 11210795 w 11536471"/>
              <a:gd name="connsiteY138" fmla="*/ 1014608 h 3118981"/>
              <a:gd name="connsiteX139" fmla="*/ 11235847 w 11536471"/>
              <a:gd name="connsiteY139" fmla="*/ 951978 h 3118981"/>
              <a:gd name="connsiteX140" fmla="*/ 11285951 w 11536471"/>
              <a:gd name="connsiteY140" fmla="*/ 789140 h 3118981"/>
              <a:gd name="connsiteX141" fmla="*/ 11311003 w 11536471"/>
              <a:gd name="connsiteY141" fmla="*/ 713984 h 3118981"/>
              <a:gd name="connsiteX142" fmla="*/ 11336055 w 11536471"/>
              <a:gd name="connsiteY142" fmla="*/ 663879 h 3118981"/>
              <a:gd name="connsiteX143" fmla="*/ 11348581 w 11536471"/>
              <a:gd name="connsiteY143" fmla="*/ 613775 h 3118981"/>
              <a:gd name="connsiteX144" fmla="*/ 11373633 w 11536471"/>
              <a:gd name="connsiteY144" fmla="*/ 551145 h 3118981"/>
              <a:gd name="connsiteX145" fmla="*/ 11411211 w 11536471"/>
              <a:gd name="connsiteY145" fmla="*/ 413359 h 3118981"/>
              <a:gd name="connsiteX146" fmla="*/ 11423737 w 11536471"/>
              <a:gd name="connsiteY146" fmla="*/ 363255 h 3118981"/>
              <a:gd name="connsiteX147" fmla="*/ 11486367 w 11536471"/>
              <a:gd name="connsiteY147" fmla="*/ 212942 h 3118981"/>
              <a:gd name="connsiteX148" fmla="*/ 11498893 w 11536471"/>
              <a:gd name="connsiteY148" fmla="*/ 137786 h 3118981"/>
              <a:gd name="connsiteX149" fmla="*/ 11523945 w 11536471"/>
              <a:gd name="connsiteY149" fmla="*/ 100208 h 3118981"/>
              <a:gd name="connsiteX150" fmla="*/ 11536471 w 11536471"/>
              <a:gd name="connsiteY150" fmla="*/ 37578 h 3118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11536471" h="3118981">
                <a:moveTo>
                  <a:pt x="0" y="0"/>
                </a:moveTo>
                <a:cubicBezTo>
                  <a:pt x="20877" y="12526"/>
                  <a:pt x="42373" y="24073"/>
                  <a:pt x="62630" y="37578"/>
                </a:cubicBezTo>
                <a:cubicBezTo>
                  <a:pt x="80001" y="49158"/>
                  <a:pt x="94609" y="64798"/>
                  <a:pt x="112735" y="75156"/>
                </a:cubicBezTo>
                <a:cubicBezTo>
                  <a:pt x="124199" y="81707"/>
                  <a:pt x="138503" y="81777"/>
                  <a:pt x="150313" y="87682"/>
                </a:cubicBezTo>
                <a:cubicBezTo>
                  <a:pt x="172089" y="98570"/>
                  <a:pt x="192403" y="112189"/>
                  <a:pt x="212943" y="125260"/>
                </a:cubicBezTo>
                <a:cubicBezTo>
                  <a:pt x="238345" y="141425"/>
                  <a:pt x="264012" y="157299"/>
                  <a:pt x="288099" y="175364"/>
                </a:cubicBezTo>
                <a:cubicBezTo>
                  <a:pt x="304800" y="187890"/>
                  <a:pt x="319954" y="202803"/>
                  <a:pt x="338203" y="212942"/>
                </a:cubicBezTo>
                <a:cubicBezTo>
                  <a:pt x="357858" y="223862"/>
                  <a:pt x="381684" y="226210"/>
                  <a:pt x="400833" y="237994"/>
                </a:cubicBezTo>
                <a:cubicBezTo>
                  <a:pt x="436393" y="259877"/>
                  <a:pt x="463696" y="294478"/>
                  <a:pt x="501041" y="313151"/>
                </a:cubicBezTo>
                <a:cubicBezTo>
                  <a:pt x="517742" y="321502"/>
                  <a:pt x="534933" y="328939"/>
                  <a:pt x="551145" y="338203"/>
                </a:cubicBezTo>
                <a:cubicBezTo>
                  <a:pt x="564216" y="345672"/>
                  <a:pt x="575259" y="356522"/>
                  <a:pt x="588724" y="363255"/>
                </a:cubicBezTo>
                <a:cubicBezTo>
                  <a:pt x="600534" y="369160"/>
                  <a:pt x="613776" y="371606"/>
                  <a:pt x="626302" y="375781"/>
                </a:cubicBezTo>
                <a:cubicBezTo>
                  <a:pt x="747456" y="466647"/>
                  <a:pt x="618345" y="378066"/>
                  <a:pt x="713984" y="425885"/>
                </a:cubicBezTo>
                <a:cubicBezTo>
                  <a:pt x="736392" y="437089"/>
                  <a:pt x="784645" y="477167"/>
                  <a:pt x="801666" y="488515"/>
                </a:cubicBezTo>
                <a:cubicBezTo>
                  <a:pt x="830172" y="507519"/>
                  <a:pt x="880972" y="536819"/>
                  <a:pt x="914400" y="551145"/>
                </a:cubicBezTo>
                <a:cubicBezTo>
                  <a:pt x="926536" y="556346"/>
                  <a:pt x="939452" y="559496"/>
                  <a:pt x="951978" y="563671"/>
                </a:cubicBezTo>
                <a:cubicBezTo>
                  <a:pt x="968679" y="576197"/>
                  <a:pt x="983832" y="591110"/>
                  <a:pt x="1002082" y="601249"/>
                </a:cubicBezTo>
                <a:cubicBezTo>
                  <a:pt x="1021738" y="612169"/>
                  <a:pt x="1044166" y="617169"/>
                  <a:pt x="1064713" y="626301"/>
                </a:cubicBezTo>
                <a:cubicBezTo>
                  <a:pt x="1081776" y="633885"/>
                  <a:pt x="1098494" y="642285"/>
                  <a:pt x="1114817" y="651353"/>
                </a:cubicBezTo>
                <a:cubicBezTo>
                  <a:pt x="1198151" y="697649"/>
                  <a:pt x="1152370" y="674824"/>
                  <a:pt x="1215025" y="713984"/>
                </a:cubicBezTo>
                <a:cubicBezTo>
                  <a:pt x="1235670" y="726888"/>
                  <a:pt x="1255407" y="741674"/>
                  <a:pt x="1277655" y="751562"/>
                </a:cubicBezTo>
                <a:cubicBezTo>
                  <a:pt x="1293387" y="758554"/>
                  <a:pt x="1311775" y="757694"/>
                  <a:pt x="1327759" y="764088"/>
                </a:cubicBezTo>
                <a:cubicBezTo>
                  <a:pt x="1516559" y="839608"/>
                  <a:pt x="1325765" y="769355"/>
                  <a:pt x="1440493" y="826718"/>
                </a:cubicBezTo>
                <a:cubicBezTo>
                  <a:pt x="1460604" y="836774"/>
                  <a:pt x="1483013" y="841714"/>
                  <a:pt x="1503124" y="851770"/>
                </a:cubicBezTo>
                <a:cubicBezTo>
                  <a:pt x="1524900" y="862658"/>
                  <a:pt x="1543978" y="878460"/>
                  <a:pt x="1565754" y="889348"/>
                </a:cubicBezTo>
                <a:cubicBezTo>
                  <a:pt x="1577564" y="895253"/>
                  <a:pt x="1591522" y="895969"/>
                  <a:pt x="1603332" y="901874"/>
                </a:cubicBezTo>
                <a:cubicBezTo>
                  <a:pt x="1625108" y="912762"/>
                  <a:pt x="1644680" y="927628"/>
                  <a:pt x="1665962" y="939452"/>
                </a:cubicBezTo>
                <a:cubicBezTo>
                  <a:pt x="1682285" y="948520"/>
                  <a:pt x="1699003" y="956920"/>
                  <a:pt x="1716066" y="964504"/>
                </a:cubicBezTo>
                <a:cubicBezTo>
                  <a:pt x="1736613" y="973636"/>
                  <a:pt x="1758957" y="978789"/>
                  <a:pt x="1778696" y="989556"/>
                </a:cubicBezTo>
                <a:cubicBezTo>
                  <a:pt x="1805128" y="1003974"/>
                  <a:pt x="1827532" y="1025038"/>
                  <a:pt x="1853852" y="1039660"/>
                </a:cubicBezTo>
                <a:cubicBezTo>
                  <a:pt x="1865394" y="1046072"/>
                  <a:pt x="1879620" y="1046281"/>
                  <a:pt x="1891430" y="1052186"/>
                </a:cubicBezTo>
                <a:cubicBezTo>
                  <a:pt x="1904895" y="1058919"/>
                  <a:pt x="1915937" y="1069769"/>
                  <a:pt x="1929008" y="1077238"/>
                </a:cubicBezTo>
                <a:cubicBezTo>
                  <a:pt x="1945221" y="1086502"/>
                  <a:pt x="1962900" y="1093026"/>
                  <a:pt x="1979113" y="1102290"/>
                </a:cubicBezTo>
                <a:cubicBezTo>
                  <a:pt x="1992184" y="1109759"/>
                  <a:pt x="2003226" y="1120609"/>
                  <a:pt x="2016691" y="1127342"/>
                </a:cubicBezTo>
                <a:cubicBezTo>
                  <a:pt x="2036802" y="1137398"/>
                  <a:pt x="2058444" y="1144043"/>
                  <a:pt x="2079321" y="1152394"/>
                </a:cubicBezTo>
                <a:cubicBezTo>
                  <a:pt x="2087672" y="1160745"/>
                  <a:pt x="2094547" y="1170896"/>
                  <a:pt x="2104373" y="1177447"/>
                </a:cubicBezTo>
                <a:cubicBezTo>
                  <a:pt x="2154222" y="1210681"/>
                  <a:pt x="2145293" y="1194984"/>
                  <a:pt x="2192055" y="1215025"/>
                </a:cubicBezTo>
                <a:cubicBezTo>
                  <a:pt x="2209218" y="1222381"/>
                  <a:pt x="2225947" y="1230813"/>
                  <a:pt x="2242159" y="1240077"/>
                </a:cubicBezTo>
                <a:cubicBezTo>
                  <a:pt x="2284436" y="1264235"/>
                  <a:pt x="2321225" y="1299836"/>
                  <a:pt x="2367419" y="1315233"/>
                </a:cubicBezTo>
                <a:cubicBezTo>
                  <a:pt x="2444601" y="1340960"/>
                  <a:pt x="2362234" y="1311536"/>
                  <a:pt x="2455102" y="1352811"/>
                </a:cubicBezTo>
                <a:cubicBezTo>
                  <a:pt x="2475649" y="1361943"/>
                  <a:pt x="2497621" y="1367807"/>
                  <a:pt x="2517732" y="1377863"/>
                </a:cubicBezTo>
                <a:cubicBezTo>
                  <a:pt x="2539508" y="1388751"/>
                  <a:pt x="2558989" y="1403783"/>
                  <a:pt x="2580362" y="1415441"/>
                </a:cubicBezTo>
                <a:cubicBezTo>
                  <a:pt x="2604951" y="1428853"/>
                  <a:pt x="2631034" y="1439417"/>
                  <a:pt x="2655518" y="1453019"/>
                </a:cubicBezTo>
                <a:cubicBezTo>
                  <a:pt x="2729268" y="1493991"/>
                  <a:pt x="2655692" y="1470625"/>
                  <a:pt x="2768252" y="1515649"/>
                </a:cubicBezTo>
                <a:cubicBezTo>
                  <a:pt x="2784236" y="1522043"/>
                  <a:pt x="2801867" y="1523228"/>
                  <a:pt x="2818356" y="1528175"/>
                </a:cubicBezTo>
                <a:cubicBezTo>
                  <a:pt x="2854606" y="1539050"/>
                  <a:pt x="2920284" y="1561545"/>
                  <a:pt x="2956143" y="1578279"/>
                </a:cubicBezTo>
                <a:cubicBezTo>
                  <a:pt x="3118442" y="1654019"/>
                  <a:pt x="3028134" y="1627593"/>
                  <a:pt x="3131507" y="1653436"/>
                </a:cubicBezTo>
                <a:cubicBezTo>
                  <a:pt x="3223048" y="1714463"/>
                  <a:pt x="3098848" y="1639088"/>
                  <a:pt x="3244241" y="1691014"/>
                </a:cubicBezTo>
                <a:cubicBezTo>
                  <a:pt x="3279411" y="1703575"/>
                  <a:pt x="3308219" y="1732060"/>
                  <a:pt x="3344450" y="1741118"/>
                </a:cubicBezTo>
                <a:lnTo>
                  <a:pt x="3394554" y="1753644"/>
                </a:lnTo>
                <a:cubicBezTo>
                  <a:pt x="3479398" y="1810206"/>
                  <a:pt x="3375578" y="1747882"/>
                  <a:pt x="3494762" y="1791222"/>
                </a:cubicBezTo>
                <a:cubicBezTo>
                  <a:pt x="3521085" y="1800794"/>
                  <a:pt x="3544323" y="1817424"/>
                  <a:pt x="3569918" y="1828800"/>
                </a:cubicBezTo>
                <a:cubicBezTo>
                  <a:pt x="3581984" y="1834162"/>
                  <a:pt x="3595360" y="1836125"/>
                  <a:pt x="3607496" y="1841326"/>
                </a:cubicBezTo>
                <a:cubicBezTo>
                  <a:pt x="3624659" y="1848682"/>
                  <a:pt x="3639886" y="1860473"/>
                  <a:pt x="3657600" y="1866378"/>
                </a:cubicBezTo>
                <a:cubicBezTo>
                  <a:pt x="3690264" y="1877266"/>
                  <a:pt x="3727012" y="1876032"/>
                  <a:pt x="3757808" y="1891430"/>
                </a:cubicBezTo>
                <a:cubicBezTo>
                  <a:pt x="3782860" y="1903956"/>
                  <a:pt x="3807110" y="1918235"/>
                  <a:pt x="3832965" y="1929008"/>
                </a:cubicBezTo>
                <a:cubicBezTo>
                  <a:pt x="3903116" y="1958237"/>
                  <a:pt x="3906027" y="1946750"/>
                  <a:pt x="3970751" y="1979112"/>
                </a:cubicBezTo>
                <a:cubicBezTo>
                  <a:pt x="4062807" y="2025140"/>
                  <a:pt x="3940926" y="1985872"/>
                  <a:pt x="4070959" y="2029216"/>
                </a:cubicBezTo>
                <a:cubicBezTo>
                  <a:pt x="4099796" y="2038828"/>
                  <a:pt x="4129526" y="2045534"/>
                  <a:pt x="4158641" y="2054268"/>
                </a:cubicBezTo>
                <a:cubicBezTo>
                  <a:pt x="4171288" y="2058062"/>
                  <a:pt x="4184083" y="2061593"/>
                  <a:pt x="4196219" y="2066794"/>
                </a:cubicBezTo>
                <a:cubicBezTo>
                  <a:pt x="4213382" y="2074150"/>
                  <a:pt x="4229161" y="2084491"/>
                  <a:pt x="4246324" y="2091847"/>
                </a:cubicBezTo>
                <a:cubicBezTo>
                  <a:pt x="4287658" y="2109562"/>
                  <a:pt x="4331362" y="2121840"/>
                  <a:pt x="4371584" y="2141951"/>
                </a:cubicBezTo>
                <a:cubicBezTo>
                  <a:pt x="4388285" y="2150302"/>
                  <a:pt x="4404260" y="2160300"/>
                  <a:pt x="4421688" y="2167003"/>
                </a:cubicBezTo>
                <a:cubicBezTo>
                  <a:pt x="4458658" y="2181222"/>
                  <a:pt x="4498993" y="2186867"/>
                  <a:pt x="4534422" y="2204581"/>
                </a:cubicBezTo>
                <a:cubicBezTo>
                  <a:pt x="4599924" y="2237332"/>
                  <a:pt x="4566411" y="2225104"/>
                  <a:pt x="4634630" y="2242159"/>
                </a:cubicBezTo>
                <a:cubicBezTo>
                  <a:pt x="4673820" y="2268286"/>
                  <a:pt x="4683766" y="2278643"/>
                  <a:pt x="4734839" y="2292263"/>
                </a:cubicBezTo>
                <a:cubicBezTo>
                  <a:pt x="4775982" y="2303234"/>
                  <a:pt x="4860099" y="2317315"/>
                  <a:pt x="4860099" y="2317315"/>
                </a:cubicBezTo>
                <a:cubicBezTo>
                  <a:pt x="4979349" y="2376940"/>
                  <a:pt x="4923687" y="2360095"/>
                  <a:pt x="5022937" y="2379945"/>
                </a:cubicBezTo>
                <a:cubicBezTo>
                  <a:pt x="5043814" y="2392471"/>
                  <a:pt x="5062962" y="2408481"/>
                  <a:pt x="5085567" y="2417523"/>
                </a:cubicBezTo>
                <a:cubicBezTo>
                  <a:pt x="5105335" y="2425430"/>
                  <a:pt x="5127543" y="2424885"/>
                  <a:pt x="5148198" y="2430049"/>
                </a:cubicBezTo>
                <a:cubicBezTo>
                  <a:pt x="5161007" y="2433251"/>
                  <a:pt x="5173413" y="2437939"/>
                  <a:pt x="5185776" y="2442575"/>
                </a:cubicBezTo>
                <a:cubicBezTo>
                  <a:pt x="5206829" y="2450470"/>
                  <a:pt x="5227075" y="2460517"/>
                  <a:pt x="5248406" y="2467627"/>
                </a:cubicBezTo>
                <a:cubicBezTo>
                  <a:pt x="5264738" y="2473071"/>
                  <a:pt x="5282056" y="2475090"/>
                  <a:pt x="5298510" y="2480153"/>
                </a:cubicBezTo>
                <a:cubicBezTo>
                  <a:pt x="5336369" y="2491802"/>
                  <a:pt x="5372816" y="2508124"/>
                  <a:pt x="5411244" y="2517731"/>
                </a:cubicBezTo>
                <a:cubicBezTo>
                  <a:pt x="5427945" y="2521906"/>
                  <a:pt x="5444795" y="2525527"/>
                  <a:pt x="5461348" y="2530257"/>
                </a:cubicBezTo>
                <a:cubicBezTo>
                  <a:pt x="5474044" y="2533884"/>
                  <a:pt x="5486188" y="2539310"/>
                  <a:pt x="5498926" y="2542784"/>
                </a:cubicBezTo>
                <a:cubicBezTo>
                  <a:pt x="5532144" y="2551844"/>
                  <a:pt x="5565373" y="2561084"/>
                  <a:pt x="5599135" y="2567836"/>
                </a:cubicBezTo>
                <a:cubicBezTo>
                  <a:pt x="5620012" y="2572011"/>
                  <a:pt x="5641373" y="2574244"/>
                  <a:pt x="5661765" y="2580362"/>
                </a:cubicBezTo>
                <a:cubicBezTo>
                  <a:pt x="5683302" y="2586823"/>
                  <a:pt x="5703064" y="2598304"/>
                  <a:pt x="5724395" y="2605414"/>
                </a:cubicBezTo>
                <a:cubicBezTo>
                  <a:pt x="5753232" y="2615026"/>
                  <a:pt x="5783024" y="2621527"/>
                  <a:pt x="5812077" y="2630466"/>
                </a:cubicBezTo>
                <a:cubicBezTo>
                  <a:pt x="5837316" y="2638232"/>
                  <a:pt x="5861502" y="2649580"/>
                  <a:pt x="5887233" y="2655518"/>
                </a:cubicBezTo>
                <a:cubicBezTo>
                  <a:pt x="5916001" y="2662157"/>
                  <a:pt x="5945964" y="2662254"/>
                  <a:pt x="5974915" y="2668044"/>
                </a:cubicBezTo>
                <a:lnTo>
                  <a:pt x="6162806" y="2705622"/>
                </a:lnTo>
                <a:cubicBezTo>
                  <a:pt x="6187858" y="2713973"/>
                  <a:pt x="6212343" y="2724269"/>
                  <a:pt x="6237962" y="2730674"/>
                </a:cubicBezTo>
                <a:cubicBezTo>
                  <a:pt x="6262601" y="2736834"/>
                  <a:pt x="6288130" y="2738657"/>
                  <a:pt x="6313118" y="2743200"/>
                </a:cubicBezTo>
                <a:cubicBezTo>
                  <a:pt x="6553761" y="2786953"/>
                  <a:pt x="6224801" y="2728042"/>
                  <a:pt x="6425852" y="2768252"/>
                </a:cubicBezTo>
                <a:cubicBezTo>
                  <a:pt x="6450756" y="2773233"/>
                  <a:pt x="6476174" y="2775457"/>
                  <a:pt x="6501008" y="2780778"/>
                </a:cubicBezTo>
                <a:cubicBezTo>
                  <a:pt x="6534675" y="2787992"/>
                  <a:pt x="6568111" y="2796371"/>
                  <a:pt x="6601217" y="2805830"/>
                </a:cubicBezTo>
                <a:cubicBezTo>
                  <a:pt x="6626608" y="2813085"/>
                  <a:pt x="6650642" y="2824944"/>
                  <a:pt x="6676373" y="2830882"/>
                </a:cubicBezTo>
                <a:cubicBezTo>
                  <a:pt x="6705141" y="2837521"/>
                  <a:pt x="6734933" y="2838554"/>
                  <a:pt x="6764055" y="2843408"/>
                </a:cubicBezTo>
                <a:cubicBezTo>
                  <a:pt x="6839613" y="2856001"/>
                  <a:pt x="6809227" y="2853446"/>
                  <a:pt x="6876789" y="2868460"/>
                </a:cubicBezTo>
                <a:cubicBezTo>
                  <a:pt x="6929311" y="2880132"/>
                  <a:pt x="6960186" y="2884447"/>
                  <a:pt x="7014576" y="2893512"/>
                </a:cubicBezTo>
                <a:cubicBezTo>
                  <a:pt x="7039628" y="2901863"/>
                  <a:pt x="7064113" y="2912159"/>
                  <a:pt x="7089732" y="2918564"/>
                </a:cubicBezTo>
                <a:cubicBezTo>
                  <a:pt x="7114371" y="2924724"/>
                  <a:pt x="7139900" y="2926547"/>
                  <a:pt x="7164888" y="2931090"/>
                </a:cubicBezTo>
                <a:cubicBezTo>
                  <a:pt x="7185835" y="2934898"/>
                  <a:pt x="7206641" y="2939441"/>
                  <a:pt x="7227518" y="2943616"/>
                </a:cubicBezTo>
                <a:cubicBezTo>
                  <a:pt x="7316819" y="2988266"/>
                  <a:pt x="7238915" y="2955916"/>
                  <a:pt x="7365304" y="2981194"/>
                </a:cubicBezTo>
                <a:cubicBezTo>
                  <a:pt x="7479614" y="3004056"/>
                  <a:pt x="7275156" y="2991957"/>
                  <a:pt x="7503091" y="3018773"/>
                </a:cubicBezTo>
                <a:lnTo>
                  <a:pt x="7716033" y="3043825"/>
                </a:lnTo>
                <a:cubicBezTo>
                  <a:pt x="7796695" y="3063991"/>
                  <a:pt x="7786988" y="3064291"/>
                  <a:pt x="7903924" y="3068877"/>
                </a:cubicBezTo>
                <a:cubicBezTo>
                  <a:pt x="8070862" y="3075424"/>
                  <a:pt x="8237951" y="3077228"/>
                  <a:pt x="8404965" y="3081403"/>
                </a:cubicBezTo>
                <a:cubicBezTo>
                  <a:pt x="8459244" y="3085578"/>
                  <a:pt x="8513662" y="3088230"/>
                  <a:pt x="8567803" y="3093929"/>
                </a:cubicBezTo>
                <a:cubicBezTo>
                  <a:pt x="8593061" y="3096588"/>
                  <a:pt x="8617817" y="3102863"/>
                  <a:pt x="8642959" y="3106455"/>
                </a:cubicBezTo>
                <a:cubicBezTo>
                  <a:pt x="8676283" y="3111216"/>
                  <a:pt x="8709764" y="3114806"/>
                  <a:pt x="8743167" y="3118981"/>
                </a:cubicBezTo>
                <a:lnTo>
                  <a:pt x="9281787" y="3106455"/>
                </a:lnTo>
                <a:cubicBezTo>
                  <a:pt x="9307163" y="3105419"/>
                  <a:pt x="9331742" y="3097079"/>
                  <a:pt x="9356943" y="3093929"/>
                </a:cubicBezTo>
                <a:cubicBezTo>
                  <a:pt x="9398581" y="3088724"/>
                  <a:pt x="9440450" y="3085578"/>
                  <a:pt x="9482203" y="3081403"/>
                </a:cubicBezTo>
                <a:cubicBezTo>
                  <a:pt x="9523653" y="3064823"/>
                  <a:pt x="9543138" y="3055607"/>
                  <a:pt x="9582411" y="3043825"/>
                </a:cubicBezTo>
                <a:cubicBezTo>
                  <a:pt x="9611526" y="3035091"/>
                  <a:pt x="9640978" y="3027507"/>
                  <a:pt x="9670093" y="3018773"/>
                </a:cubicBezTo>
                <a:cubicBezTo>
                  <a:pt x="9758045" y="2992387"/>
                  <a:pt x="9645953" y="3022644"/>
                  <a:pt x="9770302" y="2981194"/>
                </a:cubicBezTo>
                <a:cubicBezTo>
                  <a:pt x="9786634" y="2975750"/>
                  <a:pt x="9803853" y="2973397"/>
                  <a:pt x="9820406" y="2968668"/>
                </a:cubicBezTo>
                <a:cubicBezTo>
                  <a:pt x="9833102" y="2965041"/>
                  <a:pt x="9845458" y="2960317"/>
                  <a:pt x="9857984" y="2956142"/>
                </a:cubicBezTo>
                <a:cubicBezTo>
                  <a:pt x="9945433" y="2868693"/>
                  <a:pt x="9848544" y="2954379"/>
                  <a:pt x="9933140" y="2906038"/>
                </a:cubicBezTo>
                <a:cubicBezTo>
                  <a:pt x="9951266" y="2895680"/>
                  <a:pt x="9964995" y="2878599"/>
                  <a:pt x="9983244" y="2868460"/>
                </a:cubicBezTo>
                <a:cubicBezTo>
                  <a:pt x="10002899" y="2857540"/>
                  <a:pt x="10025763" y="2853464"/>
                  <a:pt x="10045874" y="2843408"/>
                </a:cubicBezTo>
                <a:cubicBezTo>
                  <a:pt x="10110220" y="2811235"/>
                  <a:pt x="10061642" y="2819618"/>
                  <a:pt x="10133556" y="2768252"/>
                </a:cubicBezTo>
                <a:cubicBezTo>
                  <a:pt x="10144300" y="2760577"/>
                  <a:pt x="10159325" y="2761631"/>
                  <a:pt x="10171135" y="2755726"/>
                </a:cubicBezTo>
                <a:cubicBezTo>
                  <a:pt x="10192911" y="2744838"/>
                  <a:pt x="10213225" y="2731219"/>
                  <a:pt x="10233765" y="2718148"/>
                </a:cubicBezTo>
                <a:cubicBezTo>
                  <a:pt x="10261665" y="2700393"/>
                  <a:pt x="10329644" y="2655650"/>
                  <a:pt x="10359025" y="2630466"/>
                </a:cubicBezTo>
                <a:cubicBezTo>
                  <a:pt x="10443415" y="2558131"/>
                  <a:pt x="10351127" y="2623205"/>
                  <a:pt x="10434181" y="2567836"/>
                </a:cubicBezTo>
                <a:cubicBezTo>
                  <a:pt x="10446707" y="2551134"/>
                  <a:pt x="10458173" y="2533582"/>
                  <a:pt x="10471759" y="2517731"/>
                </a:cubicBezTo>
                <a:cubicBezTo>
                  <a:pt x="10483287" y="2504281"/>
                  <a:pt x="10497996" y="2493762"/>
                  <a:pt x="10509337" y="2480153"/>
                </a:cubicBezTo>
                <a:cubicBezTo>
                  <a:pt x="10518975" y="2468588"/>
                  <a:pt x="10525639" y="2454825"/>
                  <a:pt x="10534389" y="2442575"/>
                </a:cubicBezTo>
                <a:cubicBezTo>
                  <a:pt x="10546523" y="2425587"/>
                  <a:pt x="10558381" y="2408322"/>
                  <a:pt x="10571967" y="2392471"/>
                </a:cubicBezTo>
                <a:cubicBezTo>
                  <a:pt x="10583495" y="2379021"/>
                  <a:pt x="10597019" y="2367419"/>
                  <a:pt x="10609545" y="2354893"/>
                </a:cubicBezTo>
                <a:cubicBezTo>
                  <a:pt x="10613720" y="2342367"/>
                  <a:pt x="10615278" y="2328637"/>
                  <a:pt x="10622071" y="2317315"/>
                </a:cubicBezTo>
                <a:cubicBezTo>
                  <a:pt x="10628147" y="2307188"/>
                  <a:pt x="10639438" y="2301230"/>
                  <a:pt x="10647124" y="2292263"/>
                </a:cubicBezTo>
                <a:cubicBezTo>
                  <a:pt x="10679657" y="2254309"/>
                  <a:pt x="10723369" y="2197611"/>
                  <a:pt x="10747332" y="2154477"/>
                </a:cubicBezTo>
                <a:cubicBezTo>
                  <a:pt x="10753744" y="2142935"/>
                  <a:pt x="10755222" y="2129262"/>
                  <a:pt x="10759858" y="2116899"/>
                </a:cubicBezTo>
                <a:cubicBezTo>
                  <a:pt x="10767753" y="2095845"/>
                  <a:pt x="10774854" y="2074379"/>
                  <a:pt x="10784910" y="2054268"/>
                </a:cubicBezTo>
                <a:cubicBezTo>
                  <a:pt x="10795798" y="2032492"/>
                  <a:pt x="10812413" y="2013802"/>
                  <a:pt x="10822488" y="1991638"/>
                </a:cubicBezTo>
                <a:cubicBezTo>
                  <a:pt x="10833415" y="1967598"/>
                  <a:pt x="10837138" y="1940754"/>
                  <a:pt x="10847540" y="1916482"/>
                </a:cubicBezTo>
                <a:cubicBezTo>
                  <a:pt x="10887167" y="1824019"/>
                  <a:pt x="10886313" y="1831382"/>
                  <a:pt x="10935222" y="1766170"/>
                </a:cubicBezTo>
                <a:cubicBezTo>
                  <a:pt x="11008331" y="1546843"/>
                  <a:pt x="10915602" y="1820127"/>
                  <a:pt x="10985326" y="1628384"/>
                </a:cubicBezTo>
                <a:cubicBezTo>
                  <a:pt x="10994351" y="1603566"/>
                  <a:pt x="10998568" y="1576847"/>
                  <a:pt x="11010378" y="1553227"/>
                </a:cubicBezTo>
                <a:cubicBezTo>
                  <a:pt x="11027079" y="1519824"/>
                  <a:pt x="11051424" y="1489249"/>
                  <a:pt x="11060482" y="1453019"/>
                </a:cubicBezTo>
                <a:cubicBezTo>
                  <a:pt x="11070356" y="1413524"/>
                  <a:pt x="11072054" y="1401285"/>
                  <a:pt x="11085535" y="1365337"/>
                </a:cubicBezTo>
                <a:cubicBezTo>
                  <a:pt x="11093430" y="1344284"/>
                  <a:pt x="11103104" y="1323910"/>
                  <a:pt x="11110587" y="1302707"/>
                </a:cubicBezTo>
                <a:cubicBezTo>
                  <a:pt x="11128165" y="1252903"/>
                  <a:pt x="11143340" y="1202277"/>
                  <a:pt x="11160691" y="1152394"/>
                </a:cubicBezTo>
                <a:cubicBezTo>
                  <a:pt x="11176746" y="1106235"/>
                  <a:pt x="11193635" y="1060367"/>
                  <a:pt x="11210795" y="1014608"/>
                </a:cubicBezTo>
                <a:cubicBezTo>
                  <a:pt x="11218690" y="993555"/>
                  <a:pt x="11228737" y="973309"/>
                  <a:pt x="11235847" y="951978"/>
                </a:cubicBezTo>
                <a:cubicBezTo>
                  <a:pt x="11298578" y="763786"/>
                  <a:pt x="11221338" y="999133"/>
                  <a:pt x="11285951" y="789140"/>
                </a:cubicBezTo>
                <a:cubicBezTo>
                  <a:pt x="11293717" y="763901"/>
                  <a:pt x="11299194" y="737603"/>
                  <a:pt x="11311003" y="713984"/>
                </a:cubicBezTo>
                <a:cubicBezTo>
                  <a:pt x="11319354" y="697282"/>
                  <a:pt x="11329499" y="681363"/>
                  <a:pt x="11336055" y="663879"/>
                </a:cubicBezTo>
                <a:cubicBezTo>
                  <a:pt x="11342100" y="647760"/>
                  <a:pt x="11343137" y="630107"/>
                  <a:pt x="11348581" y="613775"/>
                </a:cubicBezTo>
                <a:cubicBezTo>
                  <a:pt x="11355691" y="592444"/>
                  <a:pt x="11365282" y="572022"/>
                  <a:pt x="11373633" y="551145"/>
                </a:cubicBezTo>
                <a:cubicBezTo>
                  <a:pt x="11398105" y="379838"/>
                  <a:pt x="11367070" y="531068"/>
                  <a:pt x="11411211" y="413359"/>
                </a:cubicBezTo>
                <a:cubicBezTo>
                  <a:pt x="11417256" y="397240"/>
                  <a:pt x="11417692" y="379374"/>
                  <a:pt x="11423737" y="363255"/>
                </a:cubicBezTo>
                <a:cubicBezTo>
                  <a:pt x="11442796" y="312431"/>
                  <a:pt x="11486367" y="212942"/>
                  <a:pt x="11486367" y="212942"/>
                </a:cubicBezTo>
                <a:cubicBezTo>
                  <a:pt x="11490542" y="187890"/>
                  <a:pt x="11490862" y="161880"/>
                  <a:pt x="11498893" y="137786"/>
                </a:cubicBezTo>
                <a:cubicBezTo>
                  <a:pt x="11503654" y="123504"/>
                  <a:pt x="11518659" y="114304"/>
                  <a:pt x="11523945" y="100208"/>
                </a:cubicBezTo>
                <a:cubicBezTo>
                  <a:pt x="11531420" y="80273"/>
                  <a:pt x="11536471" y="37578"/>
                  <a:pt x="11536471" y="3757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5E870AE3-6FA1-4A90-A990-CE9DBFEF0F0C}"/>
                  </a:ext>
                </a:extLst>
              </p:cNvPr>
              <p:cNvSpPr txBox="1"/>
              <p:nvPr/>
            </p:nvSpPr>
            <p:spPr>
              <a:xfrm>
                <a:off x="36428" y="1128961"/>
                <a:ext cx="140329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𝑳𝒐𝒔𝒔</m:t>
                      </m:r>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𝑭𝒖𝒏𝒄𝒕𝒊𝒐𝒏</m:t>
                      </m:r>
                    </m:oMath>
                  </m:oMathPara>
                </a14:m>
                <a:endParaRPr lang="en-US" sz="2400" b="1" dirty="0"/>
              </a:p>
            </p:txBody>
          </p:sp>
        </mc:Choice>
        <mc:Fallback xmlns="">
          <p:sp>
            <p:nvSpPr>
              <p:cNvPr id="33" name="文本框 32">
                <a:extLst>
                  <a:ext uri="{FF2B5EF4-FFF2-40B4-BE49-F238E27FC236}">
                    <a16:creationId xmlns:a16="http://schemas.microsoft.com/office/drawing/2014/main" id="{5E870AE3-6FA1-4A90-A990-CE9DBFEF0F0C}"/>
                  </a:ext>
                </a:extLst>
              </p:cNvPr>
              <p:cNvSpPr txBox="1">
                <a:spLocks noRot="1" noChangeAspect="1" noMove="1" noResize="1" noEditPoints="1" noAdjustHandles="1" noChangeArrowheads="1" noChangeShapeType="1" noTextEdit="1"/>
              </p:cNvSpPr>
              <p:nvPr/>
            </p:nvSpPr>
            <p:spPr>
              <a:xfrm>
                <a:off x="36428" y="1128961"/>
                <a:ext cx="1403290" cy="461665"/>
              </a:xfrm>
              <a:prstGeom prst="rect">
                <a:avLst/>
              </a:prstGeom>
              <a:blipFill>
                <a:blip r:embed="rId5"/>
                <a:stretch>
                  <a:fillRect l="-1304" r="-6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1F68349F-4177-425B-AD8F-3B16159C2A64}"/>
                  </a:ext>
                </a:extLst>
              </p:cNvPr>
              <p:cNvSpPr/>
              <p:nvPr/>
            </p:nvSpPr>
            <p:spPr>
              <a:xfrm>
                <a:off x="-18677" y="1576172"/>
                <a:ext cx="7064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a:latin typeface="Cambria Math" panose="02040503050406030204" pitchFamily="18" charset="0"/>
                        </a:rPr>
                        <m:t>𝐅</m:t>
                      </m:r>
                      <m:d>
                        <m:dPr>
                          <m:ctrlPr>
                            <a:rPr lang="en-US"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𝝁</m:t>
                          </m:r>
                        </m:e>
                      </m:d>
                    </m:oMath>
                  </m:oMathPara>
                </a14:m>
                <a:endParaRPr lang="en-US" dirty="0"/>
              </a:p>
            </p:txBody>
          </p:sp>
        </mc:Choice>
        <mc:Fallback xmlns="">
          <p:sp>
            <p:nvSpPr>
              <p:cNvPr id="34" name="矩形 33">
                <a:extLst>
                  <a:ext uri="{FF2B5EF4-FFF2-40B4-BE49-F238E27FC236}">
                    <a16:creationId xmlns:a16="http://schemas.microsoft.com/office/drawing/2014/main" id="{1F68349F-4177-425B-AD8F-3B16159C2A64}"/>
                  </a:ext>
                </a:extLst>
              </p:cNvPr>
              <p:cNvSpPr>
                <a:spLocks noRot="1" noChangeAspect="1" noMove="1" noResize="1" noEditPoints="1" noAdjustHandles="1" noChangeArrowheads="1" noChangeShapeType="1" noTextEdit="1"/>
              </p:cNvSpPr>
              <p:nvPr/>
            </p:nvSpPr>
            <p:spPr>
              <a:xfrm>
                <a:off x="-18677" y="1576172"/>
                <a:ext cx="706475" cy="369332"/>
              </a:xfrm>
              <a:prstGeom prst="rect">
                <a:avLst/>
              </a:prstGeom>
              <a:blipFill>
                <a:blip r:embed="rId6"/>
                <a:stretch>
                  <a:fillRect b="-5000"/>
                </a:stretch>
              </a:blipFill>
            </p:spPr>
            <p:txBody>
              <a:bodyPr/>
              <a:lstStyle/>
              <a:p>
                <a:r>
                  <a:rPr lang="en-US">
                    <a:noFill/>
                  </a:rPr>
                  <a:t> </a:t>
                </a:r>
              </a:p>
            </p:txBody>
          </p:sp>
        </mc:Fallback>
      </mc:AlternateContent>
      <p:cxnSp>
        <p:nvCxnSpPr>
          <p:cNvPr id="35" name="直接连接符 34">
            <a:extLst>
              <a:ext uri="{FF2B5EF4-FFF2-40B4-BE49-F238E27FC236}">
                <a16:creationId xmlns:a16="http://schemas.microsoft.com/office/drawing/2014/main" id="{DE89FFFD-041F-48F0-83E9-A1999807714A}"/>
              </a:ext>
            </a:extLst>
          </p:cNvPr>
          <p:cNvCxnSpPr>
            <a:cxnSpLocks/>
          </p:cNvCxnSpPr>
          <p:nvPr/>
        </p:nvCxnSpPr>
        <p:spPr>
          <a:xfrm>
            <a:off x="738073" y="2842620"/>
            <a:ext cx="0" cy="3115573"/>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34779595-4DCF-4227-8502-3826C91F881C}"/>
                  </a:ext>
                </a:extLst>
              </p:cNvPr>
              <p:cNvSpPr txBox="1"/>
              <p:nvPr/>
            </p:nvSpPr>
            <p:spPr>
              <a:xfrm>
                <a:off x="473103" y="5997839"/>
                <a:ext cx="429390" cy="47000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smtClean="0">
                              <a:latin typeface="Cambria Math" panose="02040503050406030204" pitchFamily="18" charset="0"/>
                              <a:ea typeface="Cambria Math" panose="02040503050406030204" pitchFamily="18" charset="0"/>
                            </a:rPr>
                            <m:t>𝟎</m:t>
                          </m:r>
                        </m:sup>
                      </m:sSup>
                    </m:oMath>
                  </m:oMathPara>
                </a14:m>
                <a:endParaRPr lang="en-US" sz="2400" b="1" dirty="0"/>
              </a:p>
            </p:txBody>
          </p:sp>
        </mc:Choice>
        <mc:Fallback xmlns="">
          <p:sp>
            <p:nvSpPr>
              <p:cNvPr id="36" name="文本框 35">
                <a:extLst>
                  <a:ext uri="{FF2B5EF4-FFF2-40B4-BE49-F238E27FC236}">
                    <a16:creationId xmlns:a16="http://schemas.microsoft.com/office/drawing/2014/main" id="{34779595-4DCF-4227-8502-3826C91F881C}"/>
                  </a:ext>
                </a:extLst>
              </p:cNvPr>
              <p:cNvSpPr txBox="1">
                <a:spLocks noRot="1" noChangeAspect="1" noMove="1" noResize="1" noEditPoints="1" noAdjustHandles="1" noChangeArrowheads="1" noChangeShapeType="1" noTextEdit="1"/>
              </p:cNvSpPr>
              <p:nvPr/>
            </p:nvSpPr>
            <p:spPr>
              <a:xfrm>
                <a:off x="473103" y="5997839"/>
                <a:ext cx="429390" cy="470000"/>
              </a:xfrm>
              <a:prstGeom prst="rect">
                <a:avLst/>
              </a:prstGeom>
              <a:blipFill>
                <a:blip r:embed="rId7"/>
                <a:stretch>
                  <a:fillRect l="-4286" r="-17143" b="-9091"/>
                </a:stretch>
              </a:blipFill>
            </p:spPr>
            <p:txBody>
              <a:bodyPr/>
              <a:lstStyle/>
              <a:p>
                <a:r>
                  <a:rPr lang="en-US">
                    <a:noFill/>
                  </a:rPr>
                  <a:t> </a:t>
                </a:r>
              </a:p>
            </p:txBody>
          </p:sp>
        </mc:Fallback>
      </mc:AlternateContent>
      <p:grpSp>
        <p:nvGrpSpPr>
          <p:cNvPr id="37" name="组合 36">
            <a:extLst>
              <a:ext uri="{FF2B5EF4-FFF2-40B4-BE49-F238E27FC236}">
                <a16:creationId xmlns:a16="http://schemas.microsoft.com/office/drawing/2014/main" id="{3C67A763-1BB6-4E2F-9E96-E2CF426CC2FC}"/>
              </a:ext>
            </a:extLst>
          </p:cNvPr>
          <p:cNvGrpSpPr/>
          <p:nvPr/>
        </p:nvGrpSpPr>
        <p:grpSpPr>
          <a:xfrm>
            <a:off x="484962" y="1903160"/>
            <a:ext cx="1145470" cy="1032439"/>
            <a:chOff x="7288167" y="497747"/>
            <a:chExt cx="1727022" cy="2278756"/>
          </a:xfrm>
        </p:grpSpPr>
        <p:sp>
          <p:nvSpPr>
            <p:cNvPr id="38" name="椭圆 37">
              <a:extLst>
                <a:ext uri="{FF2B5EF4-FFF2-40B4-BE49-F238E27FC236}">
                  <a16:creationId xmlns:a16="http://schemas.microsoft.com/office/drawing/2014/main" id="{092C3B77-622F-4A32-B7C6-06BB729EC718}"/>
                </a:ext>
              </a:extLst>
            </p:cNvPr>
            <p:cNvSpPr/>
            <p:nvPr/>
          </p:nvSpPr>
          <p:spPr>
            <a:xfrm rot="16200000">
              <a:off x="7077404" y="1004226"/>
              <a:ext cx="2134192" cy="1410362"/>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文本框 38">
              <a:extLst>
                <a:ext uri="{FF2B5EF4-FFF2-40B4-BE49-F238E27FC236}">
                  <a16:creationId xmlns:a16="http://schemas.microsoft.com/office/drawing/2014/main" id="{4757A764-BFBD-4DE9-976A-657600F3E325}"/>
                </a:ext>
              </a:extLst>
            </p:cNvPr>
            <p:cNvSpPr txBox="1"/>
            <p:nvPr/>
          </p:nvSpPr>
          <p:spPr>
            <a:xfrm>
              <a:off x="7288167" y="497747"/>
              <a:ext cx="1727022" cy="1192941"/>
            </a:xfrm>
            <a:prstGeom prst="rect">
              <a:avLst/>
            </a:prstGeom>
            <a:solidFill>
              <a:schemeClr val="bg1"/>
            </a:solidFill>
          </p:spPr>
          <p:txBody>
            <a:bodyPr wrap="square" rtlCol="0">
              <a:spAutoFit/>
            </a:bodyPr>
            <a:lstStyle/>
            <a:p>
              <a:endParaRPr lang="en-US" dirty="0"/>
            </a:p>
          </p:txBody>
        </p:sp>
      </p:grp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B42159A2-B19B-49B5-8C61-43EC35F76640}"/>
                  </a:ext>
                </a:extLst>
              </p:cNvPr>
              <p:cNvSpPr txBox="1"/>
              <p:nvPr/>
            </p:nvSpPr>
            <p:spPr>
              <a:xfrm>
                <a:off x="1415737" y="5997839"/>
                <a:ext cx="429390" cy="47000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smtClean="0">
                              <a:latin typeface="Cambria Math" panose="02040503050406030204" pitchFamily="18" charset="0"/>
                              <a:ea typeface="Cambria Math" panose="02040503050406030204" pitchFamily="18" charset="0"/>
                            </a:rPr>
                            <m:t>𝟏</m:t>
                          </m:r>
                        </m:sup>
                      </m:sSup>
                    </m:oMath>
                  </m:oMathPara>
                </a14:m>
                <a:endParaRPr lang="en-US" sz="2400" b="1" dirty="0"/>
              </a:p>
            </p:txBody>
          </p:sp>
        </mc:Choice>
        <mc:Fallback xmlns="">
          <p:sp>
            <p:nvSpPr>
              <p:cNvPr id="40" name="文本框 39">
                <a:extLst>
                  <a:ext uri="{FF2B5EF4-FFF2-40B4-BE49-F238E27FC236}">
                    <a16:creationId xmlns:a16="http://schemas.microsoft.com/office/drawing/2014/main" id="{B42159A2-B19B-49B5-8C61-43EC35F76640}"/>
                  </a:ext>
                </a:extLst>
              </p:cNvPr>
              <p:cNvSpPr txBox="1">
                <a:spLocks noRot="1" noChangeAspect="1" noMove="1" noResize="1" noEditPoints="1" noAdjustHandles="1" noChangeArrowheads="1" noChangeShapeType="1" noTextEdit="1"/>
              </p:cNvSpPr>
              <p:nvPr/>
            </p:nvSpPr>
            <p:spPr>
              <a:xfrm>
                <a:off x="1415737" y="5997839"/>
                <a:ext cx="429390" cy="470000"/>
              </a:xfrm>
              <a:prstGeom prst="rect">
                <a:avLst/>
              </a:prstGeom>
              <a:blipFill>
                <a:blip r:embed="rId8"/>
                <a:stretch>
                  <a:fillRect l="-4225" r="-15493" b="-9091"/>
                </a:stretch>
              </a:blipFill>
            </p:spPr>
            <p:txBody>
              <a:bodyPr/>
              <a:lstStyle/>
              <a:p>
                <a:r>
                  <a:rPr lang="en-US">
                    <a:noFill/>
                  </a:rPr>
                  <a:t> </a:t>
                </a:r>
              </a:p>
            </p:txBody>
          </p:sp>
        </mc:Fallback>
      </mc:AlternateContent>
      <p:cxnSp>
        <p:nvCxnSpPr>
          <p:cNvPr id="41" name="直接连接符 40">
            <a:extLst>
              <a:ext uri="{FF2B5EF4-FFF2-40B4-BE49-F238E27FC236}">
                <a16:creationId xmlns:a16="http://schemas.microsoft.com/office/drawing/2014/main" id="{A456F396-D9C3-4C23-BF82-268BEA3B7B4A}"/>
              </a:ext>
            </a:extLst>
          </p:cNvPr>
          <p:cNvCxnSpPr>
            <a:cxnSpLocks/>
            <a:stCxn id="32" idx="17"/>
          </p:cNvCxnSpPr>
          <p:nvPr/>
        </p:nvCxnSpPr>
        <p:spPr>
          <a:xfrm flipH="1">
            <a:off x="1630432" y="3344449"/>
            <a:ext cx="10478" cy="2613744"/>
          </a:xfrm>
          <a:prstGeom prst="line">
            <a:avLst/>
          </a:prstGeom>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7C030961-F584-4E42-819A-F03A9E81033E}"/>
              </a:ext>
            </a:extLst>
          </p:cNvPr>
          <p:cNvGrpSpPr/>
          <p:nvPr/>
        </p:nvGrpSpPr>
        <p:grpSpPr>
          <a:xfrm>
            <a:off x="1328651" y="2419380"/>
            <a:ext cx="1366409" cy="1032439"/>
            <a:chOff x="7288167" y="497747"/>
            <a:chExt cx="1727022" cy="2278756"/>
          </a:xfrm>
        </p:grpSpPr>
        <p:sp>
          <p:nvSpPr>
            <p:cNvPr id="43" name="椭圆 42">
              <a:extLst>
                <a:ext uri="{FF2B5EF4-FFF2-40B4-BE49-F238E27FC236}">
                  <a16:creationId xmlns:a16="http://schemas.microsoft.com/office/drawing/2014/main" id="{71921CB3-1B1D-4783-88CD-0CE0CECE2D28}"/>
                </a:ext>
              </a:extLst>
            </p:cNvPr>
            <p:cNvSpPr/>
            <p:nvPr/>
          </p:nvSpPr>
          <p:spPr>
            <a:xfrm rot="16200000">
              <a:off x="7077404" y="1004226"/>
              <a:ext cx="2134192" cy="1410362"/>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文本框 43">
              <a:extLst>
                <a:ext uri="{FF2B5EF4-FFF2-40B4-BE49-F238E27FC236}">
                  <a16:creationId xmlns:a16="http://schemas.microsoft.com/office/drawing/2014/main" id="{F7F083BE-D080-431A-9444-08AF4E8BE9F9}"/>
                </a:ext>
              </a:extLst>
            </p:cNvPr>
            <p:cNvSpPr txBox="1"/>
            <p:nvPr/>
          </p:nvSpPr>
          <p:spPr>
            <a:xfrm>
              <a:off x="7288167" y="497747"/>
              <a:ext cx="1727022" cy="1192941"/>
            </a:xfrm>
            <a:prstGeom prst="rect">
              <a:avLst/>
            </a:prstGeom>
            <a:solidFill>
              <a:schemeClr val="bg1"/>
            </a:solidFill>
          </p:spPr>
          <p:txBody>
            <a:bodyPr wrap="square" rtlCol="0">
              <a:spAutoFit/>
            </a:bodyPr>
            <a:lstStyle/>
            <a:p>
              <a:endParaRPr lang="en-US" dirty="0"/>
            </a:p>
          </p:txBody>
        </p:sp>
      </p:grp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0D82C814-D7D0-46C7-95F6-A5827923C0DC}"/>
                  </a:ext>
                </a:extLst>
              </p:cNvPr>
              <p:cNvSpPr txBox="1"/>
              <p:nvPr/>
            </p:nvSpPr>
            <p:spPr>
              <a:xfrm>
                <a:off x="3275927" y="6072995"/>
                <a:ext cx="429390" cy="47000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smtClean="0">
                              <a:latin typeface="Cambria Math" panose="02040503050406030204" pitchFamily="18" charset="0"/>
                              <a:ea typeface="Cambria Math" panose="02040503050406030204" pitchFamily="18" charset="0"/>
                            </a:rPr>
                            <m:t>𝟐</m:t>
                          </m:r>
                        </m:sup>
                      </m:sSup>
                    </m:oMath>
                  </m:oMathPara>
                </a14:m>
                <a:endParaRPr lang="en-US" sz="2400" b="1" dirty="0"/>
              </a:p>
            </p:txBody>
          </p:sp>
        </mc:Choice>
        <mc:Fallback xmlns="">
          <p:sp>
            <p:nvSpPr>
              <p:cNvPr id="45" name="文本框 44">
                <a:extLst>
                  <a:ext uri="{FF2B5EF4-FFF2-40B4-BE49-F238E27FC236}">
                    <a16:creationId xmlns:a16="http://schemas.microsoft.com/office/drawing/2014/main" id="{0D82C814-D7D0-46C7-95F6-A5827923C0DC}"/>
                  </a:ext>
                </a:extLst>
              </p:cNvPr>
              <p:cNvSpPr txBox="1">
                <a:spLocks noRot="1" noChangeAspect="1" noMove="1" noResize="1" noEditPoints="1" noAdjustHandles="1" noChangeArrowheads="1" noChangeShapeType="1" noTextEdit="1"/>
              </p:cNvSpPr>
              <p:nvPr/>
            </p:nvSpPr>
            <p:spPr>
              <a:xfrm>
                <a:off x="3275927" y="6072995"/>
                <a:ext cx="429390" cy="470000"/>
              </a:xfrm>
              <a:prstGeom prst="rect">
                <a:avLst/>
              </a:prstGeom>
              <a:blipFill>
                <a:blip r:embed="rId9"/>
                <a:stretch>
                  <a:fillRect l="-4225" r="-15493" b="-10390"/>
                </a:stretch>
              </a:blipFill>
            </p:spPr>
            <p:txBody>
              <a:bodyPr/>
              <a:lstStyle/>
              <a:p>
                <a:r>
                  <a:rPr lang="en-US">
                    <a:noFill/>
                  </a:rPr>
                  <a:t> </a:t>
                </a:r>
              </a:p>
            </p:txBody>
          </p:sp>
        </mc:Fallback>
      </mc:AlternateContent>
      <p:cxnSp>
        <p:nvCxnSpPr>
          <p:cNvPr id="46" name="直接连接符 45">
            <a:extLst>
              <a:ext uri="{FF2B5EF4-FFF2-40B4-BE49-F238E27FC236}">
                <a16:creationId xmlns:a16="http://schemas.microsoft.com/office/drawing/2014/main" id="{1E534DB3-CFDC-45AF-BA3A-4A4E84FACE1D}"/>
              </a:ext>
            </a:extLst>
          </p:cNvPr>
          <p:cNvCxnSpPr>
            <a:cxnSpLocks/>
            <a:stCxn id="32" idx="45"/>
          </p:cNvCxnSpPr>
          <p:nvPr/>
        </p:nvCxnSpPr>
        <p:spPr>
          <a:xfrm>
            <a:off x="3532340" y="4296427"/>
            <a:ext cx="0" cy="1661766"/>
          </a:xfrm>
          <a:prstGeom prst="line">
            <a:avLst/>
          </a:prstGeom>
        </p:spPr>
        <p:style>
          <a:lnRef idx="1">
            <a:schemeClr val="accent1"/>
          </a:lnRef>
          <a:fillRef idx="0">
            <a:schemeClr val="accent1"/>
          </a:fillRef>
          <a:effectRef idx="0">
            <a:schemeClr val="accent1"/>
          </a:effectRef>
          <a:fontRef idx="minor">
            <a:schemeClr val="tx1"/>
          </a:fontRef>
        </p:style>
      </p:cxnSp>
      <p:grpSp>
        <p:nvGrpSpPr>
          <p:cNvPr id="48" name="组合 47">
            <a:extLst>
              <a:ext uri="{FF2B5EF4-FFF2-40B4-BE49-F238E27FC236}">
                <a16:creationId xmlns:a16="http://schemas.microsoft.com/office/drawing/2014/main" id="{F6ED4AAB-6AF2-4A5F-9914-FB68570A98D0}"/>
              </a:ext>
            </a:extLst>
          </p:cNvPr>
          <p:cNvGrpSpPr/>
          <p:nvPr/>
        </p:nvGrpSpPr>
        <p:grpSpPr>
          <a:xfrm>
            <a:off x="3156734" y="3344449"/>
            <a:ext cx="1366409" cy="1032439"/>
            <a:chOff x="7288167" y="497747"/>
            <a:chExt cx="1727022" cy="2278756"/>
          </a:xfrm>
        </p:grpSpPr>
        <p:sp>
          <p:nvSpPr>
            <p:cNvPr id="49" name="椭圆 48">
              <a:extLst>
                <a:ext uri="{FF2B5EF4-FFF2-40B4-BE49-F238E27FC236}">
                  <a16:creationId xmlns:a16="http://schemas.microsoft.com/office/drawing/2014/main" id="{D544DE36-4183-418C-8FB2-0135FA182D4B}"/>
                </a:ext>
              </a:extLst>
            </p:cNvPr>
            <p:cNvSpPr/>
            <p:nvPr/>
          </p:nvSpPr>
          <p:spPr>
            <a:xfrm rot="16200000">
              <a:off x="7077404" y="1004226"/>
              <a:ext cx="2134192" cy="1410362"/>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文本框 49">
              <a:extLst>
                <a:ext uri="{FF2B5EF4-FFF2-40B4-BE49-F238E27FC236}">
                  <a16:creationId xmlns:a16="http://schemas.microsoft.com/office/drawing/2014/main" id="{F580062A-7F05-46BB-BEF9-C2BFAE81145C}"/>
                </a:ext>
              </a:extLst>
            </p:cNvPr>
            <p:cNvSpPr txBox="1"/>
            <p:nvPr/>
          </p:nvSpPr>
          <p:spPr>
            <a:xfrm>
              <a:off x="7288167" y="497747"/>
              <a:ext cx="1727022" cy="1192941"/>
            </a:xfrm>
            <a:prstGeom prst="rect">
              <a:avLst/>
            </a:prstGeom>
            <a:solidFill>
              <a:schemeClr val="bg1"/>
            </a:solidFill>
          </p:spPr>
          <p:txBody>
            <a:bodyPr wrap="square" rtlCol="0">
              <a:spAutoFit/>
            </a:bodyPr>
            <a:lstStyle/>
            <a:p>
              <a:endParaRPr lang="en-US" dirty="0"/>
            </a:p>
          </p:txBody>
        </p:sp>
      </p:grpSp>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004A894F-72DC-4141-99A8-3AFBC8BB2B70}"/>
                  </a:ext>
                </a:extLst>
              </p:cNvPr>
              <p:cNvSpPr txBox="1"/>
              <p:nvPr/>
            </p:nvSpPr>
            <p:spPr>
              <a:xfrm>
                <a:off x="6632158" y="5997839"/>
                <a:ext cx="429390" cy="47000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smtClean="0">
                              <a:latin typeface="Cambria Math" panose="02040503050406030204" pitchFamily="18" charset="0"/>
                              <a:ea typeface="Cambria Math" panose="02040503050406030204" pitchFamily="18" charset="0"/>
                            </a:rPr>
                            <m:t>𝟑</m:t>
                          </m:r>
                        </m:sup>
                      </m:sSup>
                    </m:oMath>
                  </m:oMathPara>
                </a14:m>
                <a:endParaRPr lang="en-US" sz="2400" b="1" dirty="0"/>
              </a:p>
            </p:txBody>
          </p:sp>
        </mc:Choice>
        <mc:Fallback xmlns="">
          <p:sp>
            <p:nvSpPr>
              <p:cNvPr id="52" name="文本框 51">
                <a:extLst>
                  <a:ext uri="{FF2B5EF4-FFF2-40B4-BE49-F238E27FC236}">
                    <a16:creationId xmlns:a16="http://schemas.microsoft.com/office/drawing/2014/main" id="{004A894F-72DC-4141-99A8-3AFBC8BB2B70}"/>
                  </a:ext>
                </a:extLst>
              </p:cNvPr>
              <p:cNvSpPr txBox="1">
                <a:spLocks noRot="1" noChangeAspect="1" noMove="1" noResize="1" noEditPoints="1" noAdjustHandles="1" noChangeArrowheads="1" noChangeShapeType="1" noTextEdit="1"/>
              </p:cNvSpPr>
              <p:nvPr/>
            </p:nvSpPr>
            <p:spPr>
              <a:xfrm>
                <a:off x="6632158" y="5997839"/>
                <a:ext cx="429390" cy="470000"/>
              </a:xfrm>
              <a:prstGeom prst="rect">
                <a:avLst/>
              </a:prstGeom>
              <a:blipFill>
                <a:blip r:embed="rId10"/>
                <a:stretch>
                  <a:fillRect l="-4286" r="-17143" b="-9091"/>
                </a:stretch>
              </a:blipFill>
            </p:spPr>
            <p:txBody>
              <a:bodyPr/>
              <a:lstStyle/>
              <a:p>
                <a:r>
                  <a:rPr lang="en-US">
                    <a:noFill/>
                  </a:rPr>
                  <a:t> </a:t>
                </a:r>
              </a:p>
            </p:txBody>
          </p:sp>
        </mc:Fallback>
      </mc:AlternateContent>
      <p:grpSp>
        <p:nvGrpSpPr>
          <p:cNvPr id="53" name="组合 52">
            <a:extLst>
              <a:ext uri="{FF2B5EF4-FFF2-40B4-BE49-F238E27FC236}">
                <a16:creationId xmlns:a16="http://schemas.microsoft.com/office/drawing/2014/main" id="{062E2C32-7840-472B-B540-6DDB5E80F0D3}"/>
              </a:ext>
            </a:extLst>
          </p:cNvPr>
          <p:cNvGrpSpPr/>
          <p:nvPr/>
        </p:nvGrpSpPr>
        <p:grpSpPr>
          <a:xfrm>
            <a:off x="6456095" y="4456285"/>
            <a:ext cx="1366409" cy="1032439"/>
            <a:chOff x="7288167" y="497747"/>
            <a:chExt cx="1727022" cy="2278756"/>
          </a:xfrm>
        </p:grpSpPr>
        <p:sp>
          <p:nvSpPr>
            <p:cNvPr id="54" name="椭圆 53">
              <a:extLst>
                <a:ext uri="{FF2B5EF4-FFF2-40B4-BE49-F238E27FC236}">
                  <a16:creationId xmlns:a16="http://schemas.microsoft.com/office/drawing/2014/main" id="{798C3B88-5A6A-4B78-BF87-D57A3274674F}"/>
                </a:ext>
              </a:extLst>
            </p:cNvPr>
            <p:cNvSpPr/>
            <p:nvPr/>
          </p:nvSpPr>
          <p:spPr>
            <a:xfrm rot="16200000">
              <a:off x="7077404" y="1004226"/>
              <a:ext cx="2134192" cy="1410362"/>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文本框 54">
              <a:extLst>
                <a:ext uri="{FF2B5EF4-FFF2-40B4-BE49-F238E27FC236}">
                  <a16:creationId xmlns:a16="http://schemas.microsoft.com/office/drawing/2014/main" id="{5EAF50F6-9019-4545-BD51-1C56FBCF6DB1}"/>
                </a:ext>
              </a:extLst>
            </p:cNvPr>
            <p:cNvSpPr txBox="1"/>
            <p:nvPr/>
          </p:nvSpPr>
          <p:spPr>
            <a:xfrm>
              <a:off x="7288167" y="497747"/>
              <a:ext cx="1727022" cy="1192941"/>
            </a:xfrm>
            <a:prstGeom prst="rect">
              <a:avLst/>
            </a:prstGeom>
            <a:solidFill>
              <a:schemeClr val="bg1"/>
            </a:solidFill>
          </p:spPr>
          <p:txBody>
            <a:bodyPr wrap="square" rtlCol="0">
              <a:spAutoFit/>
            </a:bodyPr>
            <a:lstStyle/>
            <a:p>
              <a:endParaRPr lang="en-US" dirty="0"/>
            </a:p>
          </p:txBody>
        </p:sp>
      </p:grpSp>
      <p:cxnSp>
        <p:nvCxnSpPr>
          <p:cNvPr id="56" name="直接连接符 55">
            <a:extLst>
              <a:ext uri="{FF2B5EF4-FFF2-40B4-BE49-F238E27FC236}">
                <a16:creationId xmlns:a16="http://schemas.microsoft.com/office/drawing/2014/main" id="{0C45B07F-58F5-4EE3-A204-2DDD464EC056}"/>
              </a:ext>
            </a:extLst>
          </p:cNvPr>
          <p:cNvCxnSpPr>
            <a:cxnSpLocks/>
            <a:endCxn id="52" idx="0"/>
          </p:cNvCxnSpPr>
          <p:nvPr/>
        </p:nvCxnSpPr>
        <p:spPr>
          <a:xfrm flipH="1">
            <a:off x="6846853" y="5450507"/>
            <a:ext cx="2088" cy="547332"/>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0E8E60FC-378C-416F-8147-F22938AC85F9}"/>
                  </a:ext>
                </a:extLst>
              </p:cNvPr>
              <p:cNvSpPr txBox="1"/>
              <p:nvPr/>
            </p:nvSpPr>
            <p:spPr>
              <a:xfrm>
                <a:off x="11235121" y="6111630"/>
                <a:ext cx="429390" cy="46897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smtClean="0">
                              <a:latin typeface="Cambria Math" panose="02040503050406030204" pitchFamily="18" charset="0"/>
                              <a:ea typeface="Cambria Math" panose="02040503050406030204" pitchFamily="18" charset="0"/>
                            </a:rPr>
                            <m:t>𝟒</m:t>
                          </m:r>
                        </m:sup>
                      </m:sSup>
                    </m:oMath>
                  </m:oMathPara>
                </a14:m>
                <a:endParaRPr lang="en-US" sz="2400" b="1" dirty="0"/>
              </a:p>
            </p:txBody>
          </p:sp>
        </mc:Choice>
        <mc:Fallback xmlns="">
          <p:sp>
            <p:nvSpPr>
              <p:cNvPr id="58" name="文本框 57">
                <a:extLst>
                  <a:ext uri="{FF2B5EF4-FFF2-40B4-BE49-F238E27FC236}">
                    <a16:creationId xmlns:a16="http://schemas.microsoft.com/office/drawing/2014/main" id="{0E8E60FC-378C-416F-8147-F22938AC85F9}"/>
                  </a:ext>
                </a:extLst>
              </p:cNvPr>
              <p:cNvSpPr txBox="1">
                <a:spLocks noRot="1" noChangeAspect="1" noMove="1" noResize="1" noEditPoints="1" noAdjustHandles="1" noChangeArrowheads="1" noChangeShapeType="1" noTextEdit="1"/>
              </p:cNvSpPr>
              <p:nvPr/>
            </p:nvSpPr>
            <p:spPr>
              <a:xfrm>
                <a:off x="11235121" y="6111630"/>
                <a:ext cx="429390" cy="468975"/>
              </a:xfrm>
              <a:prstGeom prst="rect">
                <a:avLst/>
              </a:prstGeom>
              <a:blipFill>
                <a:blip r:embed="rId11"/>
                <a:stretch>
                  <a:fillRect l="-4286" r="-17143" b="-9211"/>
                </a:stretch>
              </a:blipFill>
            </p:spPr>
            <p:txBody>
              <a:bodyPr/>
              <a:lstStyle/>
              <a:p>
                <a:r>
                  <a:rPr lang="en-US">
                    <a:noFill/>
                  </a:rPr>
                  <a:t> </a:t>
                </a:r>
              </a:p>
            </p:txBody>
          </p:sp>
        </mc:Fallback>
      </mc:AlternateContent>
      <p:cxnSp>
        <p:nvCxnSpPr>
          <p:cNvPr id="59" name="直接连接符 58">
            <a:extLst>
              <a:ext uri="{FF2B5EF4-FFF2-40B4-BE49-F238E27FC236}">
                <a16:creationId xmlns:a16="http://schemas.microsoft.com/office/drawing/2014/main" id="{354A01C7-97E4-46B3-AC69-71270082AAE5}"/>
              </a:ext>
            </a:extLst>
          </p:cNvPr>
          <p:cNvCxnSpPr>
            <a:cxnSpLocks/>
            <a:stCxn id="32" idx="131"/>
          </p:cNvCxnSpPr>
          <p:nvPr/>
        </p:nvCxnSpPr>
        <p:spPr>
          <a:xfrm flipH="1">
            <a:off x="11475873" y="4484318"/>
            <a:ext cx="35546" cy="1489213"/>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矩形 60">
                <a:extLst>
                  <a:ext uri="{FF2B5EF4-FFF2-40B4-BE49-F238E27FC236}">
                    <a16:creationId xmlns:a16="http://schemas.microsoft.com/office/drawing/2014/main" id="{F7C16175-A8A1-49CD-BBBB-DAF03169F944}"/>
                  </a:ext>
                </a:extLst>
              </p:cNvPr>
              <p:cNvSpPr/>
              <p:nvPr/>
            </p:nvSpPr>
            <p:spPr>
              <a:xfrm>
                <a:off x="941530" y="5044258"/>
                <a:ext cx="36176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ea typeface="Cambria Math" panose="02040503050406030204" pitchFamily="18" charset="0"/>
                        </a:rPr>
                        <m:t>𝜆</m:t>
                      </m:r>
                    </m:oMath>
                  </m:oMathPara>
                </a14:m>
                <a:endParaRPr lang="en-US" dirty="0"/>
              </a:p>
            </p:txBody>
          </p:sp>
        </mc:Choice>
        <mc:Fallback xmlns="">
          <p:sp>
            <p:nvSpPr>
              <p:cNvPr id="61" name="矩形 60">
                <a:extLst>
                  <a:ext uri="{FF2B5EF4-FFF2-40B4-BE49-F238E27FC236}">
                    <a16:creationId xmlns:a16="http://schemas.microsoft.com/office/drawing/2014/main" id="{F7C16175-A8A1-49CD-BBBB-DAF03169F944}"/>
                  </a:ext>
                </a:extLst>
              </p:cNvPr>
              <p:cNvSpPr>
                <a:spLocks noRot="1" noChangeAspect="1" noMove="1" noResize="1" noEditPoints="1" noAdjustHandles="1" noChangeArrowheads="1" noChangeShapeType="1" noTextEdit="1"/>
              </p:cNvSpPr>
              <p:nvPr/>
            </p:nvSpPr>
            <p:spPr>
              <a:xfrm>
                <a:off x="941530" y="5044258"/>
                <a:ext cx="361766" cy="369332"/>
              </a:xfrm>
              <a:prstGeom prst="rect">
                <a:avLst/>
              </a:prstGeom>
              <a:blipFill>
                <a:blip r:embed="rId12"/>
                <a:stretch>
                  <a:fillRect/>
                </a:stretch>
              </a:blipFill>
            </p:spPr>
            <p:txBody>
              <a:bodyPr/>
              <a:lstStyle/>
              <a:p>
                <a:r>
                  <a:rPr lang="en-US">
                    <a:noFill/>
                  </a:rPr>
                  <a:t> </a:t>
                </a:r>
              </a:p>
            </p:txBody>
          </p:sp>
        </mc:Fallback>
      </mc:AlternateContent>
      <p:sp>
        <p:nvSpPr>
          <p:cNvPr id="62" name="箭头: 上 61">
            <a:extLst>
              <a:ext uri="{FF2B5EF4-FFF2-40B4-BE49-F238E27FC236}">
                <a16:creationId xmlns:a16="http://schemas.microsoft.com/office/drawing/2014/main" id="{C7057433-32D7-4BF7-B930-A19A7F0C7947}"/>
              </a:ext>
            </a:extLst>
          </p:cNvPr>
          <p:cNvSpPr/>
          <p:nvPr/>
        </p:nvSpPr>
        <p:spPr>
          <a:xfrm rot="10800000">
            <a:off x="5805405" y="1866086"/>
            <a:ext cx="158878" cy="540487"/>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4A864465-39C2-4C08-92DB-B5BFEC2A8E2F}"/>
                  </a:ext>
                </a:extLst>
              </p:cNvPr>
              <p:cNvSpPr/>
              <p:nvPr/>
            </p:nvSpPr>
            <p:spPr>
              <a:xfrm>
                <a:off x="2326137" y="5081386"/>
                <a:ext cx="36176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ea typeface="Cambria Math" panose="02040503050406030204" pitchFamily="18" charset="0"/>
                        </a:rPr>
                        <m:t>𝜆</m:t>
                      </m:r>
                    </m:oMath>
                  </m:oMathPara>
                </a14:m>
                <a:endParaRPr lang="en-US" dirty="0"/>
              </a:p>
            </p:txBody>
          </p:sp>
        </mc:Choice>
        <mc:Fallback xmlns="">
          <p:sp>
            <p:nvSpPr>
              <p:cNvPr id="63" name="矩形 62">
                <a:extLst>
                  <a:ext uri="{FF2B5EF4-FFF2-40B4-BE49-F238E27FC236}">
                    <a16:creationId xmlns:a16="http://schemas.microsoft.com/office/drawing/2014/main" id="{4A864465-39C2-4C08-92DB-B5BFEC2A8E2F}"/>
                  </a:ext>
                </a:extLst>
              </p:cNvPr>
              <p:cNvSpPr>
                <a:spLocks noRot="1" noChangeAspect="1" noMove="1" noResize="1" noEditPoints="1" noAdjustHandles="1" noChangeArrowheads="1" noChangeShapeType="1" noTextEdit="1"/>
              </p:cNvSpPr>
              <p:nvPr/>
            </p:nvSpPr>
            <p:spPr>
              <a:xfrm>
                <a:off x="2326137" y="5081386"/>
                <a:ext cx="361766" cy="369332"/>
              </a:xfrm>
              <a:prstGeom prst="rect">
                <a:avLst/>
              </a:prstGeom>
              <a:blipFill>
                <a:blip r:embed="rId13"/>
                <a:stretch>
                  <a:fillRect/>
                </a:stretch>
              </a:blipFill>
            </p:spPr>
            <p:txBody>
              <a:bodyPr/>
              <a:lstStyle/>
              <a:p>
                <a:r>
                  <a:rPr lang="en-US">
                    <a:noFill/>
                  </a:rPr>
                  <a:t> </a:t>
                </a:r>
              </a:p>
            </p:txBody>
          </p:sp>
        </mc:Fallback>
      </mc:AlternateContent>
      <p:sp>
        <p:nvSpPr>
          <p:cNvPr id="64" name="箭头: 上 63">
            <a:extLst>
              <a:ext uri="{FF2B5EF4-FFF2-40B4-BE49-F238E27FC236}">
                <a16:creationId xmlns:a16="http://schemas.microsoft.com/office/drawing/2014/main" id="{77104DD0-816D-45DB-A14D-40EA2E2F90F9}"/>
              </a:ext>
            </a:extLst>
          </p:cNvPr>
          <p:cNvSpPr/>
          <p:nvPr/>
        </p:nvSpPr>
        <p:spPr>
          <a:xfrm rot="10800000">
            <a:off x="1238794" y="4912466"/>
            <a:ext cx="158878" cy="540487"/>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5" name="矩形 64">
                <a:extLst>
                  <a:ext uri="{FF2B5EF4-FFF2-40B4-BE49-F238E27FC236}">
                    <a16:creationId xmlns:a16="http://schemas.microsoft.com/office/drawing/2014/main" id="{EAD17C3E-441E-4950-A48F-71D11A0F7952}"/>
                  </a:ext>
                </a:extLst>
              </p:cNvPr>
              <p:cNvSpPr/>
              <p:nvPr/>
            </p:nvSpPr>
            <p:spPr>
              <a:xfrm>
                <a:off x="4718287" y="5234409"/>
                <a:ext cx="36176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ea typeface="Cambria Math" panose="02040503050406030204" pitchFamily="18" charset="0"/>
                        </a:rPr>
                        <m:t>𝜆</m:t>
                      </m:r>
                    </m:oMath>
                  </m:oMathPara>
                </a14:m>
                <a:endParaRPr lang="en-US" dirty="0"/>
              </a:p>
            </p:txBody>
          </p:sp>
        </mc:Choice>
        <mc:Fallback xmlns="">
          <p:sp>
            <p:nvSpPr>
              <p:cNvPr id="65" name="矩形 64">
                <a:extLst>
                  <a:ext uri="{FF2B5EF4-FFF2-40B4-BE49-F238E27FC236}">
                    <a16:creationId xmlns:a16="http://schemas.microsoft.com/office/drawing/2014/main" id="{EAD17C3E-441E-4950-A48F-71D11A0F7952}"/>
                  </a:ext>
                </a:extLst>
              </p:cNvPr>
              <p:cNvSpPr>
                <a:spLocks noRot="1" noChangeAspect="1" noMove="1" noResize="1" noEditPoints="1" noAdjustHandles="1" noChangeArrowheads="1" noChangeShapeType="1" noTextEdit="1"/>
              </p:cNvSpPr>
              <p:nvPr/>
            </p:nvSpPr>
            <p:spPr>
              <a:xfrm>
                <a:off x="4718287" y="5234409"/>
                <a:ext cx="361766" cy="369332"/>
              </a:xfrm>
              <a:prstGeom prst="rect">
                <a:avLst/>
              </a:prstGeom>
              <a:blipFill>
                <a:blip r:embed="rId14"/>
                <a:stretch>
                  <a:fillRect/>
                </a:stretch>
              </a:blipFill>
            </p:spPr>
            <p:txBody>
              <a:bodyPr/>
              <a:lstStyle/>
              <a:p>
                <a:r>
                  <a:rPr lang="en-US">
                    <a:noFill/>
                  </a:rPr>
                  <a:t> </a:t>
                </a:r>
              </a:p>
            </p:txBody>
          </p:sp>
        </mc:Fallback>
      </mc:AlternateContent>
      <p:sp>
        <p:nvSpPr>
          <p:cNvPr id="66" name="箭头: 上 65">
            <a:extLst>
              <a:ext uri="{FF2B5EF4-FFF2-40B4-BE49-F238E27FC236}">
                <a16:creationId xmlns:a16="http://schemas.microsoft.com/office/drawing/2014/main" id="{DB54C38A-0248-453B-9376-050E34E97852}"/>
              </a:ext>
            </a:extLst>
          </p:cNvPr>
          <p:cNvSpPr/>
          <p:nvPr/>
        </p:nvSpPr>
        <p:spPr>
          <a:xfrm rot="10800000">
            <a:off x="2685734" y="4928248"/>
            <a:ext cx="158878" cy="540487"/>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7" name="箭头: 上弧形 66">
            <a:extLst>
              <a:ext uri="{FF2B5EF4-FFF2-40B4-BE49-F238E27FC236}">
                <a16:creationId xmlns:a16="http://schemas.microsoft.com/office/drawing/2014/main" id="{ED622DA7-D94F-4704-8777-5A4AE8214513}"/>
              </a:ext>
            </a:extLst>
          </p:cNvPr>
          <p:cNvSpPr/>
          <p:nvPr/>
        </p:nvSpPr>
        <p:spPr>
          <a:xfrm rot="3919001">
            <a:off x="8915926" y="523686"/>
            <a:ext cx="1001709" cy="57560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id="{84147040-216C-49D5-B869-3CE2D53B4480}"/>
                  </a:ext>
                </a:extLst>
              </p:cNvPr>
              <p:cNvSpPr/>
              <p:nvPr/>
            </p:nvSpPr>
            <p:spPr>
              <a:xfrm>
                <a:off x="9675833" y="301012"/>
                <a:ext cx="2286523" cy="369332"/>
              </a:xfrm>
              <a:prstGeom prst="rect">
                <a:avLst/>
              </a:prstGeom>
            </p:spPr>
            <p:txBody>
              <a:bodyPr wrap="none">
                <a:spAutoFit/>
              </a:bodyPr>
              <a:lstStyle/>
              <a:p>
                <a:r>
                  <a:rPr lang="en-US" dirty="0"/>
                  <a:t>damping parameter </a:t>
                </a:r>
                <a14:m>
                  <m:oMath xmlns:m="http://schemas.openxmlformats.org/officeDocument/2006/math">
                    <m:r>
                      <a:rPr lang="en-US" b="1" i="1">
                        <a:latin typeface="Cambria Math" panose="02040503050406030204" pitchFamily="18" charset="0"/>
                        <a:ea typeface="Cambria Math" panose="02040503050406030204" pitchFamily="18" charset="0"/>
                      </a:rPr>
                      <m:t>𝜆</m:t>
                    </m:r>
                  </m:oMath>
                </a14:m>
                <a:endParaRPr lang="en-US" dirty="0"/>
              </a:p>
            </p:txBody>
          </p:sp>
        </mc:Choice>
        <mc:Fallback xmlns="">
          <p:sp>
            <p:nvSpPr>
              <p:cNvPr id="68" name="矩形 67">
                <a:extLst>
                  <a:ext uri="{FF2B5EF4-FFF2-40B4-BE49-F238E27FC236}">
                    <a16:creationId xmlns:a16="http://schemas.microsoft.com/office/drawing/2014/main" id="{84147040-216C-49D5-B869-3CE2D53B4480}"/>
                  </a:ext>
                </a:extLst>
              </p:cNvPr>
              <p:cNvSpPr>
                <a:spLocks noRot="1" noChangeAspect="1" noMove="1" noResize="1" noEditPoints="1" noAdjustHandles="1" noChangeArrowheads="1" noChangeShapeType="1" noTextEdit="1"/>
              </p:cNvSpPr>
              <p:nvPr/>
            </p:nvSpPr>
            <p:spPr>
              <a:xfrm>
                <a:off x="9675833" y="301012"/>
                <a:ext cx="2286523" cy="369332"/>
              </a:xfrm>
              <a:prstGeom prst="rect">
                <a:avLst/>
              </a:prstGeom>
              <a:blipFill>
                <a:blip r:embed="rId15"/>
                <a:stretch>
                  <a:fillRect l="-2133"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id="{5BA1B13B-E0D4-4386-A529-1AF0AC95AD8A}"/>
                  </a:ext>
                </a:extLst>
              </p:cNvPr>
              <p:cNvSpPr/>
              <p:nvPr/>
            </p:nvSpPr>
            <p:spPr>
              <a:xfrm>
                <a:off x="5403642" y="1903160"/>
                <a:ext cx="42672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a:solidFill>
                            <a:srgbClr val="FF0000"/>
                          </a:solidFill>
                          <a:latin typeface="Cambria Math" panose="02040503050406030204" pitchFamily="18" charset="0"/>
                          <a:ea typeface="Cambria Math" panose="02040503050406030204" pitchFamily="18" charset="0"/>
                        </a:rPr>
                        <m:t>𝝀</m:t>
                      </m:r>
                    </m:oMath>
                  </m:oMathPara>
                </a14:m>
                <a:endParaRPr lang="en-US" sz="2400" b="1" i="1" dirty="0"/>
              </a:p>
            </p:txBody>
          </p:sp>
        </mc:Choice>
        <mc:Fallback xmlns="">
          <p:sp>
            <p:nvSpPr>
              <p:cNvPr id="69" name="矩形 68">
                <a:extLst>
                  <a:ext uri="{FF2B5EF4-FFF2-40B4-BE49-F238E27FC236}">
                    <a16:creationId xmlns:a16="http://schemas.microsoft.com/office/drawing/2014/main" id="{5BA1B13B-E0D4-4386-A529-1AF0AC95AD8A}"/>
                  </a:ext>
                </a:extLst>
              </p:cNvPr>
              <p:cNvSpPr>
                <a:spLocks noRot="1" noChangeAspect="1" noMove="1" noResize="1" noEditPoints="1" noAdjustHandles="1" noChangeArrowheads="1" noChangeShapeType="1" noTextEdit="1"/>
              </p:cNvSpPr>
              <p:nvPr/>
            </p:nvSpPr>
            <p:spPr>
              <a:xfrm>
                <a:off x="5403642" y="1903160"/>
                <a:ext cx="426720" cy="461665"/>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9B869758-26D4-4CA9-9C84-9F6D33C7AC96}"/>
                  </a:ext>
                </a:extLst>
              </p:cNvPr>
              <p:cNvSpPr/>
              <p:nvPr/>
            </p:nvSpPr>
            <p:spPr>
              <a:xfrm>
                <a:off x="6346276" y="1915967"/>
                <a:ext cx="54053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ea typeface="Cambria Math" panose="02040503050406030204" pitchFamily="18" charset="0"/>
                        </a:rPr>
                        <m:t>𝜟𝝁</m:t>
                      </m:r>
                    </m:oMath>
                  </m:oMathPara>
                </a14:m>
                <a:endParaRPr lang="en-US" dirty="0"/>
              </a:p>
            </p:txBody>
          </p:sp>
        </mc:Choice>
        <mc:Fallback xmlns="">
          <p:sp>
            <p:nvSpPr>
              <p:cNvPr id="70" name="矩形 69">
                <a:extLst>
                  <a:ext uri="{FF2B5EF4-FFF2-40B4-BE49-F238E27FC236}">
                    <a16:creationId xmlns:a16="http://schemas.microsoft.com/office/drawing/2014/main" id="{9B869758-26D4-4CA9-9C84-9F6D33C7AC96}"/>
                  </a:ext>
                </a:extLst>
              </p:cNvPr>
              <p:cNvSpPr>
                <a:spLocks noRot="1" noChangeAspect="1" noMove="1" noResize="1" noEditPoints="1" noAdjustHandles="1" noChangeArrowheads="1" noChangeShapeType="1" noTextEdit="1"/>
              </p:cNvSpPr>
              <p:nvPr/>
            </p:nvSpPr>
            <p:spPr>
              <a:xfrm>
                <a:off x="6346276" y="1915967"/>
                <a:ext cx="540533" cy="369332"/>
              </a:xfrm>
              <a:prstGeom prst="rect">
                <a:avLst/>
              </a:prstGeom>
              <a:blipFill>
                <a:blip r:embed="rId17"/>
                <a:stretch>
                  <a:fillRect b="-9836"/>
                </a:stretch>
              </a:blipFill>
            </p:spPr>
            <p:txBody>
              <a:bodyPr/>
              <a:lstStyle/>
              <a:p>
                <a:r>
                  <a:rPr lang="en-US">
                    <a:noFill/>
                  </a:rPr>
                  <a:t> </a:t>
                </a:r>
              </a:p>
            </p:txBody>
          </p:sp>
        </mc:Fallback>
      </mc:AlternateContent>
      <p:sp>
        <p:nvSpPr>
          <p:cNvPr id="71" name="箭头: 上 70">
            <a:extLst>
              <a:ext uri="{FF2B5EF4-FFF2-40B4-BE49-F238E27FC236}">
                <a16:creationId xmlns:a16="http://schemas.microsoft.com/office/drawing/2014/main" id="{61614E3A-67E8-4187-B574-2E4EA0E9AF28}"/>
              </a:ext>
            </a:extLst>
          </p:cNvPr>
          <p:cNvSpPr/>
          <p:nvPr/>
        </p:nvSpPr>
        <p:spPr>
          <a:xfrm>
            <a:off x="6886809" y="1872602"/>
            <a:ext cx="158878" cy="540487"/>
          </a:xfrm>
          <a:prstGeom prst="upArrow">
            <a:avLst/>
          </a:prstGeom>
          <a:solidFill>
            <a:srgbClr val="FF00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rgbClr val="FF0000"/>
              </a:solidFill>
            </a:endParaRPr>
          </a:p>
        </p:txBody>
      </p:sp>
      <p:sp>
        <p:nvSpPr>
          <p:cNvPr id="74" name="箭头: 上 73">
            <a:extLst>
              <a:ext uri="{FF2B5EF4-FFF2-40B4-BE49-F238E27FC236}">
                <a16:creationId xmlns:a16="http://schemas.microsoft.com/office/drawing/2014/main" id="{0233B746-A775-407F-ADDA-D038B641C818}"/>
              </a:ext>
            </a:extLst>
          </p:cNvPr>
          <p:cNvSpPr/>
          <p:nvPr/>
        </p:nvSpPr>
        <p:spPr>
          <a:xfrm rot="10800000">
            <a:off x="5027478" y="5118398"/>
            <a:ext cx="158878" cy="540487"/>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F5663E77-4298-4E9A-B15D-4DB923739462}"/>
                  </a:ext>
                </a:extLst>
              </p:cNvPr>
              <p:cNvSpPr/>
              <p:nvPr/>
            </p:nvSpPr>
            <p:spPr>
              <a:xfrm>
                <a:off x="8789790" y="5284069"/>
                <a:ext cx="36176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ea typeface="Cambria Math" panose="02040503050406030204" pitchFamily="18" charset="0"/>
                        </a:rPr>
                        <m:t>𝜆</m:t>
                      </m:r>
                    </m:oMath>
                  </m:oMathPara>
                </a14:m>
                <a:endParaRPr lang="en-US" dirty="0"/>
              </a:p>
            </p:txBody>
          </p:sp>
        </mc:Choice>
        <mc:Fallback xmlns="">
          <p:sp>
            <p:nvSpPr>
              <p:cNvPr id="75" name="矩形 74">
                <a:extLst>
                  <a:ext uri="{FF2B5EF4-FFF2-40B4-BE49-F238E27FC236}">
                    <a16:creationId xmlns:a16="http://schemas.microsoft.com/office/drawing/2014/main" id="{F5663E77-4298-4E9A-B15D-4DB923739462}"/>
                  </a:ext>
                </a:extLst>
              </p:cNvPr>
              <p:cNvSpPr>
                <a:spLocks noRot="1" noChangeAspect="1" noMove="1" noResize="1" noEditPoints="1" noAdjustHandles="1" noChangeArrowheads="1" noChangeShapeType="1" noTextEdit="1"/>
              </p:cNvSpPr>
              <p:nvPr/>
            </p:nvSpPr>
            <p:spPr>
              <a:xfrm>
                <a:off x="8789790" y="5284069"/>
                <a:ext cx="361766" cy="369332"/>
              </a:xfrm>
              <a:prstGeom prst="rect">
                <a:avLst/>
              </a:prstGeom>
              <a:blipFill>
                <a:blip r:embed="rId18"/>
                <a:stretch>
                  <a:fillRect/>
                </a:stretch>
              </a:blipFill>
            </p:spPr>
            <p:txBody>
              <a:bodyPr/>
              <a:lstStyle/>
              <a:p>
                <a:r>
                  <a:rPr lang="en-US">
                    <a:noFill/>
                  </a:rPr>
                  <a:t> </a:t>
                </a:r>
              </a:p>
            </p:txBody>
          </p:sp>
        </mc:Fallback>
      </mc:AlternateContent>
      <p:sp>
        <p:nvSpPr>
          <p:cNvPr id="76" name="箭头: 上 75">
            <a:extLst>
              <a:ext uri="{FF2B5EF4-FFF2-40B4-BE49-F238E27FC236}">
                <a16:creationId xmlns:a16="http://schemas.microsoft.com/office/drawing/2014/main" id="{50E0F81E-2A38-46AF-B27D-4EE96C123418}"/>
              </a:ext>
            </a:extLst>
          </p:cNvPr>
          <p:cNvSpPr/>
          <p:nvPr/>
        </p:nvSpPr>
        <p:spPr>
          <a:xfrm rot="10800000">
            <a:off x="9098981" y="5168058"/>
            <a:ext cx="158878" cy="540487"/>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7" name="矩形 76">
            <a:extLst>
              <a:ext uri="{FF2B5EF4-FFF2-40B4-BE49-F238E27FC236}">
                <a16:creationId xmlns:a16="http://schemas.microsoft.com/office/drawing/2014/main" id="{110A36B3-AF3B-42F4-80D4-1AF19267DB09}"/>
              </a:ext>
            </a:extLst>
          </p:cNvPr>
          <p:cNvSpPr/>
          <p:nvPr/>
        </p:nvSpPr>
        <p:spPr>
          <a:xfrm>
            <a:off x="5340801" y="1773778"/>
            <a:ext cx="2007262" cy="8510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箭头: 上 77">
            <a:extLst>
              <a:ext uri="{FF2B5EF4-FFF2-40B4-BE49-F238E27FC236}">
                <a16:creationId xmlns:a16="http://schemas.microsoft.com/office/drawing/2014/main" id="{62996D89-4F8B-41A2-8557-79E5FA960C5F}"/>
              </a:ext>
            </a:extLst>
          </p:cNvPr>
          <p:cNvSpPr/>
          <p:nvPr/>
        </p:nvSpPr>
        <p:spPr>
          <a:xfrm rot="10800000">
            <a:off x="9887446" y="1931073"/>
            <a:ext cx="158878" cy="540487"/>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A8F5BB38-6A61-45B4-8DA0-EEDA4DF20995}"/>
                  </a:ext>
                </a:extLst>
              </p:cNvPr>
              <p:cNvSpPr/>
              <p:nvPr/>
            </p:nvSpPr>
            <p:spPr>
              <a:xfrm>
                <a:off x="8407928" y="1941346"/>
                <a:ext cx="42672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a:solidFill>
                            <a:srgbClr val="FF0000"/>
                          </a:solidFill>
                          <a:latin typeface="Cambria Math" panose="02040503050406030204" pitchFamily="18" charset="0"/>
                          <a:ea typeface="Cambria Math" panose="02040503050406030204" pitchFamily="18" charset="0"/>
                        </a:rPr>
                        <m:t>𝝀</m:t>
                      </m:r>
                    </m:oMath>
                  </m:oMathPara>
                </a14:m>
                <a:endParaRPr lang="en-US" sz="2400" b="1" i="1" dirty="0"/>
              </a:p>
            </p:txBody>
          </p:sp>
        </mc:Choice>
        <mc:Fallback xmlns="">
          <p:sp>
            <p:nvSpPr>
              <p:cNvPr id="79" name="矩形 78">
                <a:extLst>
                  <a:ext uri="{FF2B5EF4-FFF2-40B4-BE49-F238E27FC236}">
                    <a16:creationId xmlns:a16="http://schemas.microsoft.com/office/drawing/2014/main" id="{A8F5BB38-6A61-45B4-8DA0-EEDA4DF20995}"/>
                  </a:ext>
                </a:extLst>
              </p:cNvPr>
              <p:cNvSpPr>
                <a:spLocks noRot="1" noChangeAspect="1" noMove="1" noResize="1" noEditPoints="1" noAdjustHandles="1" noChangeArrowheads="1" noChangeShapeType="1" noTextEdit="1"/>
              </p:cNvSpPr>
              <p:nvPr/>
            </p:nvSpPr>
            <p:spPr>
              <a:xfrm>
                <a:off x="8407928" y="1941346"/>
                <a:ext cx="426720" cy="461665"/>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121C1A7D-7A92-415B-8248-76CA49694B9A}"/>
                  </a:ext>
                </a:extLst>
              </p:cNvPr>
              <p:cNvSpPr/>
              <p:nvPr/>
            </p:nvSpPr>
            <p:spPr>
              <a:xfrm>
                <a:off x="9350562" y="1954153"/>
                <a:ext cx="54053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ea typeface="Cambria Math" panose="02040503050406030204" pitchFamily="18" charset="0"/>
                        </a:rPr>
                        <m:t>𝜟𝝁</m:t>
                      </m:r>
                    </m:oMath>
                  </m:oMathPara>
                </a14:m>
                <a:endParaRPr lang="en-US" dirty="0"/>
              </a:p>
            </p:txBody>
          </p:sp>
        </mc:Choice>
        <mc:Fallback xmlns="">
          <p:sp>
            <p:nvSpPr>
              <p:cNvPr id="80" name="矩形 79">
                <a:extLst>
                  <a:ext uri="{FF2B5EF4-FFF2-40B4-BE49-F238E27FC236}">
                    <a16:creationId xmlns:a16="http://schemas.microsoft.com/office/drawing/2014/main" id="{121C1A7D-7A92-415B-8248-76CA49694B9A}"/>
                  </a:ext>
                </a:extLst>
              </p:cNvPr>
              <p:cNvSpPr>
                <a:spLocks noRot="1" noChangeAspect="1" noMove="1" noResize="1" noEditPoints="1" noAdjustHandles="1" noChangeArrowheads="1" noChangeShapeType="1" noTextEdit="1"/>
              </p:cNvSpPr>
              <p:nvPr/>
            </p:nvSpPr>
            <p:spPr>
              <a:xfrm>
                <a:off x="9350562" y="1954153"/>
                <a:ext cx="540533" cy="369332"/>
              </a:xfrm>
              <a:prstGeom prst="rect">
                <a:avLst/>
              </a:prstGeom>
              <a:blipFill>
                <a:blip r:embed="rId20"/>
                <a:stretch>
                  <a:fillRect b="-10000"/>
                </a:stretch>
              </a:blipFill>
            </p:spPr>
            <p:txBody>
              <a:bodyPr/>
              <a:lstStyle/>
              <a:p>
                <a:r>
                  <a:rPr lang="en-US">
                    <a:noFill/>
                  </a:rPr>
                  <a:t> </a:t>
                </a:r>
              </a:p>
            </p:txBody>
          </p:sp>
        </mc:Fallback>
      </mc:AlternateContent>
      <p:sp>
        <p:nvSpPr>
          <p:cNvPr id="81" name="箭头: 上 80">
            <a:extLst>
              <a:ext uri="{FF2B5EF4-FFF2-40B4-BE49-F238E27FC236}">
                <a16:creationId xmlns:a16="http://schemas.microsoft.com/office/drawing/2014/main" id="{32C3B2C3-D8AB-4004-9491-8CB4E8E69DB1}"/>
              </a:ext>
            </a:extLst>
          </p:cNvPr>
          <p:cNvSpPr/>
          <p:nvPr/>
        </p:nvSpPr>
        <p:spPr>
          <a:xfrm>
            <a:off x="8843759" y="1909673"/>
            <a:ext cx="158878" cy="540487"/>
          </a:xfrm>
          <a:prstGeom prst="upArrow">
            <a:avLst/>
          </a:prstGeom>
          <a:solidFill>
            <a:srgbClr val="FF00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rgbClr val="FF0000"/>
              </a:solidFill>
            </a:endParaRPr>
          </a:p>
        </p:txBody>
      </p:sp>
      <p:sp>
        <p:nvSpPr>
          <p:cNvPr id="82" name="矩形 81">
            <a:extLst>
              <a:ext uri="{FF2B5EF4-FFF2-40B4-BE49-F238E27FC236}">
                <a16:creationId xmlns:a16="http://schemas.microsoft.com/office/drawing/2014/main" id="{2E54B899-F7D5-463C-8B9E-2E1EAA8C650A}"/>
              </a:ext>
            </a:extLst>
          </p:cNvPr>
          <p:cNvSpPr/>
          <p:nvPr/>
        </p:nvSpPr>
        <p:spPr>
          <a:xfrm>
            <a:off x="8345087" y="1811964"/>
            <a:ext cx="2007262" cy="8510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箭头: 上 82">
            <a:extLst>
              <a:ext uri="{FF2B5EF4-FFF2-40B4-BE49-F238E27FC236}">
                <a16:creationId xmlns:a16="http://schemas.microsoft.com/office/drawing/2014/main" id="{1C97327E-18CF-448B-B1DE-5DBBC3F9576E}"/>
              </a:ext>
            </a:extLst>
          </p:cNvPr>
          <p:cNvSpPr/>
          <p:nvPr/>
        </p:nvSpPr>
        <p:spPr>
          <a:xfrm>
            <a:off x="9269279" y="5129214"/>
            <a:ext cx="158878" cy="540487"/>
          </a:xfrm>
          <a:prstGeom prst="upArrow">
            <a:avLst/>
          </a:prstGeom>
          <a:solidFill>
            <a:srgbClr val="FF00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rgbClr val="FF0000"/>
              </a:solidFill>
            </a:endParaRPr>
          </a:p>
        </p:txBody>
      </p:sp>
      <mc:AlternateContent xmlns:mc="http://schemas.openxmlformats.org/markup-compatibility/2006" xmlns:a14="http://schemas.microsoft.com/office/drawing/2010/main">
        <mc:Choice Requires="a14">
          <p:sp>
            <p:nvSpPr>
              <p:cNvPr id="84" name="文本框 83">
                <a:extLst>
                  <a:ext uri="{FF2B5EF4-FFF2-40B4-BE49-F238E27FC236}">
                    <a16:creationId xmlns:a16="http://schemas.microsoft.com/office/drawing/2014/main" id="{F5B864C4-8566-4DAB-9F0B-A80736AF9364}"/>
                  </a:ext>
                </a:extLst>
              </p:cNvPr>
              <p:cNvSpPr txBox="1"/>
              <p:nvPr/>
            </p:nvSpPr>
            <p:spPr>
              <a:xfrm>
                <a:off x="9643289" y="6025880"/>
                <a:ext cx="429390" cy="46897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smtClean="0">
                              <a:latin typeface="Cambria Math" panose="02040503050406030204" pitchFamily="18" charset="0"/>
                              <a:ea typeface="Cambria Math" panose="02040503050406030204" pitchFamily="18" charset="0"/>
                            </a:rPr>
                            <m:t>𝟒</m:t>
                          </m:r>
                        </m:sup>
                      </m:sSup>
                    </m:oMath>
                  </m:oMathPara>
                </a14:m>
                <a:endParaRPr lang="en-US" sz="2400" b="1" dirty="0"/>
              </a:p>
            </p:txBody>
          </p:sp>
        </mc:Choice>
        <mc:Fallback xmlns="">
          <p:sp>
            <p:nvSpPr>
              <p:cNvPr id="84" name="文本框 83">
                <a:extLst>
                  <a:ext uri="{FF2B5EF4-FFF2-40B4-BE49-F238E27FC236}">
                    <a16:creationId xmlns:a16="http://schemas.microsoft.com/office/drawing/2014/main" id="{F5B864C4-8566-4DAB-9F0B-A80736AF9364}"/>
                  </a:ext>
                </a:extLst>
              </p:cNvPr>
              <p:cNvSpPr txBox="1">
                <a:spLocks noRot="1" noChangeAspect="1" noMove="1" noResize="1" noEditPoints="1" noAdjustHandles="1" noChangeArrowheads="1" noChangeShapeType="1" noTextEdit="1"/>
              </p:cNvSpPr>
              <p:nvPr/>
            </p:nvSpPr>
            <p:spPr>
              <a:xfrm>
                <a:off x="9643289" y="6025880"/>
                <a:ext cx="429390" cy="468975"/>
              </a:xfrm>
              <a:prstGeom prst="rect">
                <a:avLst/>
              </a:prstGeom>
              <a:blipFill>
                <a:blip r:embed="rId21"/>
                <a:stretch>
                  <a:fillRect l="-4286" r="-17143" b="-9091"/>
                </a:stretch>
              </a:blipFill>
            </p:spPr>
            <p:txBody>
              <a:bodyPr/>
              <a:lstStyle/>
              <a:p>
                <a:r>
                  <a:rPr lang="en-US">
                    <a:noFill/>
                  </a:rPr>
                  <a:t> </a:t>
                </a:r>
              </a:p>
            </p:txBody>
          </p:sp>
        </mc:Fallback>
      </mc:AlternateContent>
      <p:cxnSp>
        <p:nvCxnSpPr>
          <p:cNvPr id="85" name="直接连接符 84">
            <a:extLst>
              <a:ext uri="{FF2B5EF4-FFF2-40B4-BE49-F238E27FC236}">
                <a16:creationId xmlns:a16="http://schemas.microsoft.com/office/drawing/2014/main" id="{537997D0-87B8-42A6-A66F-F99DEFD2C5CD}"/>
              </a:ext>
            </a:extLst>
          </p:cNvPr>
          <p:cNvCxnSpPr>
            <a:cxnSpLocks/>
            <a:stCxn id="32" idx="103"/>
          </p:cNvCxnSpPr>
          <p:nvPr/>
        </p:nvCxnSpPr>
        <p:spPr>
          <a:xfrm>
            <a:off x="9857984" y="5824603"/>
            <a:ext cx="0" cy="148928"/>
          </a:xfrm>
          <a:prstGeom prst="line">
            <a:avLst/>
          </a:prstGeom>
        </p:spPr>
        <p:style>
          <a:lnRef idx="1">
            <a:schemeClr val="accent1"/>
          </a:lnRef>
          <a:fillRef idx="0">
            <a:schemeClr val="accent1"/>
          </a:fillRef>
          <a:effectRef idx="0">
            <a:schemeClr val="accent1"/>
          </a:effectRef>
          <a:fontRef idx="minor">
            <a:schemeClr val="tx1"/>
          </a:fontRef>
        </p:style>
      </p:cxnSp>
      <p:sp>
        <p:nvSpPr>
          <p:cNvPr id="89" name="矩形 88">
            <a:extLst>
              <a:ext uri="{FF2B5EF4-FFF2-40B4-BE49-F238E27FC236}">
                <a16:creationId xmlns:a16="http://schemas.microsoft.com/office/drawing/2014/main" id="{194C6439-CCC8-41D1-ADF9-AFB8F96A2BAF}"/>
              </a:ext>
            </a:extLst>
          </p:cNvPr>
          <p:cNvSpPr/>
          <p:nvPr/>
        </p:nvSpPr>
        <p:spPr>
          <a:xfrm>
            <a:off x="5258018" y="1185746"/>
            <a:ext cx="1856247" cy="513535"/>
          </a:xfrm>
          <a:prstGeom prst="rect">
            <a:avLst/>
          </a:prstGeom>
          <a:solidFill>
            <a:schemeClr val="accent1">
              <a:alpha val="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223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500"/>
                                        <p:tgtEl>
                                          <p:spTgt spid="6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500"/>
                                        <p:tgtEl>
                                          <p:spTgt spid="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9"/>
                                        </p:tgtEl>
                                        <p:attrNameLst>
                                          <p:attrName>style.visibility</p:attrName>
                                        </p:attrNameLst>
                                      </p:cBhvr>
                                      <p:to>
                                        <p:strVal val="visible"/>
                                      </p:to>
                                    </p:set>
                                    <p:animEffect transition="in" filter="fade">
                                      <p:cBhvr>
                                        <p:cTn id="18" dur="500"/>
                                        <p:tgtEl>
                                          <p:spTgt spid="8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fade">
                                      <p:cBhvr>
                                        <p:cTn id="23" dur="500"/>
                                        <p:tgtEl>
                                          <p:spTgt spid="6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9"/>
                                        </p:tgtEl>
                                        <p:attrNameLst>
                                          <p:attrName>style.visibility</p:attrName>
                                        </p:attrNameLst>
                                      </p:cBhvr>
                                      <p:to>
                                        <p:strVal val="visible"/>
                                      </p:to>
                                    </p:set>
                                    <p:animEffect transition="in" filter="fade">
                                      <p:cBhvr>
                                        <p:cTn id="26" dur="500"/>
                                        <p:tgtEl>
                                          <p:spTgt spid="6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0"/>
                                        </p:tgtEl>
                                        <p:attrNameLst>
                                          <p:attrName>style.visibility</p:attrName>
                                        </p:attrNameLst>
                                      </p:cBhvr>
                                      <p:to>
                                        <p:strVal val="visible"/>
                                      </p:to>
                                    </p:set>
                                    <p:animEffect transition="in" filter="fade">
                                      <p:cBhvr>
                                        <p:cTn id="29" dur="500"/>
                                        <p:tgtEl>
                                          <p:spTgt spid="7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500"/>
                                        <p:tgtEl>
                                          <p:spTgt spid="7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fade">
                                      <p:cBhvr>
                                        <p:cTn id="35" dur="500"/>
                                        <p:tgtEl>
                                          <p:spTgt spid="7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8"/>
                                        </p:tgtEl>
                                        <p:attrNameLst>
                                          <p:attrName>style.visibility</p:attrName>
                                        </p:attrNameLst>
                                      </p:cBhvr>
                                      <p:to>
                                        <p:strVal val="visible"/>
                                      </p:to>
                                    </p:set>
                                    <p:animEffect transition="in" filter="fade">
                                      <p:cBhvr>
                                        <p:cTn id="40" dur="500"/>
                                        <p:tgtEl>
                                          <p:spTgt spid="7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9"/>
                                        </p:tgtEl>
                                        <p:attrNameLst>
                                          <p:attrName>style.visibility</p:attrName>
                                        </p:attrNameLst>
                                      </p:cBhvr>
                                      <p:to>
                                        <p:strVal val="visible"/>
                                      </p:to>
                                    </p:set>
                                    <p:animEffect transition="in" filter="fade">
                                      <p:cBhvr>
                                        <p:cTn id="43" dur="500"/>
                                        <p:tgtEl>
                                          <p:spTgt spid="7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0"/>
                                        </p:tgtEl>
                                        <p:attrNameLst>
                                          <p:attrName>style.visibility</p:attrName>
                                        </p:attrNameLst>
                                      </p:cBhvr>
                                      <p:to>
                                        <p:strVal val="visible"/>
                                      </p:to>
                                    </p:set>
                                    <p:animEffect transition="in" filter="fade">
                                      <p:cBhvr>
                                        <p:cTn id="46" dur="500"/>
                                        <p:tgtEl>
                                          <p:spTgt spid="8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1"/>
                                        </p:tgtEl>
                                        <p:attrNameLst>
                                          <p:attrName>style.visibility</p:attrName>
                                        </p:attrNameLst>
                                      </p:cBhvr>
                                      <p:to>
                                        <p:strVal val="visible"/>
                                      </p:to>
                                    </p:set>
                                    <p:animEffect transition="in" filter="fade">
                                      <p:cBhvr>
                                        <p:cTn id="49" dur="500"/>
                                        <p:tgtEl>
                                          <p:spTgt spid="8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2"/>
                                        </p:tgtEl>
                                        <p:attrNameLst>
                                          <p:attrName>style.visibility</p:attrName>
                                        </p:attrNameLst>
                                      </p:cBhvr>
                                      <p:to>
                                        <p:strVal val="visible"/>
                                      </p:to>
                                    </p:set>
                                    <p:animEffect transition="in" filter="fade">
                                      <p:cBhvr>
                                        <p:cTn id="52" dur="500"/>
                                        <p:tgtEl>
                                          <p:spTgt spid="82"/>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64"/>
                                        </p:tgtEl>
                                        <p:attrNameLst>
                                          <p:attrName>style.visibility</p:attrName>
                                        </p:attrNameLst>
                                      </p:cBhvr>
                                      <p:to>
                                        <p:strVal val="visible"/>
                                      </p:to>
                                    </p:set>
                                    <p:animEffect transition="in" filter="fade">
                                      <p:cBhvr>
                                        <p:cTn id="61" dur="500"/>
                                        <p:tgtEl>
                                          <p:spTgt spid="6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fade">
                                      <p:cBhvr>
                                        <p:cTn id="64" dur="500"/>
                                        <p:tgtEl>
                                          <p:spTgt spid="61"/>
                                        </p:tgtEl>
                                      </p:cBhvr>
                                    </p:animEffect>
                                  </p:childTnLst>
                                </p:cTn>
                              </p:par>
                              <p:par>
                                <p:cTn id="65" presetID="10" presetClass="entr" presetSubtype="0" fill="hold"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0"/>
                                        </p:tgtEl>
                                        <p:attrNameLst>
                                          <p:attrName>style.visibility</p:attrName>
                                        </p:attrNameLst>
                                      </p:cBhvr>
                                      <p:to>
                                        <p:strVal val="visible"/>
                                      </p:to>
                                    </p:set>
                                    <p:animEffect transition="in" filter="fade">
                                      <p:cBhvr>
                                        <p:cTn id="70" dur="500"/>
                                        <p:tgtEl>
                                          <p:spTgt spid="40"/>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66"/>
                                        </p:tgtEl>
                                        <p:attrNameLst>
                                          <p:attrName>style.visibility</p:attrName>
                                        </p:attrNameLst>
                                      </p:cBhvr>
                                      <p:to>
                                        <p:strVal val="visible"/>
                                      </p:to>
                                    </p:set>
                                    <p:animEffect transition="in" filter="fade">
                                      <p:cBhvr>
                                        <p:cTn id="79" dur="500"/>
                                        <p:tgtEl>
                                          <p:spTgt spid="6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3"/>
                                        </p:tgtEl>
                                        <p:attrNameLst>
                                          <p:attrName>style.visibility</p:attrName>
                                        </p:attrNameLst>
                                      </p:cBhvr>
                                      <p:to>
                                        <p:strVal val="visible"/>
                                      </p:to>
                                    </p:set>
                                    <p:animEffect transition="in" filter="fade">
                                      <p:cBhvr>
                                        <p:cTn id="82" dur="500"/>
                                        <p:tgtEl>
                                          <p:spTgt spid="6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5"/>
                                        </p:tgtEl>
                                        <p:attrNameLst>
                                          <p:attrName>style.visibility</p:attrName>
                                        </p:attrNameLst>
                                      </p:cBhvr>
                                      <p:to>
                                        <p:strVal val="visible"/>
                                      </p:to>
                                    </p:set>
                                    <p:animEffect transition="in" filter="fade">
                                      <p:cBhvr>
                                        <p:cTn id="85" dur="500"/>
                                        <p:tgtEl>
                                          <p:spTgt spid="45"/>
                                        </p:tgtEl>
                                      </p:cBhvr>
                                    </p:animEffect>
                                  </p:childTnLst>
                                </p:cTn>
                              </p:par>
                              <p:par>
                                <p:cTn id="86" presetID="10" presetClass="entr" presetSubtype="0" fill="hold" nodeType="withEffect">
                                  <p:stCondLst>
                                    <p:cond delay="0"/>
                                  </p:stCondLst>
                                  <p:childTnLst>
                                    <p:set>
                                      <p:cBhvr>
                                        <p:cTn id="87" dur="1" fill="hold">
                                          <p:stCondLst>
                                            <p:cond delay="0"/>
                                          </p:stCondLst>
                                        </p:cTn>
                                        <p:tgtEl>
                                          <p:spTgt spid="46"/>
                                        </p:tgtEl>
                                        <p:attrNameLst>
                                          <p:attrName>style.visibility</p:attrName>
                                        </p:attrNameLst>
                                      </p:cBhvr>
                                      <p:to>
                                        <p:strVal val="visible"/>
                                      </p:to>
                                    </p:set>
                                    <p:animEffect transition="in" filter="fade">
                                      <p:cBhvr>
                                        <p:cTn id="88" dur="500"/>
                                        <p:tgtEl>
                                          <p:spTgt spid="46"/>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48"/>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74"/>
                                        </p:tgtEl>
                                        <p:attrNameLst>
                                          <p:attrName>style.visibility</p:attrName>
                                        </p:attrNameLst>
                                      </p:cBhvr>
                                      <p:to>
                                        <p:strVal val="visible"/>
                                      </p:to>
                                    </p:set>
                                    <p:animEffect transition="in" filter="fade">
                                      <p:cBhvr>
                                        <p:cTn id="97" dur="500"/>
                                        <p:tgtEl>
                                          <p:spTgt spid="7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65"/>
                                        </p:tgtEl>
                                        <p:attrNameLst>
                                          <p:attrName>style.visibility</p:attrName>
                                        </p:attrNameLst>
                                      </p:cBhvr>
                                      <p:to>
                                        <p:strVal val="visible"/>
                                      </p:to>
                                    </p:set>
                                    <p:animEffect transition="in" filter="fade">
                                      <p:cBhvr>
                                        <p:cTn id="100" dur="500"/>
                                        <p:tgtEl>
                                          <p:spTgt spid="65"/>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52"/>
                                        </p:tgtEl>
                                        <p:attrNameLst>
                                          <p:attrName>style.visibility</p:attrName>
                                        </p:attrNameLst>
                                      </p:cBhvr>
                                      <p:to>
                                        <p:strVal val="visible"/>
                                      </p:to>
                                    </p:set>
                                    <p:animEffect transition="in" filter="fade">
                                      <p:cBhvr>
                                        <p:cTn id="103" dur="500"/>
                                        <p:tgtEl>
                                          <p:spTgt spid="52"/>
                                        </p:tgtEl>
                                      </p:cBhvr>
                                    </p:animEffect>
                                  </p:childTnLst>
                                </p:cTn>
                              </p:par>
                              <p:par>
                                <p:cTn id="104" presetID="10" presetClass="entr" presetSubtype="0" fill="hold" nodeType="withEffect">
                                  <p:stCondLst>
                                    <p:cond delay="0"/>
                                  </p:stCondLst>
                                  <p:childTnLst>
                                    <p:set>
                                      <p:cBhvr>
                                        <p:cTn id="105" dur="1" fill="hold">
                                          <p:stCondLst>
                                            <p:cond delay="0"/>
                                          </p:stCondLst>
                                        </p:cTn>
                                        <p:tgtEl>
                                          <p:spTgt spid="56"/>
                                        </p:tgtEl>
                                        <p:attrNameLst>
                                          <p:attrName>style.visibility</p:attrName>
                                        </p:attrNameLst>
                                      </p:cBhvr>
                                      <p:to>
                                        <p:strVal val="visible"/>
                                      </p:to>
                                    </p:set>
                                    <p:animEffect transition="in" filter="fade">
                                      <p:cBhvr>
                                        <p:cTn id="106" dur="500"/>
                                        <p:tgtEl>
                                          <p:spTgt spid="56"/>
                                        </p:tgtEl>
                                      </p:cBhvr>
                                    </p:animEffec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5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58"/>
                                        </p:tgtEl>
                                        <p:attrNameLst>
                                          <p:attrName>style.visibility</p:attrName>
                                        </p:attrNameLst>
                                      </p:cBhvr>
                                      <p:to>
                                        <p:strVal val="visible"/>
                                      </p:to>
                                    </p:set>
                                    <p:animEffect transition="in" filter="fade">
                                      <p:cBhvr>
                                        <p:cTn id="115" dur="500"/>
                                        <p:tgtEl>
                                          <p:spTgt spid="58"/>
                                        </p:tgtEl>
                                      </p:cBhvr>
                                    </p:animEffect>
                                  </p:childTnLst>
                                </p:cTn>
                              </p:par>
                              <p:par>
                                <p:cTn id="116" presetID="10" presetClass="entr" presetSubtype="0" fill="hold" nodeType="withEffect">
                                  <p:stCondLst>
                                    <p:cond delay="0"/>
                                  </p:stCondLst>
                                  <p:childTnLst>
                                    <p:set>
                                      <p:cBhvr>
                                        <p:cTn id="117" dur="1" fill="hold">
                                          <p:stCondLst>
                                            <p:cond delay="0"/>
                                          </p:stCondLst>
                                        </p:cTn>
                                        <p:tgtEl>
                                          <p:spTgt spid="59"/>
                                        </p:tgtEl>
                                        <p:attrNameLst>
                                          <p:attrName>style.visibility</p:attrName>
                                        </p:attrNameLst>
                                      </p:cBhvr>
                                      <p:to>
                                        <p:strVal val="visible"/>
                                      </p:to>
                                    </p:set>
                                    <p:animEffect transition="in" filter="fade">
                                      <p:cBhvr>
                                        <p:cTn id="118" dur="500"/>
                                        <p:tgtEl>
                                          <p:spTgt spid="59"/>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75"/>
                                        </p:tgtEl>
                                        <p:attrNameLst>
                                          <p:attrName>style.visibility</p:attrName>
                                        </p:attrNameLst>
                                      </p:cBhvr>
                                      <p:to>
                                        <p:strVal val="visible"/>
                                      </p:to>
                                    </p:set>
                                    <p:animEffect transition="in" filter="fade">
                                      <p:cBhvr>
                                        <p:cTn id="121" dur="500"/>
                                        <p:tgtEl>
                                          <p:spTgt spid="75"/>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76"/>
                                        </p:tgtEl>
                                        <p:attrNameLst>
                                          <p:attrName>style.visibility</p:attrName>
                                        </p:attrNameLst>
                                      </p:cBhvr>
                                      <p:to>
                                        <p:strVal val="visible"/>
                                      </p:to>
                                    </p:set>
                                    <p:animEffect transition="in" filter="fade">
                                      <p:cBhvr>
                                        <p:cTn id="124" dur="500"/>
                                        <p:tgtEl>
                                          <p:spTgt spid="76"/>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83"/>
                                        </p:tgtEl>
                                        <p:attrNameLst>
                                          <p:attrName>style.visibility</p:attrName>
                                        </p:attrNameLst>
                                      </p:cBhvr>
                                      <p:to>
                                        <p:strVal val="visible"/>
                                      </p:to>
                                    </p:set>
                                    <p:animEffect transition="in" filter="fade">
                                      <p:cBhvr>
                                        <p:cTn id="129" dur="500"/>
                                        <p:tgtEl>
                                          <p:spTgt spid="83"/>
                                        </p:tgtEl>
                                      </p:cBhvr>
                                    </p:animEffect>
                                  </p:childTnLst>
                                </p:cTn>
                              </p:par>
                            </p:childTnLst>
                          </p:cTn>
                        </p:par>
                        <p:par>
                          <p:cTn id="130" fill="hold">
                            <p:stCondLst>
                              <p:cond delay="500"/>
                            </p:stCondLst>
                            <p:childTnLst>
                              <p:par>
                                <p:cTn id="131" presetID="12" presetClass="exit" presetSubtype="4" fill="hold" grpId="1" nodeType="afterEffect">
                                  <p:stCondLst>
                                    <p:cond delay="0"/>
                                  </p:stCondLst>
                                  <p:childTnLst>
                                    <p:anim calcmode="lin" valueType="num">
                                      <p:cBhvr additive="base">
                                        <p:cTn id="132" dur="500"/>
                                        <p:tgtEl>
                                          <p:spTgt spid="76"/>
                                        </p:tgtEl>
                                        <p:attrNameLst>
                                          <p:attrName>ppt_y</p:attrName>
                                        </p:attrNameLst>
                                      </p:cBhvr>
                                      <p:tavLst>
                                        <p:tav tm="0">
                                          <p:val>
                                            <p:strVal val="#ppt_y"/>
                                          </p:val>
                                        </p:tav>
                                        <p:tav tm="100000">
                                          <p:val>
                                            <p:strVal val="#ppt_y+#ppt_h*1.125000"/>
                                          </p:val>
                                        </p:tav>
                                      </p:tavLst>
                                    </p:anim>
                                    <p:animEffect transition="out" filter="wipe(down)">
                                      <p:cBhvr>
                                        <p:cTn id="133" dur="500"/>
                                        <p:tgtEl>
                                          <p:spTgt spid="76"/>
                                        </p:tgtEl>
                                      </p:cBhvr>
                                    </p:animEffect>
                                    <p:set>
                                      <p:cBhvr>
                                        <p:cTn id="134" dur="1" fill="hold">
                                          <p:stCondLst>
                                            <p:cond delay="499"/>
                                          </p:stCondLst>
                                        </p:cTn>
                                        <p:tgtEl>
                                          <p:spTgt spid="76"/>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10" presetClass="exit" presetSubtype="0" fill="hold" grpId="1" nodeType="clickEffect">
                                  <p:stCondLst>
                                    <p:cond delay="0"/>
                                  </p:stCondLst>
                                  <p:childTnLst>
                                    <p:animEffect transition="out" filter="fade">
                                      <p:cBhvr>
                                        <p:cTn id="138" dur="500"/>
                                        <p:tgtEl>
                                          <p:spTgt spid="58"/>
                                        </p:tgtEl>
                                      </p:cBhvr>
                                    </p:animEffect>
                                    <p:set>
                                      <p:cBhvr>
                                        <p:cTn id="139" dur="1" fill="hold">
                                          <p:stCondLst>
                                            <p:cond delay="499"/>
                                          </p:stCondLst>
                                        </p:cTn>
                                        <p:tgtEl>
                                          <p:spTgt spid="58"/>
                                        </p:tgtEl>
                                        <p:attrNameLst>
                                          <p:attrName>style.visibility</p:attrName>
                                        </p:attrNameLst>
                                      </p:cBhvr>
                                      <p:to>
                                        <p:strVal val="hidden"/>
                                      </p:to>
                                    </p:set>
                                  </p:childTnLst>
                                </p:cTn>
                              </p:par>
                              <p:par>
                                <p:cTn id="140" presetID="10" presetClass="exit" presetSubtype="0" fill="hold" nodeType="withEffect">
                                  <p:stCondLst>
                                    <p:cond delay="0"/>
                                  </p:stCondLst>
                                  <p:childTnLst>
                                    <p:animEffect transition="out" filter="fade">
                                      <p:cBhvr>
                                        <p:cTn id="141" dur="500"/>
                                        <p:tgtEl>
                                          <p:spTgt spid="59"/>
                                        </p:tgtEl>
                                      </p:cBhvr>
                                    </p:animEffect>
                                    <p:set>
                                      <p:cBhvr>
                                        <p:cTn id="142" dur="1" fill="hold">
                                          <p:stCondLst>
                                            <p:cond delay="499"/>
                                          </p:stCondLst>
                                        </p:cTn>
                                        <p:tgtEl>
                                          <p:spTgt spid="59"/>
                                        </p:tgtEl>
                                        <p:attrNameLst>
                                          <p:attrName>style.visibility</p:attrName>
                                        </p:attrNameLst>
                                      </p:cBhvr>
                                      <p:to>
                                        <p:strVal val="hidden"/>
                                      </p:to>
                                    </p:se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84"/>
                                        </p:tgtEl>
                                        <p:attrNameLst>
                                          <p:attrName>style.visibility</p:attrName>
                                        </p:attrNameLst>
                                      </p:cBhvr>
                                      <p:to>
                                        <p:strVal val="visible"/>
                                      </p:to>
                                    </p:set>
                                    <p:animEffect transition="in" filter="fade">
                                      <p:cBhvr>
                                        <p:cTn id="147" dur="500"/>
                                        <p:tgtEl>
                                          <p:spTgt spid="84"/>
                                        </p:tgtEl>
                                      </p:cBhvr>
                                    </p:animEffect>
                                  </p:childTnLst>
                                </p:cTn>
                              </p:par>
                              <p:par>
                                <p:cTn id="148" presetID="10" presetClass="entr" presetSubtype="0" fill="hold" nodeType="withEffect">
                                  <p:stCondLst>
                                    <p:cond delay="0"/>
                                  </p:stCondLst>
                                  <p:childTnLst>
                                    <p:set>
                                      <p:cBhvr>
                                        <p:cTn id="149" dur="1" fill="hold">
                                          <p:stCondLst>
                                            <p:cond delay="0"/>
                                          </p:stCondLst>
                                        </p:cTn>
                                        <p:tgtEl>
                                          <p:spTgt spid="85"/>
                                        </p:tgtEl>
                                        <p:attrNameLst>
                                          <p:attrName>style.visibility</p:attrName>
                                        </p:attrNameLst>
                                      </p:cBhvr>
                                      <p:to>
                                        <p:strVal val="visible"/>
                                      </p:to>
                                    </p:set>
                                    <p:animEffect transition="in" filter="fade">
                                      <p:cBhvr>
                                        <p:cTn id="150" dur="500"/>
                                        <p:tgtEl>
                                          <p:spTgt spid="85"/>
                                        </p:tgtEl>
                                      </p:cBhvr>
                                    </p:animEffect>
                                  </p:childTnLst>
                                </p:cTn>
                              </p:par>
                            </p:childTnLst>
                          </p:cTn>
                        </p:par>
                      </p:childTnLst>
                    </p:cTn>
                  </p:par>
                  <p:par>
                    <p:cTn id="151" fill="hold">
                      <p:stCondLst>
                        <p:cond delay="indefinite"/>
                      </p:stCondLst>
                      <p:childTnLst>
                        <p:par>
                          <p:cTn id="152" fill="hold">
                            <p:stCondLst>
                              <p:cond delay="0"/>
                            </p:stCondLst>
                            <p:childTnLst>
                              <p:par>
                                <p:cTn id="153" presetID="2" presetClass="entr" presetSubtype="4" fill="hold" grpId="0" nodeType="clickEffect">
                                  <p:stCondLst>
                                    <p:cond delay="0"/>
                                  </p:stCondLst>
                                  <p:childTnLst>
                                    <p:set>
                                      <p:cBhvr>
                                        <p:cTn id="154" dur="1" fill="hold">
                                          <p:stCondLst>
                                            <p:cond delay="0"/>
                                          </p:stCondLst>
                                        </p:cTn>
                                        <p:tgtEl>
                                          <p:spTgt spid="5"/>
                                        </p:tgtEl>
                                        <p:attrNameLst>
                                          <p:attrName>style.visibility</p:attrName>
                                        </p:attrNameLst>
                                      </p:cBhvr>
                                      <p:to>
                                        <p:strVal val="visible"/>
                                      </p:to>
                                    </p:set>
                                    <p:anim calcmode="lin" valueType="num">
                                      <p:cBhvr additive="base">
                                        <p:cTn id="155" dur="500" fill="hold"/>
                                        <p:tgtEl>
                                          <p:spTgt spid="5"/>
                                        </p:tgtEl>
                                        <p:attrNameLst>
                                          <p:attrName>ppt_x</p:attrName>
                                        </p:attrNameLst>
                                      </p:cBhvr>
                                      <p:tavLst>
                                        <p:tav tm="0">
                                          <p:val>
                                            <p:strVal val="#ppt_x"/>
                                          </p:val>
                                        </p:tav>
                                        <p:tav tm="100000">
                                          <p:val>
                                            <p:strVal val="#ppt_x"/>
                                          </p:val>
                                        </p:tav>
                                      </p:tavLst>
                                    </p:anim>
                                    <p:anim calcmode="lin" valueType="num">
                                      <p:cBhvr additive="base">
                                        <p:cTn id="15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P spid="40" grpId="0" animBg="1"/>
      <p:bldP spid="45" grpId="0" animBg="1"/>
      <p:bldP spid="52" grpId="0" animBg="1"/>
      <p:bldP spid="58" grpId="0" animBg="1"/>
      <p:bldP spid="58" grpId="1" animBg="1"/>
      <p:bldP spid="61" grpId="0"/>
      <p:bldP spid="62" grpId="0" animBg="1"/>
      <p:bldP spid="63" grpId="0"/>
      <p:bldP spid="64" grpId="0" animBg="1"/>
      <p:bldP spid="65" grpId="0"/>
      <p:bldP spid="66" grpId="0" animBg="1"/>
      <p:bldP spid="67" grpId="0" animBg="1"/>
      <p:bldP spid="68" grpId="0"/>
      <p:bldP spid="69" grpId="0"/>
      <p:bldP spid="70" grpId="0"/>
      <p:bldP spid="71" grpId="0" animBg="1"/>
      <p:bldP spid="74" grpId="0" animBg="1"/>
      <p:bldP spid="75" grpId="0"/>
      <p:bldP spid="76" grpId="0" animBg="1"/>
      <p:bldP spid="76" grpId="1" animBg="1"/>
      <p:bldP spid="77" grpId="0" animBg="1"/>
      <p:bldP spid="78" grpId="0" animBg="1"/>
      <p:bldP spid="79" grpId="0"/>
      <p:bldP spid="80" grpId="0"/>
      <p:bldP spid="81" grpId="0" animBg="1"/>
      <p:bldP spid="82" grpId="0" animBg="1"/>
      <p:bldP spid="83" grpId="0" animBg="1"/>
      <p:bldP spid="84" grpId="0" animBg="1"/>
      <p:bldP spid="8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01BCE8-8587-407D-90C3-81B86A58A9F5}"/>
              </a:ext>
            </a:extLst>
          </p:cNvPr>
          <p:cNvSpPr>
            <a:spLocks noGrp="1"/>
          </p:cNvSpPr>
          <p:nvPr>
            <p:ph type="title"/>
          </p:nvPr>
        </p:nvSpPr>
        <p:spPr>
          <a:xfrm>
            <a:off x="578904" y="88548"/>
            <a:ext cx="10515600" cy="1325563"/>
          </a:xfrm>
        </p:spPr>
        <p:txBody>
          <a:bodyPr/>
          <a:lstStyle/>
          <a:p>
            <a:r>
              <a:rPr lang="en-US" dirty="0"/>
              <a:t>Summary</a:t>
            </a:r>
          </a:p>
        </p:txBody>
      </p:sp>
      <p:sp>
        <p:nvSpPr>
          <p:cNvPr id="3" name="内容占位符 2">
            <a:extLst>
              <a:ext uri="{FF2B5EF4-FFF2-40B4-BE49-F238E27FC236}">
                <a16:creationId xmlns:a16="http://schemas.microsoft.com/office/drawing/2014/main" id="{71C9240F-847B-4934-B44D-26E9F0DFB6F7}"/>
              </a:ext>
            </a:extLst>
          </p:cNvPr>
          <p:cNvSpPr>
            <a:spLocks noGrp="1"/>
          </p:cNvSpPr>
          <p:nvPr>
            <p:ph idx="1"/>
          </p:nvPr>
        </p:nvSpPr>
        <p:spPr>
          <a:xfrm>
            <a:off x="838200" y="1825625"/>
            <a:ext cx="4397679" cy="4351338"/>
          </a:xfrm>
        </p:spPr>
        <p:txBody>
          <a:bodyPr/>
          <a:lstStyle/>
          <a:p>
            <a:r>
              <a:rPr lang="en-US" dirty="0"/>
              <a:t>Gradient Descendent (GD)</a:t>
            </a:r>
          </a:p>
          <a:p>
            <a:pPr lvl="1"/>
            <a:r>
              <a:rPr lang="en-US" dirty="0"/>
              <a:t>Steepest direction </a:t>
            </a:r>
          </a:p>
          <a:p>
            <a:r>
              <a:rPr lang="en-US" dirty="0"/>
              <a:t>Gauss Newton (GN)</a:t>
            </a:r>
          </a:p>
          <a:p>
            <a:pPr lvl="1"/>
            <a:r>
              <a:rPr lang="en-US" dirty="0"/>
              <a:t>Locally quadratic fitting </a:t>
            </a:r>
          </a:p>
          <a:p>
            <a:r>
              <a:rPr lang="en-US" dirty="0"/>
              <a:t>Levenberg Marquardt (LM)</a:t>
            </a:r>
          </a:p>
          <a:p>
            <a:pPr lvl="1"/>
            <a:r>
              <a:rPr lang="en-US" dirty="0"/>
              <a:t>Damping parameter</a:t>
            </a:r>
          </a:p>
          <a:p>
            <a:r>
              <a:rPr lang="en-US" dirty="0"/>
              <a:t>Dogleg</a:t>
            </a:r>
          </a:p>
          <a:p>
            <a:pPr lvl="1"/>
            <a:r>
              <a:rPr lang="en-US" dirty="0"/>
              <a:t>Trust region</a:t>
            </a: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A884179A-FDF1-4079-99F6-6DF58251CB38}"/>
                  </a:ext>
                </a:extLst>
              </p:cNvPr>
              <p:cNvSpPr/>
              <p:nvPr/>
            </p:nvSpPr>
            <p:spPr>
              <a:xfrm>
                <a:off x="5342195" y="1825625"/>
                <a:ext cx="2634952" cy="3797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a:latin typeface="Cambria Math" panose="02040503050406030204" pitchFamily="18" charset="0"/>
                              <a:ea typeface="Cambria Math" panose="02040503050406030204" pitchFamily="18" charset="0"/>
                            </a:rPr>
                          </m:ctrlPr>
                        </m:sSupPr>
                        <m:e>
                          <m:r>
                            <a:rPr lang="en-US" b="1" i="1">
                              <a:latin typeface="Cambria Math" panose="02040503050406030204" pitchFamily="18" charset="0"/>
                              <a:ea typeface="Cambria Math" panose="02040503050406030204" pitchFamily="18" charset="0"/>
                            </a:rPr>
                            <m:t>𝝁</m:t>
                          </m:r>
                        </m:e>
                        <m:sup>
                          <m:r>
                            <a:rPr lang="en-US" b="1" i="1">
                              <a:latin typeface="Cambria Math" panose="02040503050406030204" pitchFamily="18" charset="0"/>
                              <a:ea typeface="Cambria Math" panose="02040503050406030204" pitchFamily="18" charset="0"/>
                            </a:rPr>
                            <m:t>𝒌</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p>
                      </m:sSup>
                      <m:r>
                        <a:rPr lang="en-US" i="1">
                          <a:latin typeface="Cambria Math" panose="02040503050406030204" pitchFamily="18" charset="0"/>
                        </a:rPr>
                        <m:t>=</m:t>
                      </m:r>
                      <m:sSup>
                        <m:sSupPr>
                          <m:ctrlPr>
                            <a:rPr lang="en-US" b="1" i="1">
                              <a:latin typeface="Cambria Math" panose="02040503050406030204" pitchFamily="18" charset="0"/>
                              <a:ea typeface="Cambria Math" panose="02040503050406030204" pitchFamily="18" charset="0"/>
                            </a:rPr>
                          </m:ctrlPr>
                        </m:sSupPr>
                        <m:e>
                          <m:r>
                            <a:rPr lang="en-US" b="1" i="1">
                              <a:latin typeface="Cambria Math" panose="02040503050406030204" pitchFamily="18" charset="0"/>
                              <a:ea typeface="Cambria Math" panose="02040503050406030204" pitchFamily="18" charset="0"/>
                            </a:rPr>
                            <m:t>𝝁</m:t>
                          </m:r>
                        </m:e>
                        <m:sup>
                          <m:r>
                            <a:rPr lang="en-US" b="1" i="1">
                              <a:latin typeface="Cambria Math" panose="02040503050406030204" pitchFamily="18" charset="0"/>
                              <a:ea typeface="Cambria Math" panose="02040503050406030204" pitchFamily="18" charset="0"/>
                            </a:rPr>
                            <m:t>𝒌</m:t>
                          </m:r>
                        </m:sup>
                      </m:sSup>
                      <m:r>
                        <a:rPr lang="en-US" b="1"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α</m:t>
                      </m:r>
                      <m:sSup>
                        <m:sSupPr>
                          <m:ctrlPr>
                            <a:rPr lang="el-GR"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sym typeface="Symbol" panose="05050102010706020507" pitchFamily="18" charset="2"/>
                            </a:rPr>
                            <m:t></m:t>
                          </m:r>
                          <m:r>
                            <a:rPr lang="en-US" b="1">
                              <a:latin typeface="Cambria Math" panose="02040503050406030204" pitchFamily="18" charset="0"/>
                            </a:rPr>
                            <m:t>𝐅</m:t>
                          </m:r>
                          <m:d>
                            <m:dPr>
                              <m:ctrlPr>
                                <a:rPr lang="en-US"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𝝁</m:t>
                              </m:r>
                            </m:e>
                          </m:d>
                          <m:r>
                            <a:rPr lang="en-US" b="1" i="1">
                              <a:latin typeface="Cambria Math" panose="02040503050406030204" pitchFamily="18" charset="0"/>
                              <a:ea typeface="Cambria Math" panose="02040503050406030204" pitchFamily="18" charset="0"/>
                            </a:rPr>
                            <m:t>)</m:t>
                          </m:r>
                        </m:e>
                        <m:sup>
                          <m:r>
                            <a:rPr lang="en-US" i="1">
                              <a:latin typeface="Cambria Math" panose="02040503050406030204" pitchFamily="18" charset="0"/>
                              <a:ea typeface="Cambria Math" panose="02040503050406030204" pitchFamily="18" charset="0"/>
                            </a:rPr>
                            <m:t>𝑇</m:t>
                          </m:r>
                        </m:sup>
                      </m:sSup>
                    </m:oMath>
                  </m:oMathPara>
                </a14:m>
                <a:endParaRPr lang="en-US" dirty="0"/>
              </a:p>
            </p:txBody>
          </p:sp>
        </mc:Choice>
        <mc:Fallback xmlns="">
          <p:sp>
            <p:nvSpPr>
              <p:cNvPr id="7" name="矩形 6">
                <a:extLst>
                  <a:ext uri="{FF2B5EF4-FFF2-40B4-BE49-F238E27FC236}">
                    <a16:creationId xmlns:a16="http://schemas.microsoft.com/office/drawing/2014/main" id="{A884179A-FDF1-4079-99F6-6DF58251CB38}"/>
                  </a:ext>
                </a:extLst>
              </p:cNvPr>
              <p:cNvSpPr>
                <a:spLocks noRot="1" noChangeAspect="1" noMove="1" noResize="1" noEditPoints="1" noAdjustHandles="1" noChangeArrowheads="1" noChangeShapeType="1" noTextEdit="1"/>
              </p:cNvSpPr>
              <p:nvPr/>
            </p:nvSpPr>
            <p:spPr>
              <a:xfrm>
                <a:off x="5342195" y="1825625"/>
                <a:ext cx="2634952" cy="379784"/>
              </a:xfrm>
              <a:prstGeom prst="rect">
                <a:avLst/>
              </a:prstGeom>
              <a:blipFill>
                <a:blip r:embed="rId2"/>
                <a:stretch>
                  <a:fillRect b="-126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2E5C4EB-10E8-48FD-B6AC-38F8E6318746}"/>
                  </a:ext>
                </a:extLst>
              </p:cNvPr>
              <p:cNvSpPr/>
              <p:nvPr/>
            </p:nvSpPr>
            <p:spPr>
              <a:xfrm>
                <a:off x="5342195" y="2556808"/>
                <a:ext cx="3060646" cy="4667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ea typeface="Cambria Math" panose="02040503050406030204" pitchFamily="18" charset="0"/>
                        </a:rPr>
                        <m:t>𝜟𝝁</m:t>
                      </m:r>
                      <m:r>
                        <a:rPr lang="en-US" b="1" i="1">
                          <a:latin typeface="Cambria Math" panose="02040503050406030204" pitchFamily="18" charset="0"/>
                          <a:ea typeface="Cambria Math" panose="02040503050406030204" pitchFamily="18" charset="0"/>
                        </a:rPr>
                        <m:t>=</m:t>
                      </m:r>
                      <m:sSup>
                        <m:sSupPr>
                          <m:ctrlPr>
                            <a:rPr lang="en-US" b="1" i="1">
                              <a:latin typeface="Cambria Math" panose="02040503050406030204" pitchFamily="18" charset="0"/>
                              <a:ea typeface="Cambria Math" panose="02040503050406030204" pitchFamily="18" charset="0"/>
                            </a:rPr>
                          </m:ctrlPr>
                        </m:sSupPr>
                        <m:e>
                          <m:d>
                            <m:dPr>
                              <m:ctrlPr>
                                <a:rPr lang="en-US" b="1" i="1">
                                  <a:latin typeface="Cambria Math" panose="02040503050406030204" pitchFamily="18" charset="0"/>
                                  <a:ea typeface="Cambria Math" panose="02040503050406030204" pitchFamily="18" charset="0"/>
                                </a:rPr>
                              </m:ctrlPr>
                            </m:dPr>
                            <m:e>
                              <m:sSup>
                                <m:sSupPr>
                                  <m:ctrlPr>
                                    <a:rPr lang="en-US" b="1" i="1">
                                      <a:latin typeface="Cambria Math" panose="02040503050406030204" pitchFamily="18" charset="0"/>
                                      <a:ea typeface="Cambria Math" panose="02040503050406030204" pitchFamily="18" charset="0"/>
                                    </a:rPr>
                                  </m:ctrlPr>
                                </m:sSupPr>
                                <m:e>
                                  <m:r>
                                    <a:rPr lang="en-US" b="1" i="1">
                                      <a:latin typeface="Cambria Math" panose="02040503050406030204" pitchFamily="18" charset="0"/>
                                      <a:ea typeface="Cambria Math" panose="02040503050406030204" pitchFamily="18" charset="0"/>
                                    </a:rPr>
                                    <m:t>𝑱</m:t>
                                  </m:r>
                                </m:e>
                                <m:sup>
                                  <m:r>
                                    <a:rPr lang="en-US" b="1" i="1">
                                      <a:latin typeface="Cambria Math" panose="02040503050406030204" pitchFamily="18" charset="0"/>
                                      <a:ea typeface="Cambria Math" panose="02040503050406030204" pitchFamily="18" charset="0"/>
                                    </a:rPr>
                                    <m:t>𝑻</m:t>
                                  </m:r>
                                </m:sup>
                              </m:sSup>
                              <m:r>
                                <a:rPr lang="en-US" i="1">
                                  <a:latin typeface="Cambria Math" panose="02040503050406030204" pitchFamily="18" charset="0"/>
                                  <a:sym typeface="Symbol" panose="05050102010706020507" pitchFamily="18" charset="2"/>
                                </a:rPr>
                                <m:t></m:t>
                              </m:r>
                              <m:r>
                                <a:rPr lang="en-US" b="1" i="1">
                                  <a:latin typeface="Cambria Math" panose="02040503050406030204" pitchFamily="18" charset="0"/>
                                  <a:ea typeface="Cambria Math" panose="02040503050406030204" pitchFamily="18" charset="0"/>
                                </a:rPr>
                                <m:t>𝑱</m:t>
                              </m:r>
                            </m:e>
                          </m:d>
                        </m:e>
                        <m:sup>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p>
                      </m:sSup>
                      <m:sSup>
                        <m:sSupPr>
                          <m:ctrlPr>
                            <a:rPr lang="en-US" b="1" i="1">
                              <a:latin typeface="Cambria Math" panose="02040503050406030204" pitchFamily="18" charset="0"/>
                              <a:ea typeface="Cambria Math" panose="02040503050406030204" pitchFamily="18" charset="0"/>
                            </a:rPr>
                          </m:ctrlPr>
                        </m:sSupPr>
                        <m:e>
                          <m:r>
                            <a:rPr lang="en-US" b="1" i="1">
                              <a:latin typeface="Cambria Math" panose="02040503050406030204" pitchFamily="18" charset="0"/>
                              <a:ea typeface="Cambria Math" panose="02040503050406030204" pitchFamily="18" charset="0"/>
                            </a:rPr>
                            <m:t>𝑱</m:t>
                          </m:r>
                        </m:e>
                        <m:sup>
                          <m:r>
                            <a:rPr lang="en-US" b="1" i="1">
                              <a:latin typeface="Cambria Math" panose="02040503050406030204" pitchFamily="18" charset="0"/>
                              <a:ea typeface="Cambria Math" panose="02040503050406030204" pitchFamily="18" charset="0"/>
                            </a:rPr>
                            <m:t>𝑻</m:t>
                          </m:r>
                        </m:sup>
                      </m:sSup>
                      <m:r>
                        <a:rPr lang="en-US" i="1">
                          <a:latin typeface="Cambria Math" panose="02040503050406030204" pitchFamily="18" charset="0"/>
                          <a:sym typeface="Symbol" panose="05050102010706020507" pitchFamily="18" charset="2"/>
                        </a:rPr>
                        <m:t></m:t>
                      </m:r>
                      <m:d>
                        <m:dPr>
                          <m:ctrlPr>
                            <a:rPr lang="en-US"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rPr>
                            <m:t>𝒛</m:t>
                          </m:r>
                          <m:r>
                            <m:rPr>
                              <m:nor/>
                            </m:rPr>
                            <a:rPr lang="en-US" dirty="0"/>
                            <m:t>−</m:t>
                          </m:r>
                          <m:acc>
                            <m:accPr>
                              <m:chr m:val="̂"/>
                              <m:ctrlPr>
                                <a:rPr lang="en-US" i="1">
                                  <a:latin typeface="Cambria Math" panose="02040503050406030204" pitchFamily="18" charset="0"/>
                                </a:rPr>
                              </m:ctrlPr>
                            </m:accPr>
                            <m:e>
                              <m:r>
                                <a:rPr lang="en-US" b="1" i="1">
                                  <a:latin typeface="Cambria Math" panose="02040503050406030204" pitchFamily="18" charset="0"/>
                                </a:rPr>
                                <m:t>𝒛</m:t>
                              </m:r>
                            </m:e>
                          </m:acc>
                          <m:d>
                            <m:dPr>
                              <m:ctrlPr>
                                <a:rPr lang="en-US"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𝝁</m:t>
                              </m:r>
                            </m:e>
                          </m:d>
                        </m:e>
                      </m:d>
                    </m:oMath>
                  </m:oMathPara>
                </a14:m>
                <a:endParaRPr lang="en-US" dirty="0"/>
              </a:p>
            </p:txBody>
          </p:sp>
        </mc:Choice>
        <mc:Fallback xmlns="">
          <p:sp>
            <p:nvSpPr>
              <p:cNvPr id="8" name="矩形 7">
                <a:extLst>
                  <a:ext uri="{FF2B5EF4-FFF2-40B4-BE49-F238E27FC236}">
                    <a16:creationId xmlns:a16="http://schemas.microsoft.com/office/drawing/2014/main" id="{92E5C4EB-10E8-48FD-B6AC-38F8E6318746}"/>
                  </a:ext>
                </a:extLst>
              </p:cNvPr>
              <p:cNvSpPr>
                <a:spLocks noRot="1" noChangeAspect="1" noMove="1" noResize="1" noEditPoints="1" noAdjustHandles="1" noChangeArrowheads="1" noChangeShapeType="1" noTextEdit="1"/>
              </p:cNvSpPr>
              <p:nvPr/>
            </p:nvSpPr>
            <p:spPr>
              <a:xfrm>
                <a:off x="5342195" y="2556808"/>
                <a:ext cx="3060646" cy="466731"/>
              </a:xfrm>
              <a:prstGeom prst="rect">
                <a:avLst/>
              </a:prstGeom>
              <a:blipFill>
                <a:blip r:embed="rId3"/>
                <a:stretch>
                  <a:fillRect b="-5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CF839849-CF39-4D73-8BF8-E5C63304FF64}"/>
                  </a:ext>
                </a:extLst>
              </p:cNvPr>
              <p:cNvSpPr/>
              <p:nvPr/>
            </p:nvSpPr>
            <p:spPr>
              <a:xfrm>
                <a:off x="5342195" y="3049715"/>
                <a:ext cx="1699376" cy="379784"/>
              </a:xfrm>
              <a:prstGeom prst="rect">
                <a:avLst/>
              </a:prstGeom>
            </p:spPr>
            <p:txBody>
              <a:bodyPr wrap="none">
                <a:spAutoFit/>
              </a:bodyPr>
              <a:lstStyle/>
              <a:p>
                <a14:m>
                  <m:oMath xmlns:m="http://schemas.openxmlformats.org/officeDocument/2006/math">
                    <m:sSup>
                      <m:sSupPr>
                        <m:ctrlPr>
                          <a:rPr lang="en-US" b="1" i="1">
                            <a:latin typeface="Cambria Math" panose="02040503050406030204" pitchFamily="18" charset="0"/>
                            <a:ea typeface="Cambria Math" panose="02040503050406030204" pitchFamily="18" charset="0"/>
                          </a:rPr>
                        </m:ctrlPr>
                      </m:sSupPr>
                      <m:e>
                        <m:r>
                          <a:rPr lang="en-US" b="1" i="1">
                            <a:latin typeface="Cambria Math" panose="02040503050406030204" pitchFamily="18" charset="0"/>
                            <a:ea typeface="Cambria Math" panose="02040503050406030204" pitchFamily="18" charset="0"/>
                          </a:rPr>
                          <m:t>𝝁</m:t>
                        </m:r>
                      </m:e>
                      <m:sup>
                        <m:r>
                          <a:rPr lang="en-US" b="1" i="1">
                            <a:latin typeface="Cambria Math" panose="02040503050406030204" pitchFamily="18" charset="0"/>
                            <a:ea typeface="Cambria Math" panose="02040503050406030204" pitchFamily="18" charset="0"/>
                          </a:rPr>
                          <m:t>𝒌</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p>
                    </m:sSup>
                    <m:r>
                      <a:rPr lang="en-US" i="1">
                        <a:latin typeface="Cambria Math" panose="02040503050406030204" pitchFamily="18" charset="0"/>
                      </a:rPr>
                      <m:t>=</m:t>
                    </m:r>
                    <m:sSup>
                      <m:sSupPr>
                        <m:ctrlPr>
                          <a:rPr lang="en-US" b="1" i="1">
                            <a:latin typeface="Cambria Math" panose="02040503050406030204" pitchFamily="18" charset="0"/>
                            <a:ea typeface="Cambria Math" panose="02040503050406030204" pitchFamily="18" charset="0"/>
                          </a:rPr>
                        </m:ctrlPr>
                      </m:sSupPr>
                      <m:e>
                        <m:r>
                          <a:rPr lang="en-US" b="1" i="1">
                            <a:latin typeface="Cambria Math" panose="02040503050406030204" pitchFamily="18" charset="0"/>
                            <a:ea typeface="Cambria Math" panose="02040503050406030204" pitchFamily="18" charset="0"/>
                          </a:rPr>
                          <m:t>𝝁</m:t>
                        </m:r>
                      </m:e>
                      <m:sup>
                        <m:r>
                          <a:rPr lang="en-US" b="1" i="1">
                            <a:latin typeface="Cambria Math" panose="02040503050406030204" pitchFamily="18" charset="0"/>
                            <a:ea typeface="Cambria Math" panose="02040503050406030204" pitchFamily="18" charset="0"/>
                          </a:rPr>
                          <m:t>𝒌</m:t>
                        </m:r>
                      </m:sup>
                    </m:sSup>
                  </m:oMath>
                </a14:m>
                <a:r>
                  <a:rPr lang="en-US" dirty="0"/>
                  <a:t>+</a:t>
                </a:r>
                <a:r>
                  <a:rPr lang="en-US" b="1" dirty="0">
                    <a:ea typeface="Cambria Math" panose="02040503050406030204" pitchFamily="18" charset="0"/>
                  </a:rPr>
                  <a:t> </a:t>
                </a:r>
                <a14:m>
                  <m:oMath xmlns:m="http://schemas.openxmlformats.org/officeDocument/2006/math">
                    <m:r>
                      <a:rPr lang="en-US" b="1" i="1">
                        <a:latin typeface="Cambria Math" panose="02040503050406030204" pitchFamily="18" charset="0"/>
                        <a:ea typeface="Cambria Math" panose="02040503050406030204" pitchFamily="18" charset="0"/>
                      </a:rPr>
                      <m:t>𝜟𝝁</m:t>
                    </m:r>
                  </m:oMath>
                </a14:m>
                <a:endParaRPr lang="en-US" dirty="0"/>
              </a:p>
            </p:txBody>
          </p:sp>
        </mc:Choice>
        <mc:Fallback xmlns="">
          <p:sp>
            <p:nvSpPr>
              <p:cNvPr id="9" name="矩形 8">
                <a:extLst>
                  <a:ext uri="{FF2B5EF4-FFF2-40B4-BE49-F238E27FC236}">
                    <a16:creationId xmlns:a16="http://schemas.microsoft.com/office/drawing/2014/main" id="{CF839849-CF39-4D73-8BF8-E5C63304FF64}"/>
                  </a:ext>
                </a:extLst>
              </p:cNvPr>
              <p:cNvSpPr>
                <a:spLocks noRot="1" noChangeAspect="1" noMove="1" noResize="1" noEditPoints="1" noAdjustHandles="1" noChangeArrowheads="1" noChangeShapeType="1" noTextEdit="1"/>
              </p:cNvSpPr>
              <p:nvPr/>
            </p:nvSpPr>
            <p:spPr>
              <a:xfrm>
                <a:off x="5342195" y="3049715"/>
                <a:ext cx="1699376" cy="379784"/>
              </a:xfrm>
              <a:prstGeom prst="rect">
                <a:avLst/>
              </a:prstGeom>
              <a:blipFill>
                <a:blip r:embed="rId4"/>
                <a:stretch>
                  <a:fillRect t="-4762" b="-238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01DDBCC-0861-4B9C-9BE5-1AEF2C6D7D36}"/>
                  </a:ext>
                </a:extLst>
              </p:cNvPr>
              <p:cNvSpPr/>
              <p:nvPr/>
            </p:nvSpPr>
            <p:spPr>
              <a:xfrm>
                <a:off x="5342195" y="3522285"/>
                <a:ext cx="3541547" cy="4667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𝜟𝝁</m:t>
                      </m:r>
                      <m:r>
                        <a:rPr lang="en-US" b="1" i="1" smtClean="0">
                          <a:latin typeface="Cambria Math" panose="02040503050406030204" pitchFamily="18" charset="0"/>
                          <a:ea typeface="Cambria Math" panose="02040503050406030204" pitchFamily="18" charset="0"/>
                        </a:rPr>
                        <m:t>=</m:t>
                      </m:r>
                      <m:sSup>
                        <m:sSupPr>
                          <m:ctrlPr>
                            <a:rPr lang="en-US" b="1" i="1">
                              <a:latin typeface="Cambria Math" panose="02040503050406030204" pitchFamily="18" charset="0"/>
                              <a:ea typeface="Cambria Math" panose="02040503050406030204" pitchFamily="18" charset="0"/>
                            </a:rPr>
                          </m:ctrlPr>
                        </m:sSupPr>
                        <m:e>
                          <m:d>
                            <m:dPr>
                              <m:ctrlPr>
                                <a:rPr lang="en-US" b="1" i="1" smtClean="0">
                                  <a:solidFill>
                                    <a:schemeClr val="tx1"/>
                                  </a:solidFill>
                                  <a:latin typeface="Cambria Math" panose="02040503050406030204" pitchFamily="18" charset="0"/>
                                  <a:ea typeface="Cambria Math" panose="02040503050406030204" pitchFamily="18" charset="0"/>
                                </a:rPr>
                              </m:ctrlPr>
                            </m:dPr>
                            <m:e>
                              <m:sSup>
                                <m:sSupPr>
                                  <m:ctrlPr>
                                    <a:rPr lang="en-US" b="1" i="1">
                                      <a:solidFill>
                                        <a:schemeClr val="tx1"/>
                                      </a:solidFill>
                                      <a:latin typeface="Cambria Math" panose="02040503050406030204" pitchFamily="18" charset="0"/>
                                      <a:ea typeface="Cambria Math" panose="02040503050406030204" pitchFamily="18" charset="0"/>
                                    </a:rPr>
                                  </m:ctrlPr>
                                </m:sSupPr>
                                <m:e>
                                  <m:r>
                                    <a:rPr lang="en-US" b="1" i="1">
                                      <a:solidFill>
                                        <a:schemeClr val="tx1"/>
                                      </a:solidFill>
                                      <a:latin typeface="Cambria Math" panose="02040503050406030204" pitchFamily="18" charset="0"/>
                                      <a:ea typeface="Cambria Math" panose="02040503050406030204" pitchFamily="18" charset="0"/>
                                    </a:rPr>
                                    <m:t>𝑱</m:t>
                                  </m:r>
                                </m:e>
                                <m:sup>
                                  <m:r>
                                    <a:rPr lang="en-US" b="1" i="1">
                                      <a:solidFill>
                                        <a:schemeClr val="tx1"/>
                                      </a:solidFill>
                                      <a:latin typeface="Cambria Math" panose="02040503050406030204" pitchFamily="18" charset="0"/>
                                      <a:ea typeface="Cambria Math" panose="02040503050406030204" pitchFamily="18" charset="0"/>
                                    </a:rPr>
                                    <m:t>𝑻</m:t>
                                  </m:r>
                                </m:sup>
                              </m:sSup>
                              <m:r>
                                <a:rPr lang="en-US" i="1">
                                  <a:solidFill>
                                    <a:schemeClr val="tx1"/>
                                  </a:solidFill>
                                  <a:latin typeface="Cambria Math" panose="02040503050406030204" pitchFamily="18" charset="0"/>
                                  <a:sym typeface="Symbol" panose="05050102010706020507" pitchFamily="18" charset="2"/>
                                </a:rPr>
                                <m:t></m:t>
                              </m:r>
                              <m:r>
                                <a:rPr lang="en-US" b="1" i="1">
                                  <a:solidFill>
                                    <a:schemeClr val="tx1"/>
                                  </a:solidFill>
                                  <a:latin typeface="Cambria Math" panose="02040503050406030204" pitchFamily="18" charset="0"/>
                                  <a:ea typeface="Cambria Math" panose="02040503050406030204" pitchFamily="18" charset="0"/>
                                </a:rPr>
                                <m:t>𝑱</m:t>
                              </m:r>
                              <m:r>
                                <a:rPr lang="en-US" b="1" i="1" smtClean="0">
                                  <a:solidFill>
                                    <a:schemeClr val="tx1"/>
                                  </a:solidFill>
                                  <a:latin typeface="Cambria Math" panose="02040503050406030204" pitchFamily="18" charset="0"/>
                                  <a:ea typeface="Cambria Math" panose="02040503050406030204" pitchFamily="18" charset="0"/>
                                </a:rPr>
                                <m:t>+</m:t>
                              </m:r>
                              <m:r>
                                <a:rPr lang="en-US" b="1" i="1">
                                  <a:solidFill>
                                    <a:schemeClr val="tx1"/>
                                  </a:solidFill>
                                  <a:latin typeface="Cambria Math" panose="02040503050406030204" pitchFamily="18" charset="0"/>
                                  <a:ea typeface="Cambria Math" panose="02040503050406030204" pitchFamily="18" charset="0"/>
                                </a:rPr>
                                <m:t>𝜆</m:t>
                              </m:r>
                              <m:r>
                                <a:rPr lang="en-US" b="1" i="1" smtClean="0">
                                  <a:solidFill>
                                    <a:schemeClr val="tx1"/>
                                  </a:solidFill>
                                  <a:latin typeface="Cambria Math" panose="02040503050406030204" pitchFamily="18" charset="0"/>
                                  <a:ea typeface="Cambria Math" panose="02040503050406030204" pitchFamily="18" charset="0"/>
                                </a:rPr>
                                <m:t>𝑰</m:t>
                              </m:r>
                            </m:e>
                          </m:d>
                        </m:e>
                        <m:sup>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p>
                      </m:sSup>
                      <m:sSup>
                        <m:sSupPr>
                          <m:ctrlPr>
                            <a:rPr lang="en-US" b="1" i="1">
                              <a:latin typeface="Cambria Math" panose="02040503050406030204" pitchFamily="18" charset="0"/>
                              <a:ea typeface="Cambria Math" panose="02040503050406030204" pitchFamily="18" charset="0"/>
                            </a:rPr>
                          </m:ctrlPr>
                        </m:sSupPr>
                        <m:e>
                          <m:r>
                            <a:rPr lang="en-US" b="1" i="1">
                              <a:latin typeface="Cambria Math" panose="02040503050406030204" pitchFamily="18" charset="0"/>
                              <a:ea typeface="Cambria Math" panose="02040503050406030204" pitchFamily="18" charset="0"/>
                            </a:rPr>
                            <m:t>𝑱</m:t>
                          </m:r>
                        </m:e>
                        <m:sup>
                          <m:r>
                            <a:rPr lang="en-US" b="1" i="1">
                              <a:latin typeface="Cambria Math" panose="02040503050406030204" pitchFamily="18" charset="0"/>
                              <a:ea typeface="Cambria Math" panose="02040503050406030204" pitchFamily="18" charset="0"/>
                            </a:rPr>
                            <m:t>𝑻</m:t>
                          </m:r>
                        </m:sup>
                      </m:sSup>
                      <m:r>
                        <a:rPr lang="en-US" i="1">
                          <a:latin typeface="Cambria Math" panose="02040503050406030204" pitchFamily="18" charset="0"/>
                          <a:sym typeface="Symbol" panose="05050102010706020507" pitchFamily="18" charset="2"/>
                        </a:rPr>
                        <m:t></m:t>
                      </m:r>
                      <m:d>
                        <m:dPr>
                          <m:ctrlPr>
                            <a:rPr lang="en-US"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rPr>
                            <m:t>𝒛</m:t>
                          </m:r>
                          <m:r>
                            <m:rPr>
                              <m:nor/>
                            </m:rPr>
                            <a:rPr lang="en-US" dirty="0"/>
                            <m:t>−</m:t>
                          </m:r>
                          <m:acc>
                            <m:accPr>
                              <m:chr m:val="̂"/>
                              <m:ctrlPr>
                                <a:rPr lang="en-US" i="1">
                                  <a:latin typeface="Cambria Math" panose="02040503050406030204" pitchFamily="18" charset="0"/>
                                </a:rPr>
                              </m:ctrlPr>
                            </m:accPr>
                            <m:e>
                              <m:r>
                                <a:rPr lang="en-US" b="1" i="1">
                                  <a:latin typeface="Cambria Math" panose="02040503050406030204" pitchFamily="18" charset="0"/>
                                </a:rPr>
                                <m:t>𝒛</m:t>
                              </m:r>
                            </m:e>
                          </m:acc>
                          <m:d>
                            <m:dPr>
                              <m:ctrlPr>
                                <a:rPr lang="en-US"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𝝁</m:t>
                              </m:r>
                            </m:e>
                          </m:d>
                        </m:e>
                      </m:d>
                    </m:oMath>
                  </m:oMathPara>
                </a14:m>
                <a:endParaRPr lang="en-US" dirty="0"/>
              </a:p>
            </p:txBody>
          </p:sp>
        </mc:Choice>
        <mc:Fallback xmlns="">
          <p:sp>
            <p:nvSpPr>
              <p:cNvPr id="10" name="矩形 9">
                <a:extLst>
                  <a:ext uri="{FF2B5EF4-FFF2-40B4-BE49-F238E27FC236}">
                    <a16:creationId xmlns:a16="http://schemas.microsoft.com/office/drawing/2014/main" id="{D01DDBCC-0861-4B9C-9BE5-1AEF2C6D7D36}"/>
                  </a:ext>
                </a:extLst>
              </p:cNvPr>
              <p:cNvSpPr>
                <a:spLocks noRot="1" noChangeAspect="1" noMove="1" noResize="1" noEditPoints="1" noAdjustHandles="1" noChangeArrowheads="1" noChangeShapeType="1" noTextEdit="1"/>
              </p:cNvSpPr>
              <p:nvPr/>
            </p:nvSpPr>
            <p:spPr>
              <a:xfrm>
                <a:off x="5342195" y="3522285"/>
                <a:ext cx="3541547" cy="466731"/>
              </a:xfrm>
              <a:prstGeom prst="rect">
                <a:avLst/>
              </a:prstGeom>
              <a:blipFill>
                <a:blip r:embed="rId5"/>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DC6564BF-E471-40B4-991B-6901CB2F2CCA}"/>
                  </a:ext>
                </a:extLst>
              </p:cNvPr>
              <p:cNvSpPr/>
              <p:nvPr/>
            </p:nvSpPr>
            <p:spPr>
              <a:xfrm>
                <a:off x="5413592" y="4001294"/>
                <a:ext cx="1699376" cy="379784"/>
              </a:xfrm>
              <a:prstGeom prst="rect">
                <a:avLst/>
              </a:prstGeom>
            </p:spPr>
            <p:txBody>
              <a:bodyPr wrap="none">
                <a:spAutoFit/>
              </a:bodyPr>
              <a:lstStyle/>
              <a:p>
                <a14:m>
                  <m:oMath xmlns:m="http://schemas.openxmlformats.org/officeDocument/2006/math">
                    <m:sSup>
                      <m:sSupPr>
                        <m:ctrlPr>
                          <a:rPr lang="en-US" b="1" i="1">
                            <a:latin typeface="Cambria Math" panose="02040503050406030204" pitchFamily="18" charset="0"/>
                            <a:ea typeface="Cambria Math" panose="02040503050406030204" pitchFamily="18" charset="0"/>
                          </a:rPr>
                        </m:ctrlPr>
                      </m:sSupPr>
                      <m:e>
                        <m:r>
                          <a:rPr lang="en-US" b="1" i="1">
                            <a:latin typeface="Cambria Math" panose="02040503050406030204" pitchFamily="18" charset="0"/>
                            <a:ea typeface="Cambria Math" panose="02040503050406030204" pitchFamily="18" charset="0"/>
                          </a:rPr>
                          <m:t>𝝁</m:t>
                        </m:r>
                      </m:e>
                      <m:sup>
                        <m:r>
                          <a:rPr lang="en-US" b="1" i="1">
                            <a:latin typeface="Cambria Math" panose="02040503050406030204" pitchFamily="18" charset="0"/>
                            <a:ea typeface="Cambria Math" panose="02040503050406030204" pitchFamily="18" charset="0"/>
                          </a:rPr>
                          <m:t>𝒌</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p>
                    </m:sSup>
                    <m:r>
                      <a:rPr lang="en-US" i="1">
                        <a:latin typeface="Cambria Math" panose="02040503050406030204" pitchFamily="18" charset="0"/>
                      </a:rPr>
                      <m:t>=</m:t>
                    </m:r>
                    <m:sSup>
                      <m:sSupPr>
                        <m:ctrlPr>
                          <a:rPr lang="en-US" b="1" i="1">
                            <a:latin typeface="Cambria Math" panose="02040503050406030204" pitchFamily="18" charset="0"/>
                            <a:ea typeface="Cambria Math" panose="02040503050406030204" pitchFamily="18" charset="0"/>
                          </a:rPr>
                        </m:ctrlPr>
                      </m:sSupPr>
                      <m:e>
                        <m:r>
                          <a:rPr lang="en-US" b="1" i="1">
                            <a:latin typeface="Cambria Math" panose="02040503050406030204" pitchFamily="18" charset="0"/>
                            <a:ea typeface="Cambria Math" panose="02040503050406030204" pitchFamily="18" charset="0"/>
                          </a:rPr>
                          <m:t>𝝁</m:t>
                        </m:r>
                      </m:e>
                      <m:sup>
                        <m:r>
                          <a:rPr lang="en-US" b="1" i="1">
                            <a:latin typeface="Cambria Math" panose="02040503050406030204" pitchFamily="18" charset="0"/>
                            <a:ea typeface="Cambria Math" panose="02040503050406030204" pitchFamily="18" charset="0"/>
                          </a:rPr>
                          <m:t>𝒌</m:t>
                        </m:r>
                      </m:sup>
                    </m:sSup>
                  </m:oMath>
                </a14:m>
                <a:r>
                  <a:rPr lang="en-US" dirty="0"/>
                  <a:t>+</a:t>
                </a:r>
                <a:r>
                  <a:rPr lang="en-US" b="1" dirty="0">
                    <a:ea typeface="Cambria Math" panose="02040503050406030204" pitchFamily="18" charset="0"/>
                  </a:rPr>
                  <a:t> </a:t>
                </a:r>
                <a14:m>
                  <m:oMath xmlns:m="http://schemas.openxmlformats.org/officeDocument/2006/math">
                    <m:r>
                      <a:rPr lang="en-US" b="1" i="1">
                        <a:latin typeface="Cambria Math" panose="02040503050406030204" pitchFamily="18" charset="0"/>
                        <a:ea typeface="Cambria Math" panose="02040503050406030204" pitchFamily="18" charset="0"/>
                      </a:rPr>
                      <m:t>𝜟𝝁</m:t>
                    </m:r>
                  </m:oMath>
                </a14:m>
                <a:endParaRPr lang="en-US" dirty="0"/>
              </a:p>
            </p:txBody>
          </p:sp>
        </mc:Choice>
        <mc:Fallback xmlns="">
          <p:sp>
            <p:nvSpPr>
              <p:cNvPr id="11" name="矩形 10">
                <a:extLst>
                  <a:ext uri="{FF2B5EF4-FFF2-40B4-BE49-F238E27FC236}">
                    <a16:creationId xmlns:a16="http://schemas.microsoft.com/office/drawing/2014/main" id="{DC6564BF-E471-40B4-991B-6901CB2F2CCA}"/>
                  </a:ext>
                </a:extLst>
              </p:cNvPr>
              <p:cNvSpPr>
                <a:spLocks noRot="1" noChangeAspect="1" noMove="1" noResize="1" noEditPoints="1" noAdjustHandles="1" noChangeArrowheads="1" noChangeShapeType="1" noTextEdit="1"/>
              </p:cNvSpPr>
              <p:nvPr/>
            </p:nvSpPr>
            <p:spPr>
              <a:xfrm>
                <a:off x="5413592" y="4001294"/>
                <a:ext cx="1699376" cy="379784"/>
              </a:xfrm>
              <a:prstGeom prst="rect">
                <a:avLst/>
              </a:prstGeom>
              <a:blipFill>
                <a:blip r:embed="rId6"/>
                <a:stretch>
                  <a:fillRect t="-4762" b="-238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AD05B580-5261-4FB8-8C9B-6D53882F9076}"/>
                  </a:ext>
                </a:extLst>
              </p:cNvPr>
              <p:cNvSpPr/>
              <p:nvPr/>
            </p:nvSpPr>
            <p:spPr>
              <a:xfrm>
                <a:off x="3037039" y="584485"/>
                <a:ext cx="3968522" cy="5821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b="1" i="1">
                              <a:latin typeface="Cambria Math" panose="02040503050406030204" pitchFamily="18" charset="0"/>
                              <a:ea typeface="Cambria Math" panose="02040503050406030204" pitchFamily="18" charset="0"/>
                            </a:rPr>
                            <m:t>𝝁</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𝑎𝑟𝑔𝑚𝑖𝑛</m:t>
                      </m:r>
                      <m:d>
                        <m:dPr>
                          <m:ctrlPr>
                            <a:rPr lang="en-US" b="0" i="1" smtClean="0">
                              <a:latin typeface="Cambria Math" panose="02040503050406030204" pitchFamily="18" charset="0"/>
                            </a:rPr>
                          </m:ctrlPr>
                        </m:dPr>
                        <m:e>
                          <m:sSubSup>
                            <m:sSubSupPr>
                              <m:ctrlPr>
                                <a:rPr lang="en-US" i="1">
                                  <a:latin typeface="Cambria Math" panose="02040503050406030204" pitchFamily="18" charset="0"/>
                                </a:rPr>
                              </m:ctrlPr>
                            </m:sSubSupPr>
                            <m:e>
                              <m:d>
                                <m:dPr>
                                  <m:ctrlPr>
                                    <a:rPr lang="en-US" i="1">
                                      <a:latin typeface="Cambria Math" panose="02040503050406030204" pitchFamily="18" charset="0"/>
                                    </a:rPr>
                                  </m:ctrlPr>
                                </m:dPr>
                                <m:e>
                                  <m:r>
                                    <a:rPr lang="en-US" b="1" i="1">
                                      <a:latin typeface="Cambria Math" panose="02040503050406030204" pitchFamily="18" charset="0"/>
                                    </a:rPr>
                                    <m:t>𝒛</m:t>
                                  </m:r>
                                  <m:r>
                                    <m:rPr>
                                      <m:nor/>
                                    </m:rPr>
                                    <a:rPr lang="en-US" dirty="0"/>
                                    <m:t>−</m:t>
                                  </m:r>
                                  <m:acc>
                                    <m:accPr>
                                      <m:chr m:val="̂"/>
                                      <m:ctrlPr>
                                        <a:rPr lang="en-US" i="1">
                                          <a:latin typeface="Cambria Math" panose="02040503050406030204" pitchFamily="18" charset="0"/>
                                        </a:rPr>
                                      </m:ctrlPr>
                                    </m:accPr>
                                    <m:e>
                                      <m:r>
                                        <a:rPr lang="en-US" b="1" i="1">
                                          <a:latin typeface="Cambria Math" panose="02040503050406030204" pitchFamily="18" charset="0"/>
                                        </a:rPr>
                                        <m:t>𝒛</m:t>
                                      </m:r>
                                    </m:e>
                                  </m:acc>
                                  <m:d>
                                    <m:dPr>
                                      <m:ctrlPr>
                                        <a:rPr lang="en-US"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𝝁</m:t>
                                      </m:r>
                                    </m:e>
                                  </m:d>
                                </m:e>
                              </m:d>
                            </m:e>
                            <m:sub/>
                            <m:sup>
                              <m:r>
                                <a:rPr lang="en-US" i="1">
                                  <a:latin typeface="Cambria Math" panose="02040503050406030204" pitchFamily="18" charset="0"/>
                                </a:rPr>
                                <m:t>𝑇</m:t>
                              </m:r>
                            </m:sup>
                          </m:sSubSup>
                          <m:r>
                            <a:rPr lang="en-US" b="0" i="1">
                              <a:latin typeface="Cambria Math" panose="02040503050406030204" pitchFamily="18" charset="0"/>
                              <a:sym typeface="Symbol" panose="05050102010706020507" pitchFamily="18" charset="2"/>
                            </a:rPr>
                            <m:t></m:t>
                          </m:r>
                          <m:d>
                            <m:dPr>
                              <m:ctrlPr>
                                <a:rPr lang="en-US" i="1">
                                  <a:latin typeface="Cambria Math" panose="02040503050406030204" pitchFamily="18" charset="0"/>
                                </a:rPr>
                              </m:ctrlPr>
                            </m:dPr>
                            <m:e>
                              <m:r>
                                <a:rPr lang="en-US" b="1" i="1">
                                  <a:latin typeface="Cambria Math" panose="02040503050406030204" pitchFamily="18" charset="0"/>
                                </a:rPr>
                                <m:t>𝒛</m:t>
                              </m:r>
                              <m:r>
                                <m:rPr>
                                  <m:nor/>
                                </m:rPr>
                                <a:rPr lang="en-US" dirty="0"/>
                                <m:t>−</m:t>
                              </m:r>
                              <m:acc>
                                <m:accPr>
                                  <m:chr m:val="̂"/>
                                  <m:ctrlPr>
                                    <a:rPr lang="en-US" i="1">
                                      <a:latin typeface="Cambria Math" panose="02040503050406030204" pitchFamily="18" charset="0"/>
                                    </a:rPr>
                                  </m:ctrlPr>
                                </m:accPr>
                                <m:e>
                                  <m:r>
                                    <a:rPr lang="en-US" b="1" i="1">
                                      <a:latin typeface="Cambria Math" panose="02040503050406030204" pitchFamily="18" charset="0"/>
                                    </a:rPr>
                                    <m:t>𝒛</m:t>
                                  </m:r>
                                </m:e>
                              </m:acc>
                              <m:d>
                                <m:dPr>
                                  <m:ctrlPr>
                                    <a:rPr lang="en-US"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𝝁</m:t>
                                  </m:r>
                                </m:e>
                              </m:d>
                            </m:e>
                          </m:d>
                        </m:e>
                      </m:d>
                    </m:oMath>
                  </m:oMathPara>
                </a14:m>
                <a:endParaRPr lang="en-US" dirty="0"/>
              </a:p>
            </p:txBody>
          </p:sp>
        </mc:Choice>
        <mc:Fallback xmlns="">
          <p:sp>
            <p:nvSpPr>
              <p:cNvPr id="13" name="矩形 12">
                <a:extLst>
                  <a:ext uri="{FF2B5EF4-FFF2-40B4-BE49-F238E27FC236}">
                    <a16:creationId xmlns:a16="http://schemas.microsoft.com/office/drawing/2014/main" id="{AD05B580-5261-4FB8-8C9B-6D53882F9076}"/>
                  </a:ext>
                </a:extLst>
              </p:cNvPr>
              <p:cNvSpPr>
                <a:spLocks noRot="1" noChangeAspect="1" noMove="1" noResize="1" noEditPoints="1" noAdjustHandles="1" noChangeArrowheads="1" noChangeShapeType="1" noTextEdit="1"/>
              </p:cNvSpPr>
              <p:nvPr/>
            </p:nvSpPr>
            <p:spPr>
              <a:xfrm>
                <a:off x="3037039" y="584485"/>
                <a:ext cx="3968522" cy="582147"/>
              </a:xfrm>
              <a:prstGeom prst="rect">
                <a:avLst/>
              </a:prstGeom>
              <a:blipFill>
                <a:blip r:embed="rId7"/>
                <a:stretch>
                  <a:fillRect/>
                </a:stretch>
              </a:blipFill>
            </p:spPr>
            <p:txBody>
              <a:bodyPr/>
              <a:lstStyle/>
              <a:p>
                <a:r>
                  <a:rPr lang="en-US">
                    <a:noFill/>
                  </a:rPr>
                  <a:t> </a:t>
                </a:r>
              </a:p>
            </p:txBody>
          </p:sp>
        </mc:Fallback>
      </mc:AlternateContent>
      <p:sp>
        <p:nvSpPr>
          <p:cNvPr id="14" name="左大括号 13">
            <a:extLst>
              <a:ext uri="{FF2B5EF4-FFF2-40B4-BE49-F238E27FC236}">
                <a16:creationId xmlns:a16="http://schemas.microsoft.com/office/drawing/2014/main" id="{2F18FF31-8806-4D88-B418-235C61344E20}"/>
              </a:ext>
            </a:extLst>
          </p:cNvPr>
          <p:cNvSpPr/>
          <p:nvPr/>
        </p:nvSpPr>
        <p:spPr>
          <a:xfrm rot="16200000">
            <a:off x="5439881" y="224531"/>
            <a:ext cx="251576" cy="2168613"/>
          </a:xfrm>
          <a:prstGeom prst="leftBrace">
            <a:avLst>
              <a:gd name="adj1" fmla="val 48033"/>
              <a:gd name="adj2" fmla="val 4833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A7CDC2B7-223D-4B31-85C0-DC8F095813DB}"/>
                  </a:ext>
                </a:extLst>
              </p:cNvPr>
              <p:cNvSpPr txBox="1"/>
              <p:nvPr/>
            </p:nvSpPr>
            <p:spPr>
              <a:xfrm>
                <a:off x="5294633" y="1537191"/>
                <a:ext cx="5420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𝐅</m:t>
                      </m:r>
                      <m:d>
                        <m:dPr>
                          <m:ctrlPr>
                            <a:rPr lang="en-US"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𝝁</m:t>
                          </m:r>
                        </m:e>
                      </m:d>
                    </m:oMath>
                  </m:oMathPara>
                </a14:m>
                <a:endParaRPr lang="en-US" dirty="0"/>
              </a:p>
            </p:txBody>
          </p:sp>
        </mc:Choice>
        <mc:Fallback xmlns="">
          <p:sp>
            <p:nvSpPr>
              <p:cNvPr id="15" name="文本框 14">
                <a:extLst>
                  <a:ext uri="{FF2B5EF4-FFF2-40B4-BE49-F238E27FC236}">
                    <a16:creationId xmlns:a16="http://schemas.microsoft.com/office/drawing/2014/main" id="{A7CDC2B7-223D-4B31-85C0-DC8F095813DB}"/>
                  </a:ext>
                </a:extLst>
              </p:cNvPr>
              <p:cNvSpPr txBox="1">
                <a:spLocks noRot="1" noChangeAspect="1" noMove="1" noResize="1" noEditPoints="1" noAdjustHandles="1" noChangeArrowheads="1" noChangeShapeType="1" noTextEdit="1"/>
              </p:cNvSpPr>
              <p:nvPr/>
            </p:nvSpPr>
            <p:spPr>
              <a:xfrm>
                <a:off x="5294633" y="1537191"/>
                <a:ext cx="542071" cy="276999"/>
              </a:xfrm>
              <a:prstGeom prst="rect">
                <a:avLst/>
              </a:prstGeom>
              <a:blipFill>
                <a:blip r:embed="rId8"/>
                <a:stretch>
                  <a:fillRect l="-9091"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A8689695-FFA3-4F57-AA51-5999FA1B3D25}"/>
                  </a:ext>
                </a:extLst>
              </p:cNvPr>
              <p:cNvSpPr/>
              <p:nvPr/>
            </p:nvSpPr>
            <p:spPr>
              <a:xfrm>
                <a:off x="3712005" y="4469241"/>
                <a:ext cx="3541547" cy="4667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𝜟𝝁</m:t>
                      </m:r>
                      <m:r>
                        <a:rPr lang="en-US" b="1" i="1" smtClean="0">
                          <a:latin typeface="Cambria Math" panose="02040503050406030204" pitchFamily="18" charset="0"/>
                          <a:ea typeface="Cambria Math" panose="02040503050406030204" pitchFamily="18" charset="0"/>
                        </a:rPr>
                        <m:t>=</m:t>
                      </m:r>
                      <m:sSup>
                        <m:sSupPr>
                          <m:ctrlPr>
                            <a:rPr lang="en-US" b="1" i="1">
                              <a:latin typeface="Cambria Math" panose="02040503050406030204" pitchFamily="18" charset="0"/>
                              <a:ea typeface="Cambria Math" panose="02040503050406030204" pitchFamily="18" charset="0"/>
                            </a:rPr>
                          </m:ctrlPr>
                        </m:sSupPr>
                        <m:e>
                          <m:d>
                            <m:dPr>
                              <m:ctrlPr>
                                <a:rPr lang="en-US" b="1" i="1" smtClean="0">
                                  <a:solidFill>
                                    <a:schemeClr val="tx1"/>
                                  </a:solidFill>
                                  <a:latin typeface="Cambria Math" panose="02040503050406030204" pitchFamily="18" charset="0"/>
                                  <a:ea typeface="Cambria Math" panose="02040503050406030204" pitchFamily="18" charset="0"/>
                                </a:rPr>
                              </m:ctrlPr>
                            </m:dPr>
                            <m:e>
                              <m:sSup>
                                <m:sSupPr>
                                  <m:ctrlPr>
                                    <a:rPr lang="en-US" b="1" i="1">
                                      <a:solidFill>
                                        <a:schemeClr val="tx1"/>
                                      </a:solidFill>
                                      <a:latin typeface="Cambria Math" panose="02040503050406030204" pitchFamily="18" charset="0"/>
                                      <a:ea typeface="Cambria Math" panose="02040503050406030204" pitchFamily="18" charset="0"/>
                                    </a:rPr>
                                  </m:ctrlPr>
                                </m:sSupPr>
                                <m:e>
                                  <m:r>
                                    <a:rPr lang="en-US" b="1" i="1">
                                      <a:solidFill>
                                        <a:schemeClr val="tx1"/>
                                      </a:solidFill>
                                      <a:latin typeface="Cambria Math" panose="02040503050406030204" pitchFamily="18" charset="0"/>
                                      <a:ea typeface="Cambria Math" panose="02040503050406030204" pitchFamily="18" charset="0"/>
                                    </a:rPr>
                                    <m:t>𝑱</m:t>
                                  </m:r>
                                </m:e>
                                <m:sup>
                                  <m:r>
                                    <a:rPr lang="en-US" b="1" i="1">
                                      <a:solidFill>
                                        <a:schemeClr val="tx1"/>
                                      </a:solidFill>
                                      <a:latin typeface="Cambria Math" panose="02040503050406030204" pitchFamily="18" charset="0"/>
                                      <a:ea typeface="Cambria Math" panose="02040503050406030204" pitchFamily="18" charset="0"/>
                                    </a:rPr>
                                    <m:t>𝑻</m:t>
                                  </m:r>
                                </m:sup>
                              </m:sSup>
                              <m:r>
                                <a:rPr lang="en-US" i="1">
                                  <a:solidFill>
                                    <a:schemeClr val="tx1"/>
                                  </a:solidFill>
                                  <a:latin typeface="Cambria Math" panose="02040503050406030204" pitchFamily="18" charset="0"/>
                                  <a:sym typeface="Symbol" panose="05050102010706020507" pitchFamily="18" charset="2"/>
                                </a:rPr>
                                <m:t></m:t>
                              </m:r>
                              <m:r>
                                <a:rPr lang="en-US" b="1" i="1">
                                  <a:solidFill>
                                    <a:schemeClr val="tx1"/>
                                  </a:solidFill>
                                  <a:latin typeface="Cambria Math" panose="02040503050406030204" pitchFamily="18" charset="0"/>
                                  <a:ea typeface="Cambria Math" panose="02040503050406030204" pitchFamily="18" charset="0"/>
                                </a:rPr>
                                <m:t>𝑱</m:t>
                              </m:r>
                              <m:r>
                                <a:rPr lang="en-US" b="1" i="1" smtClean="0">
                                  <a:solidFill>
                                    <a:schemeClr val="tx1"/>
                                  </a:solidFill>
                                  <a:latin typeface="Cambria Math" panose="02040503050406030204" pitchFamily="18" charset="0"/>
                                  <a:ea typeface="Cambria Math" panose="02040503050406030204" pitchFamily="18" charset="0"/>
                                </a:rPr>
                                <m:t>+</m:t>
                              </m:r>
                              <m:r>
                                <a:rPr lang="en-US" b="1" i="1">
                                  <a:solidFill>
                                    <a:schemeClr val="tx1"/>
                                  </a:solidFill>
                                  <a:latin typeface="Cambria Math" panose="02040503050406030204" pitchFamily="18" charset="0"/>
                                  <a:ea typeface="Cambria Math" panose="02040503050406030204" pitchFamily="18" charset="0"/>
                                </a:rPr>
                                <m:t>𝜆</m:t>
                              </m:r>
                              <m:r>
                                <a:rPr lang="en-US" b="1" i="1" smtClean="0">
                                  <a:solidFill>
                                    <a:schemeClr val="tx1"/>
                                  </a:solidFill>
                                  <a:latin typeface="Cambria Math" panose="02040503050406030204" pitchFamily="18" charset="0"/>
                                  <a:ea typeface="Cambria Math" panose="02040503050406030204" pitchFamily="18" charset="0"/>
                                </a:rPr>
                                <m:t>𝑰</m:t>
                              </m:r>
                            </m:e>
                          </m:d>
                        </m:e>
                        <m:sup>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p>
                      </m:sSup>
                      <m:sSup>
                        <m:sSupPr>
                          <m:ctrlPr>
                            <a:rPr lang="en-US" b="1" i="1">
                              <a:latin typeface="Cambria Math" panose="02040503050406030204" pitchFamily="18" charset="0"/>
                              <a:ea typeface="Cambria Math" panose="02040503050406030204" pitchFamily="18" charset="0"/>
                            </a:rPr>
                          </m:ctrlPr>
                        </m:sSupPr>
                        <m:e>
                          <m:r>
                            <a:rPr lang="en-US" b="1" i="1">
                              <a:latin typeface="Cambria Math" panose="02040503050406030204" pitchFamily="18" charset="0"/>
                              <a:ea typeface="Cambria Math" panose="02040503050406030204" pitchFamily="18" charset="0"/>
                            </a:rPr>
                            <m:t>𝑱</m:t>
                          </m:r>
                        </m:e>
                        <m:sup>
                          <m:r>
                            <a:rPr lang="en-US" b="1" i="1">
                              <a:latin typeface="Cambria Math" panose="02040503050406030204" pitchFamily="18" charset="0"/>
                              <a:ea typeface="Cambria Math" panose="02040503050406030204" pitchFamily="18" charset="0"/>
                            </a:rPr>
                            <m:t>𝑻</m:t>
                          </m:r>
                        </m:sup>
                      </m:sSup>
                      <m:r>
                        <a:rPr lang="en-US" i="1">
                          <a:latin typeface="Cambria Math" panose="02040503050406030204" pitchFamily="18" charset="0"/>
                          <a:sym typeface="Symbol" panose="05050102010706020507" pitchFamily="18" charset="2"/>
                        </a:rPr>
                        <m:t></m:t>
                      </m:r>
                      <m:d>
                        <m:dPr>
                          <m:ctrlPr>
                            <a:rPr lang="en-US"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rPr>
                            <m:t>𝒛</m:t>
                          </m:r>
                          <m:r>
                            <m:rPr>
                              <m:nor/>
                            </m:rPr>
                            <a:rPr lang="en-US" dirty="0"/>
                            <m:t>−</m:t>
                          </m:r>
                          <m:acc>
                            <m:accPr>
                              <m:chr m:val="̂"/>
                              <m:ctrlPr>
                                <a:rPr lang="en-US" i="1">
                                  <a:latin typeface="Cambria Math" panose="02040503050406030204" pitchFamily="18" charset="0"/>
                                </a:rPr>
                              </m:ctrlPr>
                            </m:accPr>
                            <m:e>
                              <m:r>
                                <a:rPr lang="en-US" b="1" i="1">
                                  <a:latin typeface="Cambria Math" panose="02040503050406030204" pitchFamily="18" charset="0"/>
                                </a:rPr>
                                <m:t>𝒛</m:t>
                              </m:r>
                            </m:e>
                          </m:acc>
                          <m:d>
                            <m:dPr>
                              <m:ctrlPr>
                                <a:rPr lang="en-US"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𝝁</m:t>
                              </m:r>
                            </m:e>
                          </m:d>
                        </m:e>
                      </m:d>
                    </m:oMath>
                  </m:oMathPara>
                </a14:m>
                <a:endParaRPr lang="en-US" dirty="0"/>
              </a:p>
            </p:txBody>
          </p:sp>
        </mc:Choice>
        <mc:Fallback xmlns="">
          <p:sp>
            <p:nvSpPr>
              <p:cNvPr id="16" name="矩形 15">
                <a:extLst>
                  <a:ext uri="{FF2B5EF4-FFF2-40B4-BE49-F238E27FC236}">
                    <a16:creationId xmlns:a16="http://schemas.microsoft.com/office/drawing/2014/main" id="{A8689695-FFA3-4F57-AA51-5999FA1B3D25}"/>
                  </a:ext>
                </a:extLst>
              </p:cNvPr>
              <p:cNvSpPr>
                <a:spLocks noRot="1" noChangeAspect="1" noMove="1" noResize="1" noEditPoints="1" noAdjustHandles="1" noChangeArrowheads="1" noChangeShapeType="1" noTextEdit="1"/>
              </p:cNvSpPr>
              <p:nvPr/>
            </p:nvSpPr>
            <p:spPr>
              <a:xfrm>
                <a:off x="3712005" y="4469241"/>
                <a:ext cx="3541547" cy="466731"/>
              </a:xfrm>
              <a:prstGeom prst="rect">
                <a:avLst/>
              </a:prstGeom>
              <a:blipFill>
                <a:blip r:embed="rId9"/>
                <a:stretch>
                  <a:fillRect b="-5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AD13C18D-1478-4348-8DED-533933527162}"/>
                  </a:ext>
                </a:extLst>
              </p:cNvPr>
              <p:cNvSpPr/>
              <p:nvPr/>
            </p:nvSpPr>
            <p:spPr>
              <a:xfrm>
                <a:off x="3783402" y="5006036"/>
                <a:ext cx="2545697" cy="379784"/>
              </a:xfrm>
              <a:prstGeom prst="rect">
                <a:avLst/>
              </a:prstGeom>
            </p:spPr>
            <p:txBody>
              <a:bodyPr wrap="none">
                <a:spAutoFit/>
              </a:bodyPr>
              <a:lstStyle/>
              <a:p>
                <a14:m>
                  <m:oMath xmlns:m="http://schemas.openxmlformats.org/officeDocument/2006/math">
                    <m:sSup>
                      <m:sSupPr>
                        <m:ctrlPr>
                          <a:rPr lang="en-US" b="1" i="1" smtClean="0">
                            <a:latin typeface="Cambria Math" panose="02040503050406030204" pitchFamily="18" charset="0"/>
                            <a:ea typeface="Cambria Math" panose="02040503050406030204" pitchFamily="18" charset="0"/>
                          </a:rPr>
                        </m:ctrlPr>
                      </m:sSupPr>
                      <m:e>
                        <m:r>
                          <a:rPr lang="en-US" b="1" i="1">
                            <a:latin typeface="Cambria Math" panose="02040503050406030204" pitchFamily="18" charset="0"/>
                            <a:ea typeface="Cambria Math" panose="02040503050406030204" pitchFamily="18" charset="0"/>
                          </a:rPr>
                          <m:t>𝝁</m:t>
                        </m:r>
                      </m:e>
                      <m:sup>
                        <m:r>
                          <a:rPr lang="en-US" b="1" i="1">
                            <a:latin typeface="Cambria Math" panose="02040503050406030204" pitchFamily="18" charset="0"/>
                            <a:ea typeface="Cambria Math" panose="02040503050406030204" pitchFamily="18" charset="0"/>
                          </a:rPr>
                          <m:t>𝒌</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p>
                    </m:sSup>
                    <m:r>
                      <a:rPr lang="en-US" i="1">
                        <a:latin typeface="Cambria Math" panose="02040503050406030204" pitchFamily="18" charset="0"/>
                      </a:rPr>
                      <m:t>=</m:t>
                    </m:r>
                    <m:sSup>
                      <m:sSupPr>
                        <m:ctrlPr>
                          <a:rPr lang="en-US" b="1" i="1">
                            <a:latin typeface="Cambria Math" panose="02040503050406030204" pitchFamily="18" charset="0"/>
                            <a:ea typeface="Cambria Math" panose="02040503050406030204" pitchFamily="18" charset="0"/>
                          </a:rPr>
                        </m:ctrlPr>
                      </m:sSupPr>
                      <m:e>
                        <m:r>
                          <a:rPr lang="en-US" b="1" i="1">
                            <a:latin typeface="Cambria Math" panose="02040503050406030204" pitchFamily="18" charset="0"/>
                            <a:ea typeface="Cambria Math" panose="02040503050406030204" pitchFamily="18" charset="0"/>
                          </a:rPr>
                          <m:t>𝝁</m:t>
                        </m:r>
                      </m:e>
                      <m:sup>
                        <m:r>
                          <a:rPr lang="en-US" b="1" i="1">
                            <a:latin typeface="Cambria Math" panose="02040503050406030204" pitchFamily="18" charset="0"/>
                            <a:ea typeface="Cambria Math" panose="02040503050406030204" pitchFamily="18" charset="0"/>
                          </a:rPr>
                          <m:t>𝒌</m:t>
                        </m:r>
                      </m:sup>
                    </m:sSup>
                  </m:oMath>
                </a14:m>
                <a:r>
                  <a:rPr lang="en-US" dirty="0"/>
                  <a:t>+</a:t>
                </a:r>
                <a:r>
                  <a:rPr lang="en-US" b="1" dirty="0">
                    <a:ea typeface="Cambria Math" panose="02040503050406030204" pitchFamily="18" charset="0"/>
                  </a:rPr>
                  <a:t> min(</a:t>
                </a:r>
                <a14:m>
                  <m:oMath xmlns:m="http://schemas.openxmlformats.org/officeDocument/2006/math">
                    <m:r>
                      <a:rPr lang="en-US" b="1" i="1">
                        <a:latin typeface="Cambria Math" panose="02040503050406030204" pitchFamily="18" charset="0"/>
                        <a:ea typeface="Cambria Math" panose="02040503050406030204" pitchFamily="18" charset="0"/>
                      </a:rPr>
                      <m:t>𝜟𝝁</m:t>
                    </m:r>
                    <m:r>
                      <a:rPr lang="en-US" b="1" i="1" smtClean="0">
                        <a:latin typeface="Cambria Math" panose="02040503050406030204" pitchFamily="18" charset="0"/>
                        <a:ea typeface="Cambria Math" panose="02040503050406030204" pitchFamily="18" charset="0"/>
                      </a:rPr>
                      <m:t>,</m:t>
                    </m:r>
                    <m:sSup>
                      <m:sSupPr>
                        <m:ctrlPr>
                          <a:rPr lang="en-US" b="1"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e>
                      <m:sup>
                        <m:r>
                          <a:rPr lang="en-US" b="1" i="1">
                            <a:latin typeface="Cambria Math" panose="02040503050406030204" pitchFamily="18" charset="0"/>
                            <a:ea typeface="Cambria Math" panose="02040503050406030204" pitchFamily="18" charset="0"/>
                          </a:rPr>
                          <m:t>𝒌</m:t>
                        </m:r>
                      </m:sup>
                    </m:sSup>
                  </m:oMath>
                </a14:m>
                <a:r>
                  <a:rPr lang="en-US" dirty="0"/>
                  <a:t>)</a:t>
                </a:r>
              </a:p>
            </p:txBody>
          </p:sp>
        </mc:Choice>
        <mc:Fallback xmlns="">
          <p:sp>
            <p:nvSpPr>
              <p:cNvPr id="17" name="矩形 16">
                <a:extLst>
                  <a:ext uri="{FF2B5EF4-FFF2-40B4-BE49-F238E27FC236}">
                    <a16:creationId xmlns:a16="http://schemas.microsoft.com/office/drawing/2014/main" id="{AD13C18D-1478-4348-8DED-533933527162}"/>
                  </a:ext>
                </a:extLst>
              </p:cNvPr>
              <p:cNvSpPr>
                <a:spLocks noRot="1" noChangeAspect="1" noMove="1" noResize="1" noEditPoints="1" noAdjustHandles="1" noChangeArrowheads="1" noChangeShapeType="1" noTextEdit="1"/>
              </p:cNvSpPr>
              <p:nvPr/>
            </p:nvSpPr>
            <p:spPr>
              <a:xfrm>
                <a:off x="3783402" y="5006036"/>
                <a:ext cx="2545697" cy="379784"/>
              </a:xfrm>
              <a:prstGeom prst="rect">
                <a:avLst/>
              </a:prstGeom>
              <a:blipFill>
                <a:blip r:embed="rId10"/>
                <a:stretch>
                  <a:fillRect t="-4762" r="-1439" b="-238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EB13D6CC-BA49-4E15-9058-D37FD2568AC4}"/>
                  </a:ext>
                </a:extLst>
              </p:cNvPr>
              <p:cNvSpPr/>
              <p:nvPr/>
            </p:nvSpPr>
            <p:spPr>
              <a:xfrm>
                <a:off x="3712005" y="5431334"/>
                <a:ext cx="1336071" cy="3797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b="1" i="1" smtClean="0">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𝜟𝝁</m:t>
                          </m:r>
                        </m:e>
                      </m:d>
                      <m:r>
                        <a:rPr lang="en-US" b="1" i="1" smtClean="0">
                          <a:latin typeface="Cambria Math" panose="02040503050406030204" pitchFamily="18" charset="0"/>
                          <a:ea typeface="Cambria Math" panose="02040503050406030204" pitchFamily="18" charset="0"/>
                        </a:rPr>
                        <m:t>&lt;</m:t>
                      </m:r>
                      <m:sSup>
                        <m:sSupPr>
                          <m:ctrlPr>
                            <a:rPr lang="en-US" b="1"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e>
                        <m:sup>
                          <m:r>
                            <a:rPr lang="en-US" b="1" i="1" smtClean="0">
                              <a:latin typeface="Cambria Math" panose="02040503050406030204" pitchFamily="18" charset="0"/>
                              <a:ea typeface="Cambria Math" panose="02040503050406030204" pitchFamily="18" charset="0"/>
                            </a:rPr>
                            <m:t>𝒌</m:t>
                          </m:r>
                        </m:sup>
                      </m:sSup>
                    </m:oMath>
                  </m:oMathPara>
                </a14:m>
                <a:endParaRPr lang="en-US" dirty="0"/>
              </a:p>
            </p:txBody>
          </p:sp>
        </mc:Choice>
        <mc:Fallback xmlns="">
          <p:sp>
            <p:nvSpPr>
              <p:cNvPr id="18" name="矩形 17">
                <a:extLst>
                  <a:ext uri="{FF2B5EF4-FFF2-40B4-BE49-F238E27FC236}">
                    <a16:creationId xmlns:a16="http://schemas.microsoft.com/office/drawing/2014/main" id="{EB13D6CC-BA49-4E15-9058-D37FD2568AC4}"/>
                  </a:ext>
                </a:extLst>
              </p:cNvPr>
              <p:cNvSpPr>
                <a:spLocks noRot="1" noChangeAspect="1" noMove="1" noResize="1" noEditPoints="1" noAdjustHandles="1" noChangeArrowheads="1" noChangeShapeType="1" noTextEdit="1"/>
              </p:cNvSpPr>
              <p:nvPr/>
            </p:nvSpPr>
            <p:spPr>
              <a:xfrm>
                <a:off x="3712005" y="5431334"/>
                <a:ext cx="1336071" cy="379784"/>
              </a:xfrm>
              <a:prstGeom prst="rect">
                <a:avLst/>
              </a:prstGeom>
              <a:blipFill>
                <a:blip r:embed="rId11"/>
                <a:stretch>
                  <a:fillRect b="-9677"/>
                </a:stretch>
              </a:blipFill>
            </p:spPr>
            <p:txBody>
              <a:bodyPr/>
              <a:lstStyle/>
              <a:p>
                <a:r>
                  <a:rPr lang="en-US">
                    <a:noFill/>
                  </a:rPr>
                  <a:t> </a:t>
                </a:r>
              </a:p>
            </p:txBody>
          </p:sp>
        </mc:Fallback>
      </mc:AlternateContent>
      <p:grpSp>
        <p:nvGrpSpPr>
          <p:cNvPr id="22" name="组合 21">
            <a:extLst>
              <a:ext uri="{FF2B5EF4-FFF2-40B4-BE49-F238E27FC236}">
                <a16:creationId xmlns:a16="http://schemas.microsoft.com/office/drawing/2014/main" id="{408F9C68-A46C-4373-9ABB-C183F755484B}"/>
              </a:ext>
            </a:extLst>
          </p:cNvPr>
          <p:cNvGrpSpPr/>
          <p:nvPr/>
        </p:nvGrpSpPr>
        <p:grpSpPr>
          <a:xfrm>
            <a:off x="7855832" y="2216844"/>
            <a:ext cx="4087907" cy="1845092"/>
            <a:chOff x="8644971" y="-4533"/>
            <a:chExt cx="4087907" cy="1845092"/>
          </a:xfrm>
        </p:grpSpPr>
        <p:grpSp>
          <p:nvGrpSpPr>
            <p:cNvPr id="23" name="组合 22">
              <a:extLst>
                <a:ext uri="{FF2B5EF4-FFF2-40B4-BE49-F238E27FC236}">
                  <a16:creationId xmlns:a16="http://schemas.microsoft.com/office/drawing/2014/main" id="{45FCEADE-EF92-437D-8A01-FFF2A13FE851}"/>
                </a:ext>
              </a:extLst>
            </p:cNvPr>
            <p:cNvGrpSpPr/>
            <p:nvPr/>
          </p:nvGrpSpPr>
          <p:grpSpPr>
            <a:xfrm>
              <a:off x="9754629" y="-4533"/>
              <a:ext cx="1145470" cy="1032439"/>
              <a:chOff x="7288167" y="497747"/>
              <a:chExt cx="1727022" cy="2278756"/>
            </a:xfrm>
          </p:grpSpPr>
          <p:sp>
            <p:nvSpPr>
              <p:cNvPr id="26" name="椭圆 25">
                <a:extLst>
                  <a:ext uri="{FF2B5EF4-FFF2-40B4-BE49-F238E27FC236}">
                    <a16:creationId xmlns:a16="http://schemas.microsoft.com/office/drawing/2014/main" id="{464AEEDE-6658-485E-80DC-EFFD9802481D}"/>
                  </a:ext>
                </a:extLst>
              </p:cNvPr>
              <p:cNvSpPr/>
              <p:nvPr/>
            </p:nvSpPr>
            <p:spPr>
              <a:xfrm rot="16200000">
                <a:off x="7077404" y="1004226"/>
                <a:ext cx="2134192" cy="1410362"/>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文本框 26">
                <a:extLst>
                  <a:ext uri="{FF2B5EF4-FFF2-40B4-BE49-F238E27FC236}">
                    <a16:creationId xmlns:a16="http://schemas.microsoft.com/office/drawing/2014/main" id="{57D6A14C-6FCC-45A5-964C-7F8345EE9654}"/>
                  </a:ext>
                </a:extLst>
              </p:cNvPr>
              <p:cNvSpPr txBox="1"/>
              <p:nvPr/>
            </p:nvSpPr>
            <p:spPr>
              <a:xfrm>
                <a:off x="7288167" y="497747"/>
                <a:ext cx="1727022" cy="1192941"/>
              </a:xfrm>
              <a:prstGeom prst="rect">
                <a:avLst/>
              </a:prstGeom>
              <a:solidFill>
                <a:schemeClr val="bg1"/>
              </a:solidFill>
            </p:spPr>
            <p:txBody>
              <a:bodyPr wrap="square" rtlCol="0">
                <a:spAutoFit/>
              </a:bodyPr>
              <a:lstStyle/>
              <a:p>
                <a:endParaRPr lang="en-US" dirty="0"/>
              </a:p>
            </p:txBody>
          </p:sp>
        </p:gr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94BD23EC-AFBB-40AA-8FBC-72DECB3BCBE7}"/>
                    </a:ext>
                  </a:extLst>
                </p:cNvPr>
                <p:cNvSpPr txBox="1"/>
                <p:nvPr/>
              </p:nvSpPr>
              <p:spPr>
                <a:xfrm>
                  <a:off x="8644971" y="1317339"/>
                  <a:ext cx="408790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𝑏</m:t>
                        </m:r>
                        <m:r>
                          <a:rPr lang="en-US" sz="2800" b="0" i="1" smtClean="0">
                            <a:latin typeface="Cambria Math" panose="02040503050406030204" pitchFamily="18" charset="0"/>
                          </a:rPr>
                          <m:t>/</m:t>
                        </m:r>
                        <m:r>
                          <a:rPr lang="en-US" sz="2800" b="0" i="1" smtClean="0">
                            <a:latin typeface="Cambria Math" panose="02040503050406030204" pitchFamily="18" charset="0"/>
                          </a:rPr>
                          <m:t>𝑎</m:t>
                        </m:r>
                      </m:oMath>
                    </m:oMathPara>
                  </a14:m>
                  <a:endParaRPr lang="en-US" dirty="0"/>
                </a:p>
              </p:txBody>
            </p:sp>
          </mc:Choice>
          <mc:Fallback xmlns="">
            <p:sp>
              <p:nvSpPr>
                <p:cNvPr id="24" name="文本框 23">
                  <a:extLst>
                    <a:ext uri="{FF2B5EF4-FFF2-40B4-BE49-F238E27FC236}">
                      <a16:creationId xmlns:a16="http://schemas.microsoft.com/office/drawing/2014/main" id="{94BD23EC-AFBB-40AA-8FBC-72DECB3BCBE7}"/>
                    </a:ext>
                  </a:extLst>
                </p:cNvPr>
                <p:cNvSpPr txBox="1">
                  <a:spLocks noRot="1" noChangeAspect="1" noMove="1" noResize="1" noEditPoints="1" noAdjustHandles="1" noChangeArrowheads="1" noChangeShapeType="1" noTextEdit="1"/>
                </p:cNvSpPr>
                <p:nvPr/>
              </p:nvSpPr>
              <p:spPr>
                <a:xfrm>
                  <a:off x="8644971" y="1317339"/>
                  <a:ext cx="4087907" cy="523220"/>
                </a:xfrm>
                <a:prstGeom prst="rect">
                  <a:avLst/>
                </a:prstGeom>
                <a:blipFill>
                  <a:blip r:embed="rId12"/>
                  <a:stretch>
                    <a:fillRect/>
                  </a:stretch>
                </a:blipFill>
              </p:spPr>
              <p:txBody>
                <a:bodyPr/>
                <a:lstStyle/>
                <a:p>
                  <a:r>
                    <a:rPr lang="en-US">
                      <a:noFill/>
                    </a:rPr>
                    <a:t> </a:t>
                  </a:r>
                </a:p>
              </p:txBody>
            </p:sp>
          </mc:Fallback>
        </mc:AlternateContent>
        <p:cxnSp>
          <p:nvCxnSpPr>
            <p:cNvPr id="25" name="直接箭头连接符 24">
              <a:extLst>
                <a:ext uri="{FF2B5EF4-FFF2-40B4-BE49-F238E27FC236}">
                  <a16:creationId xmlns:a16="http://schemas.microsoft.com/office/drawing/2014/main" id="{1EDFF33C-1262-408E-829D-4790CA3DBE15}"/>
                </a:ext>
              </a:extLst>
            </p:cNvPr>
            <p:cNvCxnSpPr>
              <a:cxnSpLocks/>
              <a:endCxn id="26" idx="2"/>
            </p:cNvCxnSpPr>
            <p:nvPr/>
          </p:nvCxnSpPr>
          <p:spPr>
            <a:xfrm flipH="1" flipV="1">
              <a:off x="10322603" y="1027906"/>
              <a:ext cx="366322" cy="369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8" name="组合 27">
            <a:extLst>
              <a:ext uri="{FF2B5EF4-FFF2-40B4-BE49-F238E27FC236}">
                <a16:creationId xmlns:a16="http://schemas.microsoft.com/office/drawing/2014/main" id="{3EB9CDF7-2C9C-4CA7-AF06-ADDFE151336D}"/>
              </a:ext>
            </a:extLst>
          </p:cNvPr>
          <p:cNvGrpSpPr/>
          <p:nvPr/>
        </p:nvGrpSpPr>
        <p:grpSpPr>
          <a:xfrm>
            <a:off x="8913690" y="77171"/>
            <a:ext cx="1422199" cy="1989024"/>
            <a:chOff x="8707902" y="2431304"/>
            <a:chExt cx="1967388" cy="2804946"/>
          </a:xfrm>
        </p:grpSpPr>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68EE4E19-4090-478A-ACB9-2716D22C5116}"/>
                    </a:ext>
                  </a:extLst>
                </p:cNvPr>
                <p:cNvSpPr/>
                <p:nvPr/>
              </p:nvSpPr>
              <p:spPr>
                <a:xfrm>
                  <a:off x="8991756" y="2833790"/>
                  <a:ext cx="495584" cy="375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ea typeface="Cambria Math" panose="02040503050406030204" pitchFamily="18" charset="0"/>
                              </a:rPr>
                            </m:ctrlPr>
                          </m:sSupPr>
                          <m:e>
                            <m:r>
                              <a:rPr lang="en-US" b="1" i="1">
                                <a:latin typeface="Cambria Math" panose="02040503050406030204" pitchFamily="18" charset="0"/>
                                <a:ea typeface="Cambria Math" panose="02040503050406030204" pitchFamily="18" charset="0"/>
                              </a:rPr>
                              <m:t>𝝁</m:t>
                            </m:r>
                          </m:e>
                          <m:sup>
                            <m:r>
                              <a:rPr lang="en-US" b="1" i="1" smtClean="0">
                                <a:latin typeface="Cambria Math" panose="02040503050406030204" pitchFamily="18" charset="0"/>
                                <a:ea typeface="Cambria Math" panose="02040503050406030204" pitchFamily="18" charset="0"/>
                              </a:rPr>
                              <m:t>𝟎</m:t>
                            </m:r>
                          </m:sup>
                        </m:sSup>
                      </m:oMath>
                    </m:oMathPara>
                  </a14:m>
                  <a:endParaRPr lang="en-US" dirty="0"/>
                </a:p>
              </p:txBody>
            </p:sp>
          </mc:Choice>
          <mc:Fallback xmlns="">
            <p:sp>
              <p:nvSpPr>
                <p:cNvPr id="31" name="矩形 30">
                  <a:extLst>
                    <a:ext uri="{FF2B5EF4-FFF2-40B4-BE49-F238E27FC236}">
                      <a16:creationId xmlns:a16="http://schemas.microsoft.com/office/drawing/2014/main" id="{68EE4E19-4090-478A-ACB9-2716D22C5116}"/>
                    </a:ext>
                  </a:extLst>
                </p:cNvPr>
                <p:cNvSpPr>
                  <a:spLocks noRot="1" noChangeAspect="1" noMove="1" noResize="1" noEditPoints="1" noAdjustHandles="1" noChangeArrowheads="1" noChangeShapeType="1" noTextEdit="1"/>
                </p:cNvSpPr>
                <p:nvPr/>
              </p:nvSpPr>
              <p:spPr>
                <a:xfrm>
                  <a:off x="8991756" y="2833790"/>
                  <a:ext cx="495584" cy="375552"/>
                </a:xfrm>
                <a:prstGeom prst="rect">
                  <a:avLst/>
                </a:prstGeom>
                <a:blipFill>
                  <a:blip r:embed="rId13"/>
                  <a:stretch>
                    <a:fillRect r="-11864" b="-45455"/>
                  </a:stretch>
                </a:blipFill>
              </p:spPr>
              <p:txBody>
                <a:bodyPr/>
                <a:lstStyle/>
                <a:p>
                  <a:r>
                    <a:rPr lang="en-US">
                      <a:noFill/>
                    </a:rPr>
                    <a:t> </a:t>
                  </a:r>
                </a:p>
              </p:txBody>
            </p:sp>
          </mc:Fallback>
        </mc:AlternateContent>
        <p:cxnSp>
          <p:nvCxnSpPr>
            <p:cNvPr id="32" name="直接箭头连接符 31">
              <a:extLst>
                <a:ext uri="{FF2B5EF4-FFF2-40B4-BE49-F238E27FC236}">
                  <a16:creationId xmlns:a16="http://schemas.microsoft.com/office/drawing/2014/main" id="{9BDC5A02-CBF1-46F8-BB4E-9E4418E6009E}"/>
                </a:ext>
              </a:extLst>
            </p:cNvPr>
            <p:cNvCxnSpPr/>
            <p:nvPr/>
          </p:nvCxnSpPr>
          <p:spPr>
            <a:xfrm flipH="1" flipV="1">
              <a:off x="8707902" y="2431304"/>
              <a:ext cx="567709" cy="37956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A87710C5-22DF-4C0B-809F-0E52D7F190FD}"/>
                </a:ext>
              </a:extLst>
            </p:cNvPr>
            <p:cNvCxnSpPr>
              <a:cxnSpLocks/>
            </p:cNvCxnSpPr>
            <p:nvPr/>
          </p:nvCxnSpPr>
          <p:spPr>
            <a:xfrm>
              <a:off x="9275611" y="2810868"/>
              <a:ext cx="690158" cy="54456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椭圆 33">
              <a:extLst>
                <a:ext uri="{FF2B5EF4-FFF2-40B4-BE49-F238E27FC236}">
                  <a16:creationId xmlns:a16="http://schemas.microsoft.com/office/drawing/2014/main" id="{093DF4C0-014A-4F96-AD81-D3488414AE48}"/>
                </a:ext>
              </a:extLst>
            </p:cNvPr>
            <p:cNvSpPr/>
            <p:nvPr/>
          </p:nvSpPr>
          <p:spPr>
            <a:xfrm>
              <a:off x="9186331" y="2741399"/>
              <a:ext cx="126609" cy="1266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椭圆 34">
              <a:extLst>
                <a:ext uri="{FF2B5EF4-FFF2-40B4-BE49-F238E27FC236}">
                  <a16:creationId xmlns:a16="http://schemas.microsoft.com/office/drawing/2014/main" id="{C48B7EC2-0330-4293-841A-B92E0E87FF30}"/>
                </a:ext>
              </a:extLst>
            </p:cNvPr>
            <p:cNvSpPr/>
            <p:nvPr/>
          </p:nvSpPr>
          <p:spPr>
            <a:xfrm>
              <a:off x="9965769" y="3321268"/>
              <a:ext cx="126609" cy="1266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直接箭头连接符 35">
              <a:extLst>
                <a:ext uri="{FF2B5EF4-FFF2-40B4-BE49-F238E27FC236}">
                  <a16:creationId xmlns:a16="http://schemas.microsoft.com/office/drawing/2014/main" id="{E8781445-07C2-4462-90D5-9AF43776A7AA}"/>
                </a:ext>
              </a:extLst>
            </p:cNvPr>
            <p:cNvCxnSpPr>
              <a:cxnSpLocks/>
            </p:cNvCxnSpPr>
            <p:nvPr/>
          </p:nvCxnSpPr>
          <p:spPr>
            <a:xfrm flipH="1" flipV="1">
              <a:off x="9785169" y="2903107"/>
              <a:ext cx="201822" cy="4500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3056B21E-AC18-4BDE-8663-1A714E2F634C}"/>
                    </a:ext>
                  </a:extLst>
                </p:cNvPr>
                <p:cNvSpPr/>
                <p:nvPr/>
              </p:nvSpPr>
              <p:spPr>
                <a:xfrm>
                  <a:off x="9655441" y="3455166"/>
                  <a:ext cx="495584" cy="375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𝝁</m:t>
                            </m:r>
                          </m:e>
                          <m:sup>
                            <m:r>
                              <a:rPr lang="en-US" b="1" i="1" smtClean="0">
                                <a:latin typeface="Cambria Math" panose="02040503050406030204" pitchFamily="18" charset="0"/>
                                <a:ea typeface="Cambria Math" panose="02040503050406030204" pitchFamily="18" charset="0"/>
                              </a:rPr>
                              <m:t>𝟏</m:t>
                            </m:r>
                          </m:sup>
                        </m:sSup>
                      </m:oMath>
                    </m:oMathPara>
                  </a14:m>
                  <a:endParaRPr lang="en-US" dirty="0"/>
                </a:p>
              </p:txBody>
            </p:sp>
          </mc:Choice>
          <mc:Fallback xmlns="">
            <p:sp>
              <p:nvSpPr>
                <p:cNvPr id="37" name="矩形 36">
                  <a:extLst>
                    <a:ext uri="{FF2B5EF4-FFF2-40B4-BE49-F238E27FC236}">
                      <a16:creationId xmlns:a16="http://schemas.microsoft.com/office/drawing/2014/main" id="{3056B21E-AC18-4BDE-8663-1A714E2F634C}"/>
                    </a:ext>
                  </a:extLst>
                </p:cNvPr>
                <p:cNvSpPr>
                  <a:spLocks noRot="1" noChangeAspect="1" noMove="1" noResize="1" noEditPoints="1" noAdjustHandles="1" noChangeArrowheads="1" noChangeShapeType="1" noTextEdit="1"/>
                </p:cNvSpPr>
                <p:nvPr/>
              </p:nvSpPr>
              <p:spPr>
                <a:xfrm>
                  <a:off x="9655441" y="3455166"/>
                  <a:ext cx="495584" cy="375552"/>
                </a:xfrm>
                <a:prstGeom prst="rect">
                  <a:avLst/>
                </a:prstGeom>
                <a:blipFill>
                  <a:blip r:embed="rId14"/>
                  <a:stretch>
                    <a:fillRect r="-13793" b="-48837"/>
                  </a:stretch>
                </a:blipFill>
              </p:spPr>
              <p:txBody>
                <a:bodyPr/>
                <a:lstStyle/>
                <a:p>
                  <a:r>
                    <a:rPr lang="en-US">
                      <a:noFill/>
                    </a:rPr>
                    <a:t> </a:t>
                  </a:r>
                </a:p>
              </p:txBody>
            </p:sp>
          </mc:Fallback>
        </mc:AlternateContent>
        <p:cxnSp>
          <p:nvCxnSpPr>
            <p:cNvPr id="38" name="直接箭头连接符 37">
              <a:extLst>
                <a:ext uri="{FF2B5EF4-FFF2-40B4-BE49-F238E27FC236}">
                  <a16:creationId xmlns:a16="http://schemas.microsoft.com/office/drawing/2014/main" id="{B9C9E113-063A-493B-9BD9-214D6AC42439}"/>
                </a:ext>
              </a:extLst>
            </p:cNvPr>
            <p:cNvCxnSpPr>
              <a:cxnSpLocks/>
            </p:cNvCxnSpPr>
            <p:nvPr/>
          </p:nvCxnSpPr>
          <p:spPr>
            <a:xfrm>
              <a:off x="10029073" y="3413781"/>
              <a:ext cx="243905" cy="521133"/>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椭圆 38">
              <a:extLst>
                <a:ext uri="{FF2B5EF4-FFF2-40B4-BE49-F238E27FC236}">
                  <a16:creationId xmlns:a16="http://schemas.microsoft.com/office/drawing/2014/main" id="{78E577D4-6FEE-4C9B-BECA-F01F9E63FB24}"/>
                </a:ext>
              </a:extLst>
            </p:cNvPr>
            <p:cNvSpPr/>
            <p:nvPr/>
          </p:nvSpPr>
          <p:spPr>
            <a:xfrm>
              <a:off x="10218735" y="3934914"/>
              <a:ext cx="126609" cy="1266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直接箭头连接符 39">
              <a:extLst>
                <a:ext uri="{FF2B5EF4-FFF2-40B4-BE49-F238E27FC236}">
                  <a16:creationId xmlns:a16="http://schemas.microsoft.com/office/drawing/2014/main" id="{28F2AE0E-D61F-48E8-8CCB-DDD2223E63B1}"/>
                </a:ext>
              </a:extLst>
            </p:cNvPr>
            <p:cNvCxnSpPr>
              <a:cxnSpLocks/>
            </p:cNvCxnSpPr>
            <p:nvPr/>
          </p:nvCxnSpPr>
          <p:spPr>
            <a:xfrm flipV="1">
              <a:off x="10308768" y="3410304"/>
              <a:ext cx="211729" cy="54619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23898353-B637-4F1D-94CC-146C520CCC2C}"/>
                    </a:ext>
                  </a:extLst>
                </p:cNvPr>
                <p:cNvSpPr/>
                <p:nvPr/>
              </p:nvSpPr>
              <p:spPr>
                <a:xfrm>
                  <a:off x="10179706" y="4063311"/>
                  <a:ext cx="495584" cy="375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𝝁</m:t>
                            </m:r>
                          </m:e>
                          <m:sup>
                            <m:r>
                              <a:rPr lang="en-US" b="1" i="1" smtClean="0">
                                <a:latin typeface="Cambria Math" panose="02040503050406030204" pitchFamily="18" charset="0"/>
                                <a:ea typeface="Cambria Math" panose="02040503050406030204" pitchFamily="18" charset="0"/>
                              </a:rPr>
                              <m:t>𝟐</m:t>
                            </m:r>
                          </m:sup>
                        </m:sSup>
                      </m:oMath>
                    </m:oMathPara>
                  </a14:m>
                  <a:endParaRPr lang="en-US" dirty="0"/>
                </a:p>
              </p:txBody>
            </p:sp>
          </mc:Choice>
          <mc:Fallback xmlns="">
            <p:sp>
              <p:nvSpPr>
                <p:cNvPr id="41" name="矩形 40">
                  <a:extLst>
                    <a:ext uri="{FF2B5EF4-FFF2-40B4-BE49-F238E27FC236}">
                      <a16:creationId xmlns:a16="http://schemas.microsoft.com/office/drawing/2014/main" id="{23898353-B637-4F1D-94CC-146C520CCC2C}"/>
                    </a:ext>
                  </a:extLst>
                </p:cNvPr>
                <p:cNvSpPr>
                  <a:spLocks noRot="1" noChangeAspect="1" noMove="1" noResize="1" noEditPoints="1" noAdjustHandles="1" noChangeArrowheads="1" noChangeShapeType="1" noTextEdit="1"/>
                </p:cNvSpPr>
                <p:nvPr/>
              </p:nvSpPr>
              <p:spPr>
                <a:xfrm>
                  <a:off x="10179706" y="4063311"/>
                  <a:ext cx="495584" cy="375552"/>
                </a:xfrm>
                <a:prstGeom prst="rect">
                  <a:avLst/>
                </a:prstGeom>
                <a:blipFill>
                  <a:blip r:embed="rId15"/>
                  <a:stretch>
                    <a:fillRect r="-11864" b="-48837"/>
                  </a:stretch>
                </a:blipFill>
              </p:spPr>
              <p:txBody>
                <a:bodyPr/>
                <a:lstStyle/>
                <a:p>
                  <a:r>
                    <a:rPr lang="en-US">
                      <a:noFill/>
                    </a:rPr>
                    <a:t> </a:t>
                  </a:r>
                </a:p>
              </p:txBody>
            </p:sp>
          </mc:Fallback>
        </mc:AlternateContent>
        <p:cxnSp>
          <p:nvCxnSpPr>
            <p:cNvPr id="42" name="直接箭头连接符 41">
              <a:extLst>
                <a:ext uri="{FF2B5EF4-FFF2-40B4-BE49-F238E27FC236}">
                  <a16:creationId xmlns:a16="http://schemas.microsoft.com/office/drawing/2014/main" id="{95BD8C34-3CCE-4F2A-8979-CA4FA103E68F}"/>
                </a:ext>
              </a:extLst>
            </p:cNvPr>
            <p:cNvCxnSpPr>
              <a:cxnSpLocks/>
            </p:cNvCxnSpPr>
            <p:nvPr/>
          </p:nvCxnSpPr>
          <p:spPr>
            <a:xfrm flipH="1">
              <a:off x="9931856" y="4042982"/>
              <a:ext cx="334043" cy="76812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6D42F5B7-A127-40F1-9904-85BD9C99482D}"/>
                </a:ext>
              </a:extLst>
            </p:cNvPr>
            <p:cNvCxnSpPr>
              <a:cxnSpLocks/>
            </p:cNvCxnSpPr>
            <p:nvPr/>
          </p:nvCxnSpPr>
          <p:spPr>
            <a:xfrm flipV="1">
              <a:off x="9983327" y="4659630"/>
              <a:ext cx="605770" cy="1680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椭圆 43">
              <a:extLst>
                <a:ext uri="{FF2B5EF4-FFF2-40B4-BE49-F238E27FC236}">
                  <a16:creationId xmlns:a16="http://schemas.microsoft.com/office/drawing/2014/main" id="{F195B27A-20A9-45A1-9885-3E443C7EC8FB}"/>
                </a:ext>
              </a:extLst>
            </p:cNvPr>
            <p:cNvSpPr/>
            <p:nvPr/>
          </p:nvSpPr>
          <p:spPr>
            <a:xfrm>
              <a:off x="9848881" y="4789291"/>
              <a:ext cx="126609" cy="1266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直接箭头连接符 44">
              <a:extLst>
                <a:ext uri="{FF2B5EF4-FFF2-40B4-BE49-F238E27FC236}">
                  <a16:creationId xmlns:a16="http://schemas.microsoft.com/office/drawing/2014/main" id="{9C2F9C45-9A26-4E05-9A8F-13556B1D90D5}"/>
                </a:ext>
              </a:extLst>
            </p:cNvPr>
            <p:cNvCxnSpPr>
              <a:cxnSpLocks/>
              <a:stCxn id="44" idx="6"/>
            </p:cNvCxnSpPr>
            <p:nvPr/>
          </p:nvCxnSpPr>
          <p:spPr>
            <a:xfrm flipH="1">
              <a:off x="9239548" y="4852596"/>
              <a:ext cx="735942" cy="17077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C2F96BAF-71AA-43D8-ADFC-1043183E28F8}"/>
                    </a:ext>
                  </a:extLst>
                </p:cNvPr>
                <p:cNvSpPr/>
                <p:nvPr/>
              </p:nvSpPr>
              <p:spPr>
                <a:xfrm>
                  <a:off x="9844586" y="4860698"/>
                  <a:ext cx="495584" cy="375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𝝁</m:t>
                            </m:r>
                          </m:e>
                          <m:sup>
                            <m:r>
                              <a:rPr lang="en-US" b="1" i="1" smtClean="0">
                                <a:latin typeface="Cambria Math" panose="02040503050406030204" pitchFamily="18" charset="0"/>
                                <a:ea typeface="Cambria Math" panose="02040503050406030204" pitchFamily="18" charset="0"/>
                              </a:rPr>
                              <m:t>𝟑</m:t>
                            </m:r>
                          </m:sup>
                        </m:sSup>
                      </m:oMath>
                    </m:oMathPara>
                  </a14:m>
                  <a:endParaRPr lang="en-US" dirty="0"/>
                </a:p>
              </p:txBody>
            </p:sp>
          </mc:Choice>
          <mc:Fallback xmlns="">
            <p:sp>
              <p:nvSpPr>
                <p:cNvPr id="46" name="矩形 45">
                  <a:extLst>
                    <a:ext uri="{FF2B5EF4-FFF2-40B4-BE49-F238E27FC236}">
                      <a16:creationId xmlns:a16="http://schemas.microsoft.com/office/drawing/2014/main" id="{C2F96BAF-71AA-43D8-ADFC-1043183E28F8}"/>
                    </a:ext>
                  </a:extLst>
                </p:cNvPr>
                <p:cNvSpPr>
                  <a:spLocks noRot="1" noChangeAspect="1" noMove="1" noResize="1" noEditPoints="1" noAdjustHandles="1" noChangeArrowheads="1" noChangeShapeType="1" noTextEdit="1"/>
                </p:cNvSpPr>
                <p:nvPr/>
              </p:nvSpPr>
              <p:spPr>
                <a:xfrm>
                  <a:off x="9844586" y="4860698"/>
                  <a:ext cx="495584" cy="375552"/>
                </a:xfrm>
                <a:prstGeom prst="rect">
                  <a:avLst/>
                </a:prstGeom>
                <a:blipFill>
                  <a:blip r:embed="rId16"/>
                  <a:stretch>
                    <a:fillRect r="-11864" b="-45455"/>
                  </a:stretch>
                </a:blipFill>
              </p:spPr>
              <p:txBody>
                <a:bodyPr/>
                <a:lstStyle/>
                <a:p>
                  <a:r>
                    <a:rPr lang="en-US">
                      <a:noFill/>
                    </a:rPr>
                    <a:t> </a:t>
                  </a:r>
                </a:p>
              </p:txBody>
            </p:sp>
          </mc:Fallback>
        </mc:AlternateContent>
      </p:grpSp>
      <p:sp>
        <p:nvSpPr>
          <p:cNvPr id="70" name="矩形 69">
            <a:extLst>
              <a:ext uri="{FF2B5EF4-FFF2-40B4-BE49-F238E27FC236}">
                <a16:creationId xmlns:a16="http://schemas.microsoft.com/office/drawing/2014/main" id="{B59CAF76-2831-4E22-90C2-078F61DB9FD4}"/>
              </a:ext>
            </a:extLst>
          </p:cNvPr>
          <p:cNvSpPr/>
          <p:nvPr/>
        </p:nvSpPr>
        <p:spPr>
          <a:xfrm>
            <a:off x="74144" y="2650028"/>
            <a:ext cx="10983047" cy="3861647"/>
          </a:xfrm>
          <a:prstGeom prst="rect">
            <a:avLst/>
          </a:prstGeom>
          <a:solidFill>
            <a:schemeClr val="accent2">
              <a:alpha val="1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71" name="矩形 70">
            <a:extLst>
              <a:ext uri="{FF2B5EF4-FFF2-40B4-BE49-F238E27FC236}">
                <a16:creationId xmlns:a16="http://schemas.microsoft.com/office/drawing/2014/main" id="{47B66F9D-BB27-40B2-8A3E-7DDB66025738}"/>
              </a:ext>
            </a:extLst>
          </p:cNvPr>
          <p:cNvSpPr/>
          <p:nvPr/>
        </p:nvSpPr>
        <p:spPr>
          <a:xfrm>
            <a:off x="250521" y="1846873"/>
            <a:ext cx="9011279" cy="766196"/>
          </a:xfrm>
          <a:prstGeom prst="rect">
            <a:avLst/>
          </a:prstGeom>
          <a:solidFill>
            <a:srgbClr val="00B0F0">
              <a:alpha val="1000"/>
            </a:srgbClr>
          </a:solidFill>
          <a:ln>
            <a:solidFill>
              <a:srgbClr val="00206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2" name="文本框 71">
            <a:extLst>
              <a:ext uri="{FF2B5EF4-FFF2-40B4-BE49-F238E27FC236}">
                <a16:creationId xmlns:a16="http://schemas.microsoft.com/office/drawing/2014/main" id="{2301CCB8-F294-4290-B851-FEA70A13C1E4}"/>
              </a:ext>
            </a:extLst>
          </p:cNvPr>
          <p:cNvSpPr txBox="1"/>
          <p:nvPr/>
        </p:nvSpPr>
        <p:spPr>
          <a:xfrm>
            <a:off x="7876368" y="5083869"/>
            <a:ext cx="2857867" cy="954107"/>
          </a:xfrm>
          <a:prstGeom prst="rect">
            <a:avLst/>
          </a:prstGeom>
          <a:noFill/>
        </p:spPr>
        <p:txBody>
          <a:bodyPr wrap="square" rtlCol="0">
            <a:spAutoFit/>
          </a:bodyPr>
          <a:lstStyle/>
          <a:p>
            <a:r>
              <a:rPr lang="en-US" sz="2800" b="1" i="1" dirty="0">
                <a:solidFill>
                  <a:srgbClr val="C00000"/>
                </a:solidFill>
              </a:rPr>
              <a:t>Robotics Community </a:t>
            </a:r>
          </a:p>
        </p:txBody>
      </p:sp>
      <p:sp>
        <p:nvSpPr>
          <p:cNvPr id="73" name="文本框 72">
            <a:extLst>
              <a:ext uri="{FF2B5EF4-FFF2-40B4-BE49-F238E27FC236}">
                <a16:creationId xmlns:a16="http://schemas.microsoft.com/office/drawing/2014/main" id="{2AA520FF-A8EF-42CF-979F-62EC62CBDB63}"/>
              </a:ext>
            </a:extLst>
          </p:cNvPr>
          <p:cNvSpPr txBox="1"/>
          <p:nvPr/>
        </p:nvSpPr>
        <p:spPr>
          <a:xfrm>
            <a:off x="150720" y="1320071"/>
            <a:ext cx="2857867" cy="523220"/>
          </a:xfrm>
          <a:prstGeom prst="rect">
            <a:avLst/>
          </a:prstGeom>
          <a:noFill/>
        </p:spPr>
        <p:txBody>
          <a:bodyPr wrap="square" rtlCol="0">
            <a:spAutoFit/>
          </a:bodyPr>
          <a:lstStyle/>
          <a:p>
            <a:r>
              <a:rPr lang="en-US" sz="2800" b="1" i="1" dirty="0">
                <a:solidFill>
                  <a:srgbClr val="C00000"/>
                </a:solidFill>
              </a:rPr>
              <a:t>Machine Learning</a:t>
            </a:r>
          </a:p>
        </p:txBody>
      </p:sp>
    </p:spTree>
    <p:extLst>
      <p:ext uri="{BB962C8B-B14F-4D97-AF65-F5344CB8AC3E}">
        <p14:creationId xmlns:p14="http://schemas.microsoft.com/office/powerpoint/2010/main" val="585674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Effect transition="in" filter="fade">
                                      <p:cBhvr>
                                        <p:cTn id="30" dur="500"/>
                                        <p:tgtEl>
                                          <p:spTgt spid="3">
                                            <p:txEl>
                                              <p:pRg st="2" end="2"/>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500"/>
                                        <p:tgtEl>
                                          <p:spTgt spid="3">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4" end="4"/>
                                            </p:txEl>
                                          </p:spTgt>
                                        </p:tgtEl>
                                        <p:attrNameLst>
                                          <p:attrName>style.visibility</p:attrName>
                                        </p:attrNameLst>
                                      </p:cBhvr>
                                      <p:to>
                                        <p:strVal val="visible"/>
                                      </p:to>
                                    </p:set>
                                    <p:animEffect transition="in" filter="fade">
                                      <p:cBhvr>
                                        <p:cTn id="44" dur="500"/>
                                        <p:tgtEl>
                                          <p:spTgt spid="3">
                                            <p:txEl>
                                              <p:pRg st="4" end="4"/>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500"/>
                                        <p:tgtEl>
                                          <p:spTgt spid="3">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par>
                                <p:cTn id="59" presetID="10" presetClass="entr" presetSubtype="0" fill="hold" nodeType="withEffect">
                                  <p:stCondLst>
                                    <p:cond delay="0"/>
                                  </p:stCondLst>
                                  <p:childTnLst>
                                    <p:set>
                                      <p:cBhvr>
                                        <p:cTn id="60" dur="1" fill="hold">
                                          <p:stCondLst>
                                            <p:cond delay="0"/>
                                          </p:stCondLst>
                                        </p:cTn>
                                        <p:tgtEl>
                                          <p:spTgt spid="3">
                                            <p:txEl>
                                              <p:pRg st="6" end="6"/>
                                            </p:txEl>
                                          </p:spTgt>
                                        </p:tgtEl>
                                        <p:attrNameLst>
                                          <p:attrName>style.visibility</p:attrName>
                                        </p:attrNameLst>
                                      </p:cBhvr>
                                      <p:to>
                                        <p:strVal val="visible"/>
                                      </p:to>
                                    </p:set>
                                    <p:animEffect transition="in" filter="fade">
                                      <p:cBhvr>
                                        <p:cTn id="61" dur="500"/>
                                        <p:tgtEl>
                                          <p:spTgt spid="3">
                                            <p:txEl>
                                              <p:pRg st="6" end="6"/>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3">
                                            <p:txEl>
                                              <p:pRg st="7" end="7"/>
                                            </p:txEl>
                                          </p:spTgt>
                                        </p:tgtEl>
                                        <p:attrNameLst>
                                          <p:attrName>style.visibility</p:attrName>
                                        </p:attrNameLst>
                                      </p:cBhvr>
                                      <p:to>
                                        <p:strVal val="visible"/>
                                      </p:to>
                                    </p:set>
                                    <p:animEffect transition="in" filter="fade">
                                      <p:cBhvr>
                                        <p:cTn id="64" dur="500"/>
                                        <p:tgtEl>
                                          <p:spTgt spid="3">
                                            <p:txEl>
                                              <p:pRg st="7" end="7"/>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72"/>
                                        </p:tgtEl>
                                        <p:attrNameLst>
                                          <p:attrName>style.visibility</p:attrName>
                                        </p:attrNameLst>
                                      </p:cBhvr>
                                      <p:to>
                                        <p:strVal val="visible"/>
                                      </p:to>
                                    </p:set>
                                    <p:anim calcmode="lin" valueType="num">
                                      <p:cBhvr additive="base">
                                        <p:cTn id="69" dur="500" fill="hold"/>
                                        <p:tgtEl>
                                          <p:spTgt spid="72"/>
                                        </p:tgtEl>
                                        <p:attrNameLst>
                                          <p:attrName>ppt_x</p:attrName>
                                        </p:attrNameLst>
                                      </p:cBhvr>
                                      <p:tavLst>
                                        <p:tav tm="0">
                                          <p:val>
                                            <p:strVal val="#ppt_x"/>
                                          </p:val>
                                        </p:tav>
                                        <p:tav tm="100000">
                                          <p:val>
                                            <p:strVal val="#ppt_x"/>
                                          </p:val>
                                        </p:tav>
                                      </p:tavLst>
                                    </p:anim>
                                    <p:anim calcmode="lin" valueType="num">
                                      <p:cBhvr additive="base">
                                        <p:cTn id="70" dur="500" fill="hold"/>
                                        <p:tgtEl>
                                          <p:spTgt spid="72"/>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70"/>
                                        </p:tgtEl>
                                        <p:attrNameLst>
                                          <p:attrName>style.visibility</p:attrName>
                                        </p:attrNameLst>
                                      </p:cBhvr>
                                      <p:to>
                                        <p:strVal val="visible"/>
                                      </p:to>
                                    </p:set>
                                    <p:anim calcmode="lin" valueType="num">
                                      <p:cBhvr additive="base">
                                        <p:cTn id="73" dur="500" fill="hold"/>
                                        <p:tgtEl>
                                          <p:spTgt spid="70"/>
                                        </p:tgtEl>
                                        <p:attrNameLst>
                                          <p:attrName>ppt_x</p:attrName>
                                        </p:attrNameLst>
                                      </p:cBhvr>
                                      <p:tavLst>
                                        <p:tav tm="0">
                                          <p:val>
                                            <p:strVal val="#ppt_x"/>
                                          </p:val>
                                        </p:tav>
                                        <p:tav tm="100000">
                                          <p:val>
                                            <p:strVal val="#ppt_x"/>
                                          </p:val>
                                        </p:tav>
                                      </p:tavLst>
                                    </p:anim>
                                    <p:anim calcmode="lin" valueType="num">
                                      <p:cBhvr additive="base">
                                        <p:cTn id="74"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73"/>
                                        </p:tgtEl>
                                        <p:attrNameLst>
                                          <p:attrName>style.visibility</p:attrName>
                                        </p:attrNameLst>
                                      </p:cBhvr>
                                      <p:to>
                                        <p:strVal val="visible"/>
                                      </p:to>
                                    </p:set>
                                    <p:anim calcmode="lin" valueType="num">
                                      <p:cBhvr additive="base">
                                        <p:cTn id="79" dur="500" fill="hold"/>
                                        <p:tgtEl>
                                          <p:spTgt spid="73"/>
                                        </p:tgtEl>
                                        <p:attrNameLst>
                                          <p:attrName>ppt_x</p:attrName>
                                        </p:attrNameLst>
                                      </p:cBhvr>
                                      <p:tavLst>
                                        <p:tav tm="0">
                                          <p:val>
                                            <p:strVal val="#ppt_x"/>
                                          </p:val>
                                        </p:tav>
                                        <p:tav tm="100000">
                                          <p:val>
                                            <p:strVal val="#ppt_x"/>
                                          </p:val>
                                        </p:tav>
                                      </p:tavLst>
                                    </p:anim>
                                    <p:anim calcmode="lin" valueType="num">
                                      <p:cBhvr additive="base">
                                        <p:cTn id="80" dur="500" fill="hold"/>
                                        <p:tgtEl>
                                          <p:spTgt spid="73"/>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71"/>
                                        </p:tgtEl>
                                        <p:attrNameLst>
                                          <p:attrName>style.visibility</p:attrName>
                                        </p:attrNameLst>
                                      </p:cBhvr>
                                      <p:to>
                                        <p:strVal val="visible"/>
                                      </p:to>
                                    </p:set>
                                    <p:anim calcmode="lin" valueType="num">
                                      <p:cBhvr additive="base">
                                        <p:cTn id="83" dur="500" fill="hold"/>
                                        <p:tgtEl>
                                          <p:spTgt spid="71"/>
                                        </p:tgtEl>
                                        <p:attrNameLst>
                                          <p:attrName>ppt_x</p:attrName>
                                        </p:attrNameLst>
                                      </p:cBhvr>
                                      <p:tavLst>
                                        <p:tav tm="0">
                                          <p:val>
                                            <p:strVal val="#ppt_x"/>
                                          </p:val>
                                        </p:tav>
                                        <p:tav tm="100000">
                                          <p:val>
                                            <p:strVal val="#ppt_x"/>
                                          </p:val>
                                        </p:tav>
                                      </p:tavLst>
                                    </p:anim>
                                    <p:anim calcmode="lin" valueType="num">
                                      <p:cBhvr additive="base">
                                        <p:cTn id="84"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6" grpId="0"/>
      <p:bldP spid="17" grpId="0"/>
      <p:bldP spid="18" grpId="0"/>
      <p:bldP spid="70" grpId="0" animBg="1"/>
      <p:bldP spid="71" grpId="0" animBg="1"/>
      <p:bldP spid="72" grpId="0"/>
      <p:bldP spid="7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2D475-AD2B-45B6-ACB8-FDC56A297AE9}"/>
              </a:ext>
            </a:extLst>
          </p:cNvPr>
          <p:cNvSpPr>
            <a:spLocks noGrp="1"/>
          </p:cNvSpPr>
          <p:nvPr>
            <p:ph type="title"/>
          </p:nvPr>
        </p:nvSpPr>
        <p:spPr>
          <a:xfrm>
            <a:off x="499997" y="565541"/>
            <a:ext cx="10515600" cy="1325563"/>
          </a:xfrm>
        </p:spPr>
        <p:txBody>
          <a:bodyPr/>
          <a:lstStyle/>
          <a:p>
            <a:r>
              <a:rPr lang="en-US" dirty="0"/>
              <a:t>Why machine learning/ deep learning does not use GN/LM/Dogleg? </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DBD6F754-AA85-4754-981B-46F9E9F813D4}"/>
                  </a:ext>
                </a:extLst>
              </p:cNvPr>
              <p:cNvSpPr txBox="1"/>
              <p:nvPr/>
            </p:nvSpPr>
            <p:spPr>
              <a:xfrm>
                <a:off x="1052989" y="2885966"/>
                <a:ext cx="8882176" cy="1086067"/>
              </a:xfrm>
              <a:prstGeom prst="rect">
                <a:avLst/>
              </a:prstGeom>
              <a:noFill/>
            </p:spPr>
            <p:txBody>
              <a:bodyPr wrap="square" rtlCol="0">
                <a:spAutoFit/>
              </a:bodyPr>
              <a:lstStyle/>
              <a:p>
                <a:r>
                  <a:rPr lang="en-US" sz="3200" b="1" i="1" dirty="0">
                    <a:solidFill>
                      <a:srgbClr val="C00000"/>
                    </a:solidFill>
                  </a:rPr>
                  <a:t>Efficiency: too much computational burden if use GN/LM/Dogleg, since too many parameters ~</a:t>
                </a:r>
                <a14:m>
                  <m:oMath xmlns:m="http://schemas.openxmlformats.org/officeDocument/2006/math">
                    <m:sSup>
                      <m:sSupPr>
                        <m:ctrlPr>
                          <a:rPr lang="en-US" sz="3200" b="1" i="1" smtClean="0">
                            <a:solidFill>
                              <a:srgbClr val="C00000"/>
                            </a:solidFill>
                            <a:latin typeface="Cambria Math" panose="02040503050406030204" pitchFamily="18" charset="0"/>
                          </a:rPr>
                        </m:ctrlPr>
                      </m:sSupPr>
                      <m:e>
                        <m:r>
                          <a:rPr lang="en-US" sz="3200" b="1" i="1" smtClean="0">
                            <a:solidFill>
                              <a:srgbClr val="C00000"/>
                            </a:solidFill>
                            <a:latin typeface="Cambria Math" panose="02040503050406030204" pitchFamily="18" charset="0"/>
                          </a:rPr>
                          <m:t>𝟏𝟎</m:t>
                        </m:r>
                      </m:e>
                      <m:sup>
                        <m:r>
                          <a:rPr lang="en-US" sz="3200" b="1" i="1" smtClean="0">
                            <a:solidFill>
                              <a:srgbClr val="C00000"/>
                            </a:solidFill>
                            <a:latin typeface="Cambria Math" panose="02040503050406030204" pitchFamily="18" charset="0"/>
                          </a:rPr>
                          <m:t>𝟕</m:t>
                        </m:r>
                      </m:sup>
                    </m:sSup>
                  </m:oMath>
                </a14:m>
                <a:endParaRPr lang="en-US" dirty="0"/>
              </a:p>
            </p:txBody>
          </p:sp>
        </mc:Choice>
        <mc:Fallback xmlns="">
          <p:sp>
            <p:nvSpPr>
              <p:cNvPr id="4" name="文本框 3">
                <a:extLst>
                  <a:ext uri="{FF2B5EF4-FFF2-40B4-BE49-F238E27FC236}">
                    <a16:creationId xmlns:a16="http://schemas.microsoft.com/office/drawing/2014/main" id="{DBD6F754-AA85-4754-981B-46F9E9F813D4}"/>
                  </a:ext>
                </a:extLst>
              </p:cNvPr>
              <p:cNvSpPr txBox="1">
                <a:spLocks noRot="1" noChangeAspect="1" noMove="1" noResize="1" noEditPoints="1" noAdjustHandles="1" noChangeArrowheads="1" noChangeShapeType="1" noTextEdit="1"/>
              </p:cNvSpPr>
              <p:nvPr/>
            </p:nvSpPr>
            <p:spPr>
              <a:xfrm>
                <a:off x="1052989" y="2885966"/>
                <a:ext cx="8882176" cy="1086067"/>
              </a:xfrm>
              <a:prstGeom prst="rect">
                <a:avLst/>
              </a:prstGeom>
              <a:blipFill>
                <a:blip r:embed="rId2"/>
                <a:stretch>
                  <a:fillRect l="-1784" t="-7263" b="-17318"/>
                </a:stretch>
              </a:blipFill>
            </p:spPr>
            <p:txBody>
              <a:bodyPr/>
              <a:lstStyle/>
              <a:p>
                <a:r>
                  <a:rPr lang="en-US">
                    <a:noFill/>
                  </a:rPr>
                  <a:t> </a:t>
                </a:r>
              </a:p>
            </p:txBody>
          </p:sp>
        </mc:Fallback>
      </mc:AlternateContent>
      <p:pic>
        <p:nvPicPr>
          <p:cNvPr id="5" name="图片 4">
            <a:extLst>
              <a:ext uri="{FF2B5EF4-FFF2-40B4-BE49-F238E27FC236}">
                <a16:creationId xmlns:a16="http://schemas.microsoft.com/office/drawing/2014/main" id="{B4DDCCFE-CA84-4796-9094-52109A66E0E9}"/>
              </a:ext>
            </a:extLst>
          </p:cNvPr>
          <p:cNvPicPr>
            <a:picLocks noChangeAspect="1"/>
          </p:cNvPicPr>
          <p:nvPr/>
        </p:nvPicPr>
        <p:blipFill>
          <a:blip r:embed="rId3"/>
          <a:stretch>
            <a:fillRect/>
          </a:stretch>
        </p:blipFill>
        <p:spPr>
          <a:xfrm>
            <a:off x="1646509" y="4235699"/>
            <a:ext cx="7204565" cy="2308881"/>
          </a:xfrm>
          <a:prstGeom prst="rect">
            <a:avLst/>
          </a:prstGeom>
        </p:spPr>
      </p:pic>
      <p:sp>
        <p:nvSpPr>
          <p:cNvPr id="6" name="文本框 5">
            <a:extLst>
              <a:ext uri="{FF2B5EF4-FFF2-40B4-BE49-F238E27FC236}">
                <a16:creationId xmlns:a16="http://schemas.microsoft.com/office/drawing/2014/main" id="{E6FFED40-DC30-4B27-83A7-8536BF360694}"/>
              </a:ext>
            </a:extLst>
          </p:cNvPr>
          <p:cNvSpPr txBox="1"/>
          <p:nvPr/>
        </p:nvSpPr>
        <p:spPr>
          <a:xfrm>
            <a:off x="880836" y="2096147"/>
            <a:ext cx="9753922" cy="584775"/>
          </a:xfrm>
          <a:prstGeom prst="rect">
            <a:avLst/>
          </a:prstGeom>
          <a:noFill/>
        </p:spPr>
        <p:txBody>
          <a:bodyPr wrap="square" rtlCol="0">
            <a:spAutoFit/>
          </a:bodyPr>
          <a:lstStyle/>
          <a:p>
            <a:r>
              <a:rPr lang="en-US" sz="3200" b="1" i="1" dirty="0">
                <a:solidFill>
                  <a:srgbClr val="C00000"/>
                </a:solidFill>
              </a:rPr>
              <a:t>GN/LM/Dogleg cost more computational time than GD</a:t>
            </a:r>
            <a:endParaRPr lang="en-US" dirty="0"/>
          </a:p>
        </p:txBody>
      </p:sp>
    </p:spTree>
    <p:extLst>
      <p:ext uri="{BB962C8B-B14F-4D97-AF65-F5344CB8AC3E}">
        <p14:creationId xmlns:p14="http://schemas.microsoft.com/office/powerpoint/2010/main" val="326262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0D5D19D-0789-4518-B5DC-D47ADF69D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D7E7CCFC-6808-43F0-ADC7-AFBC4778F796}"/>
                  </a:ext>
                </a:extLst>
              </p:cNvPr>
              <p:cNvSpPr>
                <a:spLocks noGrp="1"/>
              </p:cNvSpPr>
              <p:nvPr>
                <p:ph type="title"/>
              </p:nvPr>
            </p:nvSpPr>
            <p:spPr>
              <a:xfrm>
                <a:off x="1113810" y="3130041"/>
                <a:ext cx="4036334" cy="2387600"/>
              </a:xfrm>
            </p:spPr>
            <p:txBody>
              <a:bodyPr vert="horz" lIns="91440" tIns="45720" rIns="91440" bIns="45720" rtlCol="0" anchor="t">
                <a:normAutofit/>
              </a:bodyPr>
              <a:lstStyle/>
              <a:p>
                <a:r>
                  <a:rPr lang="en-US" sz="3800" dirty="0"/>
                  <a:t>What if number of nodes in SLAM grows to </a:t>
                </a:r>
                <a14:m>
                  <m:oMath xmlns:m="http://schemas.openxmlformats.org/officeDocument/2006/math">
                    <m:sSup>
                      <m:sSupPr>
                        <m:ctrlPr>
                          <a:rPr lang="en-US" sz="3800" b="1" i="1">
                            <a:latin typeface="Cambria Math" panose="02040503050406030204" pitchFamily="18" charset="0"/>
                          </a:rPr>
                        </m:ctrlPr>
                      </m:sSupPr>
                      <m:e>
                        <m:r>
                          <a:rPr lang="en-US" sz="3800" b="1" i="1">
                            <a:latin typeface="Cambria Math" panose="02040503050406030204" pitchFamily="18" charset="0"/>
                          </a:rPr>
                          <m:t>𝟏𝟎</m:t>
                        </m:r>
                      </m:e>
                      <m:sup>
                        <m:r>
                          <a:rPr lang="en-US" sz="3800" b="1" i="1">
                            <a:latin typeface="Cambria Math" panose="02040503050406030204" pitchFamily="18" charset="0"/>
                          </a:rPr>
                          <m:t>𝟕</m:t>
                        </m:r>
                      </m:sup>
                    </m:sSup>
                  </m:oMath>
                </a14:m>
                <a:r>
                  <a:rPr lang="en-US" sz="3800" dirty="0"/>
                  <a:t>, efficiency issue? </a:t>
                </a:r>
              </a:p>
            </p:txBody>
          </p:sp>
        </mc:Choice>
        <mc:Fallback xmlns="">
          <p:sp>
            <p:nvSpPr>
              <p:cNvPr id="2" name="标题 1">
                <a:extLst>
                  <a:ext uri="{FF2B5EF4-FFF2-40B4-BE49-F238E27FC236}">
                    <a16:creationId xmlns:a16="http://schemas.microsoft.com/office/drawing/2014/main" id="{D7E7CCFC-6808-43F0-ADC7-AFBC4778F796}"/>
                  </a:ext>
                </a:extLst>
              </p:cNvPr>
              <p:cNvSpPr>
                <a:spLocks noGrp="1" noRot="1" noChangeAspect="1" noMove="1" noResize="1" noEditPoints="1" noAdjustHandles="1" noChangeArrowheads="1" noChangeShapeType="1" noTextEdit="1"/>
              </p:cNvSpPr>
              <p:nvPr>
                <p:ph type="title"/>
              </p:nvPr>
            </p:nvSpPr>
            <p:spPr>
              <a:xfrm>
                <a:off x="1113810" y="3130041"/>
                <a:ext cx="4036334" cy="2387600"/>
              </a:xfrm>
              <a:blipFill>
                <a:blip r:embed="rId3"/>
                <a:stretch>
                  <a:fillRect l="-4985" t="-6378" r="-755" b="-2041"/>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18" name="Rectangle 17">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图片 2">
            <a:extLst>
              <a:ext uri="{FF2B5EF4-FFF2-40B4-BE49-F238E27FC236}">
                <a16:creationId xmlns:a16="http://schemas.microsoft.com/office/drawing/2014/main" id="{6E17F0AC-067F-402C-8D3F-862E9C8368D8}"/>
              </a:ext>
            </a:extLst>
          </p:cNvPr>
          <p:cNvPicPr>
            <a:picLocks noChangeAspect="1"/>
          </p:cNvPicPr>
          <p:nvPr/>
        </p:nvPicPr>
        <p:blipFill>
          <a:blip r:embed="rId4"/>
          <a:stretch>
            <a:fillRect/>
          </a:stretch>
        </p:blipFill>
        <p:spPr>
          <a:xfrm>
            <a:off x="4963887" y="652462"/>
            <a:ext cx="6637788" cy="5495925"/>
          </a:xfrm>
          <a:prstGeom prst="rect">
            <a:avLst/>
          </a:prstGeom>
        </p:spPr>
      </p:pic>
      <p:sp>
        <p:nvSpPr>
          <p:cNvPr id="4" name="矩形 3">
            <a:extLst>
              <a:ext uri="{FF2B5EF4-FFF2-40B4-BE49-F238E27FC236}">
                <a16:creationId xmlns:a16="http://schemas.microsoft.com/office/drawing/2014/main" id="{CDB1029C-8971-4042-B9A0-8FF8B7CE6D6A}"/>
              </a:ext>
            </a:extLst>
          </p:cNvPr>
          <p:cNvSpPr/>
          <p:nvPr/>
        </p:nvSpPr>
        <p:spPr>
          <a:xfrm>
            <a:off x="4963886" y="6079585"/>
            <a:ext cx="6895253" cy="738664"/>
          </a:xfrm>
          <a:prstGeom prst="rect">
            <a:avLst/>
          </a:prstGeom>
        </p:spPr>
        <p:txBody>
          <a:bodyPr wrap="square">
            <a:spAutoFit/>
          </a:bodyPr>
          <a:lstStyle/>
          <a:p>
            <a:r>
              <a:rPr lang="en-US" sz="1400" dirty="0">
                <a:solidFill>
                  <a:srgbClr val="222222"/>
                </a:solidFill>
                <a:latin typeface="Arial" panose="020B0604020202020204" pitchFamily="34" charset="0"/>
              </a:rPr>
              <a:t>Wang, Rui, Martin </a:t>
            </a:r>
            <a:r>
              <a:rPr lang="en-US" sz="1400" dirty="0" err="1">
                <a:solidFill>
                  <a:srgbClr val="222222"/>
                </a:solidFill>
                <a:latin typeface="Arial" panose="020B0604020202020204" pitchFamily="34" charset="0"/>
              </a:rPr>
              <a:t>Schworer</a:t>
            </a:r>
            <a:r>
              <a:rPr lang="en-US" sz="1400" dirty="0">
                <a:solidFill>
                  <a:srgbClr val="222222"/>
                </a:solidFill>
                <a:latin typeface="Arial" panose="020B0604020202020204" pitchFamily="34" charset="0"/>
              </a:rPr>
              <a:t>, and Daniel </a:t>
            </a:r>
            <a:r>
              <a:rPr lang="en-US" sz="1400" dirty="0" err="1">
                <a:solidFill>
                  <a:srgbClr val="222222"/>
                </a:solidFill>
                <a:latin typeface="Arial" panose="020B0604020202020204" pitchFamily="34" charset="0"/>
              </a:rPr>
              <a:t>Cremers</a:t>
            </a:r>
            <a:r>
              <a:rPr lang="en-US" sz="1400" dirty="0">
                <a:solidFill>
                  <a:srgbClr val="222222"/>
                </a:solidFill>
                <a:latin typeface="Arial" panose="020B0604020202020204" pitchFamily="34" charset="0"/>
              </a:rPr>
              <a:t>. "Stereo DSO: Large-scale direct sparse visual odometry with stereo cameras." </a:t>
            </a:r>
            <a:r>
              <a:rPr lang="en-US" sz="1400" i="1" dirty="0">
                <a:solidFill>
                  <a:srgbClr val="222222"/>
                </a:solidFill>
                <a:latin typeface="Arial" panose="020B0604020202020204" pitchFamily="34" charset="0"/>
              </a:rPr>
              <a:t>Proceedings of the IEEE International Conference on Computer Vision</a:t>
            </a:r>
            <a:r>
              <a:rPr lang="en-US" sz="1400" dirty="0">
                <a:solidFill>
                  <a:srgbClr val="222222"/>
                </a:solidFill>
                <a:latin typeface="Arial" panose="020B0604020202020204" pitchFamily="34" charset="0"/>
              </a:rPr>
              <a:t>. 2017.</a:t>
            </a:r>
            <a:endParaRPr lang="en-US" sz="1400" dirty="0"/>
          </a:p>
        </p:txBody>
      </p:sp>
    </p:spTree>
    <p:extLst>
      <p:ext uri="{BB962C8B-B14F-4D97-AF65-F5344CB8AC3E}">
        <p14:creationId xmlns:p14="http://schemas.microsoft.com/office/powerpoint/2010/main" val="550801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9757DDEC-925B-4027-A711-31EA9492CD86}"/>
                  </a:ext>
                </a:extLst>
              </p:cNvPr>
              <p:cNvSpPr>
                <a:spLocks noGrp="1"/>
              </p:cNvSpPr>
              <p:nvPr>
                <p:ph type="title"/>
              </p:nvPr>
            </p:nvSpPr>
            <p:spPr>
              <a:xfrm>
                <a:off x="838200" y="287066"/>
                <a:ext cx="10515600" cy="1325563"/>
              </a:xfrm>
            </p:spPr>
            <p:txBody>
              <a:bodyPr/>
              <a:lstStyle/>
              <a:p>
                <a:r>
                  <a:rPr lang="en-US" dirty="0"/>
                  <a:t>What if number of nodes in SLAM grows to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𝟏𝟎</m:t>
                        </m:r>
                      </m:e>
                      <m:sup>
                        <m:r>
                          <a:rPr lang="en-US" b="1" i="1">
                            <a:latin typeface="Cambria Math" panose="02040503050406030204" pitchFamily="18" charset="0"/>
                          </a:rPr>
                          <m:t>𝟕</m:t>
                        </m:r>
                      </m:sup>
                    </m:sSup>
                  </m:oMath>
                </a14:m>
                <a:r>
                  <a:rPr lang="en-US" dirty="0"/>
                  <a:t>, efficiency issue?  </a:t>
                </a:r>
              </a:p>
            </p:txBody>
          </p:sp>
        </mc:Choice>
        <mc:Fallback xmlns="">
          <p:sp>
            <p:nvSpPr>
              <p:cNvPr id="2" name="标题 1">
                <a:extLst>
                  <a:ext uri="{FF2B5EF4-FFF2-40B4-BE49-F238E27FC236}">
                    <a16:creationId xmlns:a16="http://schemas.microsoft.com/office/drawing/2014/main" id="{9757DDEC-925B-4027-A711-31EA9492CD86}"/>
                  </a:ext>
                </a:extLst>
              </p:cNvPr>
              <p:cNvSpPr>
                <a:spLocks noGrp="1" noRot="1" noChangeAspect="1" noMove="1" noResize="1" noEditPoints="1" noAdjustHandles="1" noChangeArrowheads="1" noChangeShapeType="1" noTextEdit="1"/>
              </p:cNvSpPr>
              <p:nvPr>
                <p:ph type="title"/>
              </p:nvPr>
            </p:nvSpPr>
            <p:spPr>
              <a:xfrm>
                <a:off x="838200" y="287066"/>
                <a:ext cx="10515600" cy="1325563"/>
              </a:xfrm>
              <a:blipFill>
                <a:blip r:embed="rId2"/>
                <a:stretch>
                  <a:fillRect l="-2377" t="-13761" b="-21101"/>
                </a:stretch>
              </a:blipFill>
            </p:spPr>
            <p:txBody>
              <a:bodyPr/>
              <a:lstStyle/>
              <a:p>
                <a:r>
                  <a:rPr lang="en-US">
                    <a:noFill/>
                  </a:rPr>
                  <a:t> </a:t>
                </a:r>
              </a:p>
            </p:txBody>
          </p:sp>
        </mc:Fallback>
      </mc:AlternateContent>
      <p:sp>
        <p:nvSpPr>
          <p:cNvPr id="3" name="内容占位符 2">
            <a:extLst>
              <a:ext uri="{FF2B5EF4-FFF2-40B4-BE49-F238E27FC236}">
                <a16:creationId xmlns:a16="http://schemas.microsoft.com/office/drawing/2014/main" id="{8C0A1928-FED0-4BA6-9104-1632417647A0}"/>
              </a:ext>
            </a:extLst>
          </p:cNvPr>
          <p:cNvSpPr>
            <a:spLocks noGrp="1"/>
          </p:cNvSpPr>
          <p:nvPr>
            <p:ph idx="1"/>
          </p:nvPr>
        </p:nvSpPr>
        <p:spPr>
          <a:xfrm>
            <a:off x="983190" y="1770153"/>
            <a:ext cx="10515600" cy="4351338"/>
          </a:xfrm>
        </p:spPr>
        <p:txBody>
          <a:bodyPr/>
          <a:lstStyle/>
          <a:p>
            <a:r>
              <a:rPr lang="en-US" dirty="0"/>
              <a:t>Update Check</a:t>
            </a:r>
          </a:p>
          <a:p>
            <a:endParaRPr lang="en-US" dirty="0"/>
          </a:p>
          <a:p>
            <a:endParaRPr lang="en-US" dirty="0"/>
          </a:p>
          <a:p>
            <a:r>
              <a:rPr lang="en-US" dirty="0" err="1"/>
              <a:t>Submapping</a:t>
            </a:r>
            <a:r>
              <a:rPr lang="en-US" dirty="0"/>
              <a:t> (Divide and Conquer)</a:t>
            </a:r>
          </a:p>
          <a:p>
            <a:endParaRPr lang="en-US" dirty="0"/>
          </a:p>
        </p:txBody>
      </p:sp>
      <p:grpSp>
        <p:nvGrpSpPr>
          <p:cNvPr id="119" name="组合 118">
            <a:extLst>
              <a:ext uri="{FF2B5EF4-FFF2-40B4-BE49-F238E27FC236}">
                <a16:creationId xmlns:a16="http://schemas.microsoft.com/office/drawing/2014/main" id="{DCBBB7CA-CA0C-4508-B89D-5684627F1743}"/>
              </a:ext>
            </a:extLst>
          </p:cNvPr>
          <p:cNvGrpSpPr/>
          <p:nvPr/>
        </p:nvGrpSpPr>
        <p:grpSpPr>
          <a:xfrm>
            <a:off x="1497931" y="2369930"/>
            <a:ext cx="9308401" cy="820940"/>
            <a:chOff x="1497931" y="2369930"/>
            <a:chExt cx="9308401" cy="820940"/>
          </a:xfrm>
        </p:grpSpPr>
        <p:sp>
          <p:nvSpPr>
            <p:cNvPr id="4" name="椭圆 3">
              <a:extLst>
                <a:ext uri="{FF2B5EF4-FFF2-40B4-BE49-F238E27FC236}">
                  <a16:creationId xmlns:a16="http://schemas.microsoft.com/office/drawing/2014/main" id="{954B23FD-B3C8-4FB4-934F-CA54D9ECF8B2}"/>
                </a:ext>
              </a:extLst>
            </p:cNvPr>
            <p:cNvSpPr/>
            <p:nvPr/>
          </p:nvSpPr>
          <p:spPr>
            <a:xfrm>
              <a:off x="1507864" y="2369931"/>
              <a:ext cx="404543" cy="412241"/>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5" name="椭圆 4">
              <a:extLst>
                <a:ext uri="{FF2B5EF4-FFF2-40B4-BE49-F238E27FC236}">
                  <a16:creationId xmlns:a16="http://schemas.microsoft.com/office/drawing/2014/main" id="{C8C1B155-74D1-49F7-A021-F53B630D2E40}"/>
                </a:ext>
              </a:extLst>
            </p:cNvPr>
            <p:cNvSpPr/>
            <p:nvPr/>
          </p:nvSpPr>
          <p:spPr>
            <a:xfrm>
              <a:off x="2240651" y="2369930"/>
              <a:ext cx="404543" cy="412241"/>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6" name="椭圆 5">
              <a:extLst>
                <a:ext uri="{FF2B5EF4-FFF2-40B4-BE49-F238E27FC236}">
                  <a16:creationId xmlns:a16="http://schemas.microsoft.com/office/drawing/2014/main" id="{D7D1B88D-0B1D-42B1-9F98-049ED44DE406}"/>
                </a:ext>
              </a:extLst>
            </p:cNvPr>
            <p:cNvSpPr/>
            <p:nvPr/>
          </p:nvSpPr>
          <p:spPr>
            <a:xfrm>
              <a:off x="2973438" y="2369931"/>
              <a:ext cx="404543" cy="412241"/>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cxnSp>
          <p:nvCxnSpPr>
            <p:cNvPr id="7" name="直接箭头连接符 6">
              <a:extLst>
                <a:ext uri="{FF2B5EF4-FFF2-40B4-BE49-F238E27FC236}">
                  <a16:creationId xmlns:a16="http://schemas.microsoft.com/office/drawing/2014/main" id="{B11D08CA-F573-4EE7-83E6-33A1AC1597D4}"/>
                </a:ext>
              </a:extLst>
            </p:cNvPr>
            <p:cNvCxnSpPr>
              <a:cxnSpLocks/>
              <a:stCxn id="4" idx="6"/>
              <a:endCxn id="5" idx="2"/>
            </p:cNvCxnSpPr>
            <p:nvPr/>
          </p:nvCxnSpPr>
          <p:spPr>
            <a:xfrm flipV="1">
              <a:off x="1912407" y="2576051"/>
              <a:ext cx="328244" cy="1"/>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D68B8029-D766-4AFE-9670-B13F70FFAA99}"/>
                </a:ext>
              </a:extLst>
            </p:cNvPr>
            <p:cNvCxnSpPr>
              <a:cxnSpLocks/>
              <a:stCxn id="5" idx="6"/>
              <a:endCxn id="6" idx="2"/>
            </p:cNvCxnSpPr>
            <p:nvPr/>
          </p:nvCxnSpPr>
          <p:spPr>
            <a:xfrm>
              <a:off x="2645194" y="2576051"/>
              <a:ext cx="328244" cy="1"/>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1" name="椭圆 30">
              <a:extLst>
                <a:ext uri="{FF2B5EF4-FFF2-40B4-BE49-F238E27FC236}">
                  <a16:creationId xmlns:a16="http://schemas.microsoft.com/office/drawing/2014/main" id="{3FD81DAD-4794-4CF1-A785-8AAEEFB5BF43}"/>
                </a:ext>
              </a:extLst>
            </p:cNvPr>
            <p:cNvSpPr/>
            <p:nvPr/>
          </p:nvSpPr>
          <p:spPr>
            <a:xfrm>
              <a:off x="3993642" y="2369932"/>
              <a:ext cx="404543" cy="412241"/>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2" name="椭圆 31">
              <a:extLst>
                <a:ext uri="{FF2B5EF4-FFF2-40B4-BE49-F238E27FC236}">
                  <a16:creationId xmlns:a16="http://schemas.microsoft.com/office/drawing/2014/main" id="{C0FF0A90-1B87-459F-B613-7D903F70CA5F}"/>
                </a:ext>
              </a:extLst>
            </p:cNvPr>
            <p:cNvSpPr/>
            <p:nvPr/>
          </p:nvSpPr>
          <p:spPr>
            <a:xfrm>
              <a:off x="4726429" y="2369931"/>
              <a:ext cx="404543" cy="412241"/>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3" name="椭圆 32">
              <a:extLst>
                <a:ext uri="{FF2B5EF4-FFF2-40B4-BE49-F238E27FC236}">
                  <a16:creationId xmlns:a16="http://schemas.microsoft.com/office/drawing/2014/main" id="{B3038C4A-7177-4069-B24A-6C8929611633}"/>
                </a:ext>
              </a:extLst>
            </p:cNvPr>
            <p:cNvSpPr/>
            <p:nvPr/>
          </p:nvSpPr>
          <p:spPr>
            <a:xfrm>
              <a:off x="5459216" y="2369932"/>
              <a:ext cx="404543" cy="412241"/>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cxnSp>
          <p:nvCxnSpPr>
            <p:cNvPr id="34" name="直接箭头连接符 33">
              <a:extLst>
                <a:ext uri="{FF2B5EF4-FFF2-40B4-BE49-F238E27FC236}">
                  <a16:creationId xmlns:a16="http://schemas.microsoft.com/office/drawing/2014/main" id="{39B580E1-B768-49E2-A3BC-194630E86E92}"/>
                </a:ext>
              </a:extLst>
            </p:cNvPr>
            <p:cNvCxnSpPr>
              <a:cxnSpLocks/>
              <a:stCxn id="31" idx="6"/>
              <a:endCxn id="32" idx="2"/>
            </p:cNvCxnSpPr>
            <p:nvPr/>
          </p:nvCxnSpPr>
          <p:spPr>
            <a:xfrm flipV="1">
              <a:off x="4398185" y="2576052"/>
              <a:ext cx="328244" cy="1"/>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A3B276C0-E718-4E7A-BCC7-A1A52CE09AA8}"/>
                </a:ext>
              </a:extLst>
            </p:cNvPr>
            <p:cNvCxnSpPr>
              <a:cxnSpLocks/>
              <a:stCxn id="32" idx="6"/>
              <a:endCxn id="33" idx="2"/>
            </p:cNvCxnSpPr>
            <p:nvPr/>
          </p:nvCxnSpPr>
          <p:spPr>
            <a:xfrm>
              <a:off x="5130972" y="2576052"/>
              <a:ext cx="328244" cy="1"/>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6" name="椭圆 35">
              <a:extLst>
                <a:ext uri="{FF2B5EF4-FFF2-40B4-BE49-F238E27FC236}">
                  <a16:creationId xmlns:a16="http://schemas.microsoft.com/office/drawing/2014/main" id="{D69B6421-6FD6-480F-8320-7F569A26B46B}"/>
                </a:ext>
              </a:extLst>
            </p:cNvPr>
            <p:cNvSpPr/>
            <p:nvPr/>
          </p:nvSpPr>
          <p:spPr>
            <a:xfrm>
              <a:off x="6240990" y="2372090"/>
              <a:ext cx="404543" cy="412241"/>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7" name="椭圆 36">
              <a:extLst>
                <a:ext uri="{FF2B5EF4-FFF2-40B4-BE49-F238E27FC236}">
                  <a16:creationId xmlns:a16="http://schemas.microsoft.com/office/drawing/2014/main" id="{F67E780D-178E-4A56-B764-80A278526348}"/>
                </a:ext>
              </a:extLst>
            </p:cNvPr>
            <p:cNvSpPr/>
            <p:nvPr/>
          </p:nvSpPr>
          <p:spPr>
            <a:xfrm>
              <a:off x="6973777" y="2372089"/>
              <a:ext cx="404543" cy="412241"/>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椭圆 37">
              <a:extLst>
                <a:ext uri="{FF2B5EF4-FFF2-40B4-BE49-F238E27FC236}">
                  <a16:creationId xmlns:a16="http://schemas.microsoft.com/office/drawing/2014/main" id="{BAE6638E-9C76-402B-A8AC-DA5BA89CA72B}"/>
                </a:ext>
              </a:extLst>
            </p:cNvPr>
            <p:cNvSpPr/>
            <p:nvPr/>
          </p:nvSpPr>
          <p:spPr>
            <a:xfrm>
              <a:off x="7706564" y="2372090"/>
              <a:ext cx="404543" cy="412241"/>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直接箭头连接符 38">
              <a:extLst>
                <a:ext uri="{FF2B5EF4-FFF2-40B4-BE49-F238E27FC236}">
                  <a16:creationId xmlns:a16="http://schemas.microsoft.com/office/drawing/2014/main" id="{B50FA5C7-A01C-46DA-95FD-55CFACB12376}"/>
                </a:ext>
              </a:extLst>
            </p:cNvPr>
            <p:cNvCxnSpPr>
              <a:cxnSpLocks/>
              <a:stCxn id="36" idx="6"/>
              <a:endCxn id="37" idx="2"/>
            </p:cNvCxnSpPr>
            <p:nvPr/>
          </p:nvCxnSpPr>
          <p:spPr>
            <a:xfrm flipV="1">
              <a:off x="6645533" y="2578210"/>
              <a:ext cx="328244" cy="1"/>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2A92E6BE-FE32-4FA2-8079-931AEB9C7871}"/>
                </a:ext>
              </a:extLst>
            </p:cNvPr>
            <p:cNvCxnSpPr>
              <a:cxnSpLocks/>
              <a:stCxn id="37" idx="6"/>
              <a:endCxn id="38" idx="2"/>
            </p:cNvCxnSpPr>
            <p:nvPr/>
          </p:nvCxnSpPr>
          <p:spPr>
            <a:xfrm>
              <a:off x="7378320" y="2578210"/>
              <a:ext cx="328244" cy="1"/>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4DFDF210-F57A-43FF-94C1-31591964044A}"/>
                </a:ext>
              </a:extLst>
            </p:cNvPr>
            <p:cNvCxnSpPr>
              <a:cxnSpLocks/>
              <a:endCxn id="43" idx="2"/>
            </p:cNvCxnSpPr>
            <p:nvPr/>
          </p:nvCxnSpPr>
          <p:spPr>
            <a:xfrm>
              <a:off x="8119017" y="2576051"/>
              <a:ext cx="231124" cy="1"/>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95E23261-00D7-4C64-8E2D-D95400A42F25}"/>
                </a:ext>
              </a:extLst>
            </p:cNvPr>
            <p:cNvCxnSpPr>
              <a:cxnSpLocks/>
              <a:stCxn id="33" idx="6"/>
              <a:endCxn id="36" idx="2"/>
            </p:cNvCxnSpPr>
            <p:nvPr/>
          </p:nvCxnSpPr>
          <p:spPr>
            <a:xfrm>
              <a:off x="5863759" y="2576053"/>
              <a:ext cx="377231" cy="2158"/>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43" name="椭圆 42">
              <a:extLst>
                <a:ext uri="{FF2B5EF4-FFF2-40B4-BE49-F238E27FC236}">
                  <a16:creationId xmlns:a16="http://schemas.microsoft.com/office/drawing/2014/main" id="{8E1548FB-BA4A-4CD1-8217-43F79E6A3092}"/>
                </a:ext>
              </a:extLst>
            </p:cNvPr>
            <p:cNvSpPr/>
            <p:nvPr/>
          </p:nvSpPr>
          <p:spPr>
            <a:xfrm>
              <a:off x="8350141" y="2369931"/>
              <a:ext cx="404543" cy="412241"/>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椭圆 43">
              <a:extLst>
                <a:ext uri="{FF2B5EF4-FFF2-40B4-BE49-F238E27FC236}">
                  <a16:creationId xmlns:a16="http://schemas.microsoft.com/office/drawing/2014/main" id="{1C5084B5-8BD6-41BF-ACE8-6A9E01B48057}"/>
                </a:ext>
              </a:extLst>
            </p:cNvPr>
            <p:cNvSpPr/>
            <p:nvPr/>
          </p:nvSpPr>
          <p:spPr>
            <a:xfrm>
              <a:off x="9082928" y="2369930"/>
              <a:ext cx="404543" cy="412241"/>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椭圆 44">
              <a:extLst>
                <a:ext uri="{FF2B5EF4-FFF2-40B4-BE49-F238E27FC236}">
                  <a16:creationId xmlns:a16="http://schemas.microsoft.com/office/drawing/2014/main" id="{2B1F3B45-574D-4215-BDD7-CBAB9F933DE7}"/>
                </a:ext>
              </a:extLst>
            </p:cNvPr>
            <p:cNvSpPr/>
            <p:nvPr/>
          </p:nvSpPr>
          <p:spPr>
            <a:xfrm>
              <a:off x="9815715" y="2369931"/>
              <a:ext cx="404543" cy="412241"/>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直接箭头连接符 45">
              <a:extLst>
                <a:ext uri="{FF2B5EF4-FFF2-40B4-BE49-F238E27FC236}">
                  <a16:creationId xmlns:a16="http://schemas.microsoft.com/office/drawing/2014/main" id="{87C13BFD-E9C8-4A67-A9AC-08BE2BAD5908}"/>
                </a:ext>
              </a:extLst>
            </p:cNvPr>
            <p:cNvCxnSpPr>
              <a:cxnSpLocks/>
              <a:stCxn id="43" idx="6"/>
              <a:endCxn id="44" idx="2"/>
            </p:cNvCxnSpPr>
            <p:nvPr/>
          </p:nvCxnSpPr>
          <p:spPr>
            <a:xfrm flipV="1">
              <a:off x="8754684" y="2576051"/>
              <a:ext cx="328244" cy="1"/>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077FCC7A-778B-443A-BF4E-0B07F7792EF1}"/>
                </a:ext>
              </a:extLst>
            </p:cNvPr>
            <p:cNvCxnSpPr>
              <a:cxnSpLocks/>
              <a:stCxn id="44" idx="6"/>
              <a:endCxn id="45" idx="2"/>
            </p:cNvCxnSpPr>
            <p:nvPr/>
          </p:nvCxnSpPr>
          <p:spPr>
            <a:xfrm>
              <a:off x="9487471" y="2576051"/>
              <a:ext cx="328244" cy="1"/>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0A7877E5-2A9B-4E75-9AE7-83AC6578BEF8}"/>
                </a:ext>
              </a:extLst>
            </p:cNvPr>
            <p:cNvSpPr txBox="1"/>
            <p:nvPr/>
          </p:nvSpPr>
          <p:spPr>
            <a:xfrm>
              <a:off x="3679903" y="2369930"/>
              <a:ext cx="505777" cy="369332"/>
            </a:xfrm>
            <a:prstGeom prst="rect">
              <a:avLst/>
            </a:prstGeom>
            <a:noFill/>
          </p:spPr>
          <p:txBody>
            <a:bodyPr wrap="square" rtlCol="0">
              <a:spAutoFit/>
            </a:bodyPr>
            <a:lstStyle/>
            <a:p>
              <a:r>
                <a:rPr lang="en-US" dirty="0">
                  <a:solidFill>
                    <a:srgbClr val="00B050"/>
                  </a:solidFill>
                </a:rPr>
                <a:t>…</a:t>
              </a:r>
            </a:p>
          </p:txBody>
        </p:sp>
        <p:cxnSp>
          <p:nvCxnSpPr>
            <p:cNvPr id="50" name="直接箭头连接符 49">
              <a:extLst>
                <a:ext uri="{FF2B5EF4-FFF2-40B4-BE49-F238E27FC236}">
                  <a16:creationId xmlns:a16="http://schemas.microsoft.com/office/drawing/2014/main" id="{D4346A6D-78A5-437A-B6D4-DD8C58408A68}"/>
                </a:ext>
              </a:extLst>
            </p:cNvPr>
            <p:cNvCxnSpPr>
              <a:cxnSpLocks/>
            </p:cNvCxnSpPr>
            <p:nvPr/>
          </p:nvCxnSpPr>
          <p:spPr>
            <a:xfrm flipV="1">
              <a:off x="3385891" y="2571264"/>
              <a:ext cx="328244" cy="1"/>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0BFA1710-B732-4B1B-AA01-ED3492349BCE}"/>
                    </a:ext>
                  </a:extLst>
                </p:cNvPr>
                <p:cNvSpPr/>
                <p:nvPr/>
              </p:nvSpPr>
              <p:spPr>
                <a:xfrm>
                  <a:off x="10182507" y="2739262"/>
                  <a:ext cx="623825" cy="3742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𝟏𝟎</m:t>
                            </m:r>
                          </m:e>
                          <m:sup>
                            <m:r>
                              <a:rPr lang="en-US" b="1" i="1">
                                <a:latin typeface="Cambria Math" panose="02040503050406030204" pitchFamily="18" charset="0"/>
                              </a:rPr>
                              <m:t>𝟕</m:t>
                            </m:r>
                          </m:sup>
                        </m:sSup>
                      </m:oMath>
                    </m:oMathPara>
                  </a14:m>
                  <a:endParaRPr lang="en-US" dirty="0"/>
                </a:p>
              </p:txBody>
            </p:sp>
          </mc:Choice>
          <mc:Fallback xmlns="">
            <p:sp>
              <p:nvSpPr>
                <p:cNvPr id="53" name="矩形 52">
                  <a:extLst>
                    <a:ext uri="{FF2B5EF4-FFF2-40B4-BE49-F238E27FC236}">
                      <a16:creationId xmlns:a16="http://schemas.microsoft.com/office/drawing/2014/main" id="{0BFA1710-B732-4B1B-AA01-ED3492349BCE}"/>
                    </a:ext>
                  </a:extLst>
                </p:cNvPr>
                <p:cNvSpPr>
                  <a:spLocks noRot="1" noChangeAspect="1" noMove="1" noResize="1" noEditPoints="1" noAdjustHandles="1" noChangeArrowheads="1" noChangeShapeType="1" noTextEdit="1"/>
                </p:cNvSpPr>
                <p:nvPr/>
              </p:nvSpPr>
              <p:spPr>
                <a:xfrm>
                  <a:off x="10182507" y="2739262"/>
                  <a:ext cx="623825" cy="37427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矩形 53">
                  <a:extLst>
                    <a:ext uri="{FF2B5EF4-FFF2-40B4-BE49-F238E27FC236}">
                      <a16:creationId xmlns:a16="http://schemas.microsoft.com/office/drawing/2014/main" id="{42816059-A0AB-46FA-8758-FA90237F9685}"/>
                    </a:ext>
                  </a:extLst>
                </p:cNvPr>
                <p:cNvSpPr/>
                <p:nvPr/>
              </p:nvSpPr>
              <p:spPr>
                <a:xfrm>
                  <a:off x="1497931" y="2782171"/>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𝟏</m:t>
                        </m:r>
                      </m:oMath>
                    </m:oMathPara>
                  </a14:m>
                  <a:endParaRPr lang="en-US" dirty="0"/>
                </a:p>
              </p:txBody>
            </p:sp>
          </mc:Choice>
          <mc:Fallback xmlns="">
            <p:sp>
              <p:nvSpPr>
                <p:cNvPr id="54" name="矩形 53">
                  <a:extLst>
                    <a:ext uri="{FF2B5EF4-FFF2-40B4-BE49-F238E27FC236}">
                      <a16:creationId xmlns:a16="http://schemas.microsoft.com/office/drawing/2014/main" id="{42816059-A0AB-46FA-8758-FA90237F9685}"/>
                    </a:ext>
                  </a:extLst>
                </p:cNvPr>
                <p:cNvSpPr>
                  <a:spLocks noRot="1" noChangeAspect="1" noMove="1" noResize="1" noEditPoints="1" noAdjustHandles="1" noChangeArrowheads="1" noChangeShapeType="1" noTextEdit="1"/>
                </p:cNvSpPr>
                <p:nvPr/>
              </p:nvSpPr>
              <p:spPr>
                <a:xfrm>
                  <a:off x="1497931" y="2782171"/>
                  <a:ext cx="375423"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470A917C-4B74-4297-8611-9ED93527EF76}"/>
                    </a:ext>
                  </a:extLst>
                </p:cNvPr>
                <p:cNvSpPr/>
                <p:nvPr/>
              </p:nvSpPr>
              <p:spPr>
                <a:xfrm>
                  <a:off x="2241866" y="2821538"/>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𝟐</m:t>
                        </m:r>
                      </m:oMath>
                    </m:oMathPara>
                  </a14:m>
                  <a:endParaRPr lang="en-US" dirty="0"/>
                </a:p>
              </p:txBody>
            </p:sp>
          </mc:Choice>
          <mc:Fallback xmlns="">
            <p:sp>
              <p:nvSpPr>
                <p:cNvPr id="55" name="矩形 54">
                  <a:extLst>
                    <a:ext uri="{FF2B5EF4-FFF2-40B4-BE49-F238E27FC236}">
                      <a16:creationId xmlns:a16="http://schemas.microsoft.com/office/drawing/2014/main" id="{470A917C-4B74-4297-8611-9ED93527EF76}"/>
                    </a:ext>
                  </a:extLst>
                </p:cNvPr>
                <p:cNvSpPr>
                  <a:spLocks noRot="1" noChangeAspect="1" noMove="1" noResize="1" noEditPoints="1" noAdjustHandles="1" noChangeArrowheads="1" noChangeShapeType="1" noTextEdit="1"/>
                </p:cNvSpPr>
                <p:nvPr/>
              </p:nvSpPr>
              <p:spPr>
                <a:xfrm>
                  <a:off x="2241866" y="2821538"/>
                  <a:ext cx="375423"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矩形 55">
                  <a:extLst>
                    <a:ext uri="{FF2B5EF4-FFF2-40B4-BE49-F238E27FC236}">
                      <a16:creationId xmlns:a16="http://schemas.microsoft.com/office/drawing/2014/main" id="{8E798C23-BA16-413B-9C60-A00E9AE02187}"/>
                    </a:ext>
                  </a:extLst>
                </p:cNvPr>
                <p:cNvSpPr/>
                <p:nvPr/>
              </p:nvSpPr>
              <p:spPr>
                <a:xfrm>
                  <a:off x="3010468" y="2821538"/>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𝟑</m:t>
                        </m:r>
                      </m:oMath>
                    </m:oMathPara>
                  </a14:m>
                  <a:endParaRPr lang="en-US" dirty="0"/>
                </a:p>
              </p:txBody>
            </p:sp>
          </mc:Choice>
          <mc:Fallback xmlns="">
            <p:sp>
              <p:nvSpPr>
                <p:cNvPr id="56" name="矩形 55">
                  <a:extLst>
                    <a:ext uri="{FF2B5EF4-FFF2-40B4-BE49-F238E27FC236}">
                      <a16:creationId xmlns:a16="http://schemas.microsoft.com/office/drawing/2014/main" id="{8E798C23-BA16-413B-9C60-A00E9AE02187}"/>
                    </a:ext>
                  </a:extLst>
                </p:cNvPr>
                <p:cNvSpPr>
                  <a:spLocks noRot="1" noChangeAspect="1" noMove="1" noResize="1" noEditPoints="1" noAdjustHandles="1" noChangeArrowheads="1" noChangeShapeType="1" noTextEdit="1"/>
                </p:cNvSpPr>
                <p:nvPr/>
              </p:nvSpPr>
              <p:spPr>
                <a:xfrm>
                  <a:off x="3010468" y="2821538"/>
                  <a:ext cx="375423" cy="369332"/>
                </a:xfrm>
                <a:prstGeom prst="rect">
                  <a:avLst/>
                </a:prstGeom>
                <a:blipFill>
                  <a:blip r:embed="rId6"/>
                  <a:stretch>
                    <a:fillRect/>
                  </a:stretch>
                </a:blipFill>
              </p:spPr>
              <p:txBody>
                <a:bodyPr/>
                <a:lstStyle/>
                <a:p>
                  <a:r>
                    <a:rPr lang="en-US">
                      <a:noFill/>
                    </a:rPr>
                    <a:t> </a:t>
                  </a:r>
                </a:p>
              </p:txBody>
            </p:sp>
          </mc:Fallback>
        </mc:AlternateContent>
      </p:grpSp>
      <p:grpSp>
        <p:nvGrpSpPr>
          <p:cNvPr id="120" name="组合 119">
            <a:extLst>
              <a:ext uri="{FF2B5EF4-FFF2-40B4-BE49-F238E27FC236}">
                <a16:creationId xmlns:a16="http://schemas.microsoft.com/office/drawing/2014/main" id="{422A3790-1EAF-417E-B1C8-E66174C7DFF8}"/>
              </a:ext>
            </a:extLst>
          </p:cNvPr>
          <p:cNvGrpSpPr/>
          <p:nvPr/>
        </p:nvGrpSpPr>
        <p:grpSpPr>
          <a:xfrm>
            <a:off x="1662053" y="5972081"/>
            <a:ext cx="9308401" cy="820940"/>
            <a:chOff x="1662053" y="5972081"/>
            <a:chExt cx="9308401" cy="820940"/>
          </a:xfrm>
        </p:grpSpPr>
        <p:sp>
          <p:nvSpPr>
            <p:cNvPr id="57" name="椭圆 56">
              <a:extLst>
                <a:ext uri="{FF2B5EF4-FFF2-40B4-BE49-F238E27FC236}">
                  <a16:creationId xmlns:a16="http://schemas.microsoft.com/office/drawing/2014/main" id="{25416C12-C17D-4CF9-B118-1D4E70D2BBAB}"/>
                </a:ext>
              </a:extLst>
            </p:cNvPr>
            <p:cNvSpPr/>
            <p:nvPr/>
          </p:nvSpPr>
          <p:spPr>
            <a:xfrm>
              <a:off x="1671986" y="5972082"/>
              <a:ext cx="404543" cy="412241"/>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椭圆 57">
              <a:extLst>
                <a:ext uri="{FF2B5EF4-FFF2-40B4-BE49-F238E27FC236}">
                  <a16:creationId xmlns:a16="http://schemas.microsoft.com/office/drawing/2014/main" id="{A0743D09-576A-497B-A63A-5D418ADB8DDD}"/>
                </a:ext>
              </a:extLst>
            </p:cNvPr>
            <p:cNvSpPr/>
            <p:nvPr/>
          </p:nvSpPr>
          <p:spPr>
            <a:xfrm>
              <a:off x="2404773" y="5972081"/>
              <a:ext cx="404543" cy="412241"/>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椭圆 58">
              <a:extLst>
                <a:ext uri="{FF2B5EF4-FFF2-40B4-BE49-F238E27FC236}">
                  <a16:creationId xmlns:a16="http://schemas.microsoft.com/office/drawing/2014/main" id="{E885FB9B-D330-4970-933F-D213EA8321B6}"/>
                </a:ext>
              </a:extLst>
            </p:cNvPr>
            <p:cNvSpPr/>
            <p:nvPr/>
          </p:nvSpPr>
          <p:spPr>
            <a:xfrm>
              <a:off x="3137560" y="5972082"/>
              <a:ext cx="404543" cy="412241"/>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直接箭头连接符 59">
              <a:extLst>
                <a:ext uri="{FF2B5EF4-FFF2-40B4-BE49-F238E27FC236}">
                  <a16:creationId xmlns:a16="http://schemas.microsoft.com/office/drawing/2014/main" id="{C4570D3A-4E8F-49F2-8643-BC97E113514C}"/>
                </a:ext>
              </a:extLst>
            </p:cNvPr>
            <p:cNvCxnSpPr>
              <a:cxnSpLocks/>
              <a:stCxn id="57" idx="6"/>
              <a:endCxn id="58" idx="2"/>
            </p:cNvCxnSpPr>
            <p:nvPr/>
          </p:nvCxnSpPr>
          <p:spPr>
            <a:xfrm flipV="1">
              <a:off x="2076529" y="6178202"/>
              <a:ext cx="328244" cy="1"/>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A5FD35CB-B06F-4A04-89BD-728A3E94D06A}"/>
                </a:ext>
              </a:extLst>
            </p:cNvPr>
            <p:cNvCxnSpPr>
              <a:cxnSpLocks/>
              <a:stCxn id="58" idx="6"/>
              <a:endCxn id="59" idx="2"/>
            </p:cNvCxnSpPr>
            <p:nvPr/>
          </p:nvCxnSpPr>
          <p:spPr>
            <a:xfrm>
              <a:off x="2809316" y="6178202"/>
              <a:ext cx="328244" cy="1"/>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62" name="椭圆 61">
              <a:extLst>
                <a:ext uri="{FF2B5EF4-FFF2-40B4-BE49-F238E27FC236}">
                  <a16:creationId xmlns:a16="http://schemas.microsoft.com/office/drawing/2014/main" id="{2683B9C6-1854-4856-A0F6-CEEFE554913B}"/>
                </a:ext>
              </a:extLst>
            </p:cNvPr>
            <p:cNvSpPr/>
            <p:nvPr/>
          </p:nvSpPr>
          <p:spPr>
            <a:xfrm>
              <a:off x="4157764" y="5972083"/>
              <a:ext cx="404543" cy="412241"/>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椭圆 62">
              <a:extLst>
                <a:ext uri="{FF2B5EF4-FFF2-40B4-BE49-F238E27FC236}">
                  <a16:creationId xmlns:a16="http://schemas.microsoft.com/office/drawing/2014/main" id="{96ADBE82-B8F2-465D-AF27-8C89751E719E}"/>
                </a:ext>
              </a:extLst>
            </p:cNvPr>
            <p:cNvSpPr/>
            <p:nvPr/>
          </p:nvSpPr>
          <p:spPr>
            <a:xfrm>
              <a:off x="4890551" y="5972082"/>
              <a:ext cx="404543" cy="412241"/>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椭圆 63">
              <a:extLst>
                <a:ext uri="{FF2B5EF4-FFF2-40B4-BE49-F238E27FC236}">
                  <a16:creationId xmlns:a16="http://schemas.microsoft.com/office/drawing/2014/main" id="{3053467F-2CF6-4597-AA47-B1259801FFD8}"/>
                </a:ext>
              </a:extLst>
            </p:cNvPr>
            <p:cNvSpPr/>
            <p:nvPr/>
          </p:nvSpPr>
          <p:spPr>
            <a:xfrm>
              <a:off x="5623338" y="5972083"/>
              <a:ext cx="404543" cy="412241"/>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直接箭头连接符 64">
              <a:extLst>
                <a:ext uri="{FF2B5EF4-FFF2-40B4-BE49-F238E27FC236}">
                  <a16:creationId xmlns:a16="http://schemas.microsoft.com/office/drawing/2014/main" id="{7B52B8EC-BCF5-4287-8C5F-C84323BC0005}"/>
                </a:ext>
              </a:extLst>
            </p:cNvPr>
            <p:cNvCxnSpPr>
              <a:cxnSpLocks/>
              <a:stCxn id="62" idx="6"/>
              <a:endCxn id="63" idx="2"/>
            </p:cNvCxnSpPr>
            <p:nvPr/>
          </p:nvCxnSpPr>
          <p:spPr>
            <a:xfrm flipV="1">
              <a:off x="4562307" y="6178203"/>
              <a:ext cx="328244" cy="1"/>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EDC1238D-5A17-4369-AD1E-004727771C1E}"/>
                </a:ext>
              </a:extLst>
            </p:cNvPr>
            <p:cNvCxnSpPr>
              <a:cxnSpLocks/>
              <a:stCxn id="63" idx="6"/>
              <a:endCxn id="64" idx="2"/>
            </p:cNvCxnSpPr>
            <p:nvPr/>
          </p:nvCxnSpPr>
          <p:spPr>
            <a:xfrm>
              <a:off x="5295094" y="6178203"/>
              <a:ext cx="328244" cy="1"/>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67" name="椭圆 66">
              <a:extLst>
                <a:ext uri="{FF2B5EF4-FFF2-40B4-BE49-F238E27FC236}">
                  <a16:creationId xmlns:a16="http://schemas.microsoft.com/office/drawing/2014/main" id="{5EA57EA8-B4EF-41FE-A12D-16FEEBEAADBB}"/>
                </a:ext>
              </a:extLst>
            </p:cNvPr>
            <p:cNvSpPr/>
            <p:nvPr/>
          </p:nvSpPr>
          <p:spPr>
            <a:xfrm>
              <a:off x="6405112" y="5974241"/>
              <a:ext cx="404543" cy="412241"/>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椭圆 67">
              <a:extLst>
                <a:ext uri="{FF2B5EF4-FFF2-40B4-BE49-F238E27FC236}">
                  <a16:creationId xmlns:a16="http://schemas.microsoft.com/office/drawing/2014/main" id="{FBC43A93-5BF1-4779-BBC8-78F5AC3F1385}"/>
                </a:ext>
              </a:extLst>
            </p:cNvPr>
            <p:cNvSpPr/>
            <p:nvPr/>
          </p:nvSpPr>
          <p:spPr>
            <a:xfrm>
              <a:off x="7137899" y="5974240"/>
              <a:ext cx="404543" cy="412241"/>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椭圆 68">
              <a:extLst>
                <a:ext uri="{FF2B5EF4-FFF2-40B4-BE49-F238E27FC236}">
                  <a16:creationId xmlns:a16="http://schemas.microsoft.com/office/drawing/2014/main" id="{DA4D93D2-FB75-4362-9344-A8151CE45E74}"/>
                </a:ext>
              </a:extLst>
            </p:cNvPr>
            <p:cNvSpPr/>
            <p:nvPr/>
          </p:nvSpPr>
          <p:spPr>
            <a:xfrm>
              <a:off x="7870686" y="5974241"/>
              <a:ext cx="404543" cy="412241"/>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直接箭头连接符 69">
              <a:extLst>
                <a:ext uri="{FF2B5EF4-FFF2-40B4-BE49-F238E27FC236}">
                  <a16:creationId xmlns:a16="http://schemas.microsoft.com/office/drawing/2014/main" id="{9CCF4097-11CD-4822-BEC5-C61C260A2B72}"/>
                </a:ext>
              </a:extLst>
            </p:cNvPr>
            <p:cNvCxnSpPr>
              <a:cxnSpLocks/>
              <a:stCxn id="67" idx="6"/>
              <a:endCxn id="68" idx="2"/>
            </p:cNvCxnSpPr>
            <p:nvPr/>
          </p:nvCxnSpPr>
          <p:spPr>
            <a:xfrm flipV="1">
              <a:off x="6809655" y="6180361"/>
              <a:ext cx="328244" cy="1"/>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332D0E9F-781A-4C5B-B41B-CD5E4EF3B579}"/>
                </a:ext>
              </a:extLst>
            </p:cNvPr>
            <p:cNvCxnSpPr>
              <a:cxnSpLocks/>
              <a:stCxn id="68" idx="6"/>
              <a:endCxn id="69" idx="2"/>
            </p:cNvCxnSpPr>
            <p:nvPr/>
          </p:nvCxnSpPr>
          <p:spPr>
            <a:xfrm>
              <a:off x="7542442" y="6180361"/>
              <a:ext cx="328244" cy="1"/>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A426E0BF-4F68-42FE-ADE2-F9BF7EEC7BC9}"/>
                </a:ext>
              </a:extLst>
            </p:cNvPr>
            <p:cNvCxnSpPr>
              <a:cxnSpLocks/>
              <a:endCxn id="74" idx="2"/>
            </p:cNvCxnSpPr>
            <p:nvPr/>
          </p:nvCxnSpPr>
          <p:spPr>
            <a:xfrm>
              <a:off x="8283139" y="6178202"/>
              <a:ext cx="231124" cy="1"/>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784F69D2-0A5B-404A-808A-D15FD2A309BE}"/>
                </a:ext>
              </a:extLst>
            </p:cNvPr>
            <p:cNvCxnSpPr>
              <a:cxnSpLocks/>
              <a:stCxn id="64" idx="6"/>
              <a:endCxn id="67" idx="2"/>
            </p:cNvCxnSpPr>
            <p:nvPr/>
          </p:nvCxnSpPr>
          <p:spPr>
            <a:xfrm>
              <a:off x="6027881" y="6178204"/>
              <a:ext cx="377231" cy="2158"/>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74" name="椭圆 73">
              <a:extLst>
                <a:ext uri="{FF2B5EF4-FFF2-40B4-BE49-F238E27FC236}">
                  <a16:creationId xmlns:a16="http://schemas.microsoft.com/office/drawing/2014/main" id="{47699BAA-CA35-4AF0-A884-037AE5D01D17}"/>
                </a:ext>
              </a:extLst>
            </p:cNvPr>
            <p:cNvSpPr/>
            <p:nvPr/>
          </p:nvSpPr>
          <p:spPr>
            <a:xfrm>
              <a:off x="8514263" y="5972082"/>
              <a:ext cx="404543" cy="412241"/>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椭圆 74">
              <a:extLst>
                <a:ext uri="{FF2B5EF4-FFF2-40B4-BE49-F238E27FC236}">
                  <a16:creationId xmlns:a16="http://schemas.microsoft.com/office/drawing/2014/main" id="{03542554-6B79-49A7-BEE5-267DB4D5C413}"/>
                </a:ext>
              </a:extLst>
            </p:cNvPr>
            <p:cNvSpPr/>
            <p:nvPr/>
          </p:nvSpPr>
          <p:spPr>
            <a:xfrm>
              <a:off x="9247050" y="5972081"/>
              <a:ext cx="404543" cy="412241"/>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椭圆 75">
              <a:extLst>
                <a:ext uri="{FF2B5EF4-FFF2-40B4-BE49-F238E27FC236}">
                  <a16:creationId xmlns:a16="http://schemas.microsoft.com/office/drawing/2014/main" id="{08066369-D4F8-41B7-B586-965EE5BC8906}"/>
                </a:ext>
              </a:extLst>
            </p:cNvPr>
            <p:cNvSpPr/>
            <p:nvPr/>
          </p:nvSpPr>
          <p:spPr>
            <a:xfrm>
              <a:off x="9979837" y="5972082"/>
              <a:ext cx="404543" cy="412241"/>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直接箭头连接符 76">
              <a:extLst>
                <a:ext uri="{FF2B5EF4-FFF2-40B4-BE49-F238E27FC236}">
                  <a16:creationId xmlns:a16="http://schemas.microsoft.com/office/drawing/2014/main" id="{D6535C8F-10DA-4C65-A8DE-5DAD63C1FE22}"/>
                </a:ext>
              </a:extLst>
            </p:cNvPr>
            <p:cNvCxnSpPr>
              <a:cxnSpLocks/>
              <a:stCxn id="74" idx="6"/>
              <a:endCxn id="75" idx="2"/>
            </p:cNvCxnSpPr>
            <p:nvPr/>
          </p:nvCxnSpPr>
          <p:spPr>
            <a:xfrm flipV="1">
              <a:off x="8918806" y="6178202"/>
              <a:ext cx="328244" cy="1"/>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DDC2E2B7-2FBC-4B02-8025-0E1904BB5458}"/>
                </a:ext>
              </a:extLst>
            </p:cNvPr>
            <p:cNvCxnSpPr>
              <a:cxnSpLocks/>
              <a:stCxn id="75" idx="6"/>
              <a:endCxn id="76" idx="2"/>
            </p:cNvCxnSpPr>
            <p:nvPr/>
          </p:nvCxnSpPr>
          <p:spPr>
            <a:xfrm>
              <a:off x="9651593" y="6178202"/>
              <a:ext cx="328244" cy="1"/>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A8BFE4B2-69F9-47ED-80D6-D077C45D6B04}"/>
                </a:ext>
              </a:extLst>
            </p:cNvPr>
            <p:cNvSpPr txBox="1"/>
            <p:nvPr/>
          </p:nvSpPr>
          <p:spPr>
            <a:xfrm>
              <a:off x="3844025" y="5972081"/>
              <a:ext cx="505777" cy="369332"/>
            </a:xfrm>
            <a:prstGeom prst="rect">
              <a:avLst/>
            </a:prstGeom>
            <a:noFill/>
          </p:spPr>
          <p:txBody>
            <a:bodyPr wrap="square" rtlCol="0">
              <a:spAutoFit/>
            </a:bodyPr>
            <a:lstStyle/>
            <a:p>
              <a:r>
                <a:rPr lang="en-US" dirty="0"/>
                <a:t>…</a:t>
              </a:r>
            </a:p>
          </p:txBody>
        </p:sp>
        <p:cxnSp>
          <p:nvCxnSpPr>
            <p:cNvPr id="80" name="直接箭头连接符 79">
              <a:extLst>
                <a:ext uri="{FF2B5EF4-FFF2-40B4-BE49-F238E27FC236}">
                  <a16:creationId xmlns:a16="http://schemas.microsoft.com/office/drawing/2014/main" id="{ECB9B655-C050-431E-A382-C51E526FCA99}"/>
                </a:ext>
              </a:extLst>
            </p:cNvPr>
            <p:cNvCxnSpPr>
              <a:cxnSpLocks/>
            </p:cNvCxnSpPr>
            <p:nvPr/>
          </p:nvCxnSpPr>
          <p:spPr>
            <a:xfrm flipV="1">
              <a:off x="3550013" y="6173415"/>
              <a:ext cx="328244" cy="1"/>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3232BF60-A3D3-47B9-9D7D-BB2EC0D83A4F}"/>
                    </a:ext>
                  </a:extLst>
                </p:cNvPr>
                <p:cNvSpPr/>
                <p:nvPr/>
              </p:nvSpPr>
              <p:spPr>
                <a:xfrm>
                  <a:off x="10346629" y="6341413"/>
                  <a:ext cx="623825" cy="3742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𝟏𝟎</m:t>
                            </m:r>
                          </m:e>
                          <m:sup>
                            <m:r>
                              <a:rPr lang="en-US" b="1" i="1">
                                <a:latin typeface="Cambria Math" panose="02040503050406030204" pitchFamily="18" charset="0"/>
                              </a:rPr>
                              <m:t>𝟕</m:t>
                            </m:r>
                          </m:sup>
                        </m:sSup>
                      </m:oMath>
                    </m:oMathPara>
                  </a14:m>
                  <a:endParaRPr lang="en-US" dirty="0"/>
                </a:p>
              </p:txBody>
            </p:sp>
          </mc:Choice>
          <mc:Fallback xmlns="">
            <p:sp>
              <p:nvSpPr>
                <p:cNvPr id="81" name="矩形 80">
                  <a:extLst>
                    <a:ext uri="{FF2B5EF4-FFF2-40B4-BE49-F238E27FC236}">
                      <a16:creationId xmlns:a16="http://schemas.microsoft.com/office/drawing/2014/main" id="{3232BF60-A3D3-47B9-9D7D-BB2EC0D83A4F}"/>
                    </a:ext>
                  </a:extLst>
                </p:cNvPr>
                <p:cNvSpPr>
                  <a:spLocks noRot="1" noChangeAspect="1" noMove="1" noResize="1" noEditPoints="1" noAdjustHandles="1" noChangeArrowheads="1" noChangeShapeType="1" noTextEdit="1"/>
                </p:cNvSpPr>
                <p:nvPr/>
              </p:nvSpPr>
              <p:spPr>
                <a:xfrm>
                  <a:off x="10346629" y="6341413"/>
                  <a:ext cx="623825" cy="3742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矩形 81">
                  <a:extLst>
                    <a:ext uri="{FF2B5EF4-FFF2-40B4-BE49-F238E27FC236}">
                      <a16:creationId xmlns:a16="http://schemas.microsoft.com/office/drawing/2014/main" id="{2C5907C2-32F1-4BBE-B57B-FAAFF277964F}"/>
                    </a:ext>
                  </a:extLst>
                </p:cNvPr>
                <p:cNvSpPr/>
                <p:nvPr/>
              </p:nvSpPr>
              <p:spPr>
                <a:xfrm>
                  <a:off x="1662053" y="6384322"/>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𝟏</m:t>
                        </m:r>
                      </m:oMath>
                    </m:oMathPara>
                  </a14:m>
                  <a:endParaRPr lang="en-US" dirty="0"/>
                </a:p>
              </p:txBody>
            </p:sp>
          </mc:Choice>
          <mc:Fallback xmlns="">
            <p:sp>
              <p:nvSpPr>
                <p:cNvPr id="82" name="矩形 81">
                  <a:extLst>
                    <a:ext uri="{FF2B5EF4-FFF2-40B4-BE49-F238E27FC236}">
                      <a16:creationId xmlns:a16="http://schemas.microsoft.com/office/drawing/2014/main" id="{2C5907C2-32F1-4BBE-B57B-FAAFF277964F}"/>
                    </a:ext>
                  </a:extLst>
                </p:cNvPr>
                <p:cNvSpPr>
                  <a:spLocks noRot="1" noChangeAspect="1" noMove="1" noResize="1" noEditPoints="1" noAdjustHandles="1" noChangeArrowheads="1" noChangeShapeType="1" noTextEdit="1"/>
                </p:cNvSpPr>
                <p:nvPr/>
              </p:nvSpPr>
              <p:spPr>
                <a:xfrm>
                  <a:off x="1662053" y="6384322"/>
                  <a:ext cx="375423"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DA3EA7FB-D86D-4BC7-A907-4E184E0C321C}"/>
                    </a:ext>
                  </a:extLst>
                </p:cNvPr>
                <p:cNvSpPr/>
                <p:nvPr/>
              </p:nvSpPr>
              <p:spPr>
                <a:xfrm>
                  <a:off x="2405988" y="6423689"/>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𝟐</m:t>
                        </m:r>
                      </m:oMath>
                    </m:oMathPara>
                  </a14:m>
                  <a:endParaRPr lang="en-US" dirty="0"/>
                </a:p>
              </p:txBody>
            </p:sp>
          </mc:Choice>
          <mc:Fallback xmlns="">
            <p:sp>
              <p:nvSpPr>
                <p:cNvPr id="83" name="矩形 82">
                  <a:extLst>
                    <a:ext uri="{FF2B5EF4-FFF2-40B4-BE49-F238E27FC236}">
                      <a16:creationId xmlns:a16="http://schemas.microsoft.com/office/drawing/2014/main" id="{DA3EA7FB-D86D-4BC7-A907-4E184E0C321C}"/>
                    </a:ext>
                  </a:extLst>
                </p:cNvPr>
                <p:cNvSpPr>
                  <a:spLocks noRot="1" noChangeAspect="1" noMove="1" noResize="1" noEditPoints="1" noAdjustHandles="1" noChangeArrowheads="1" noChangeShapeType="1" noTextEdit="1"/>
                </p:cNvSpPr>
                <p:nvPr/>
              </p:nvSpPr>
              <p:spPr>
                <a:xfrm>
                  <a:off x="2405988" y="6423689"/>
                  <a:ext cx="37542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D92F8A40-0C04-4B8D-9BA6-0DA51655E89F}"/>
                    </a:ext>
                  </a:extLst>
                </p:cNvPr>
                <p:cNvSpPr/>
                <p:nvPr/>
              </p:nvSpPr>
              <p:spPr>
                <a:xfrm>
                  <a:off x="3174590" y="6423689"/>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𝟑</m:t>
                        </m:r>
                      </m:oMath>
                    </m:oMathPara>
                  </a14:m>
                  <a:endParaRPr lang="en-US" dirty="0"/>
                </a:p>
              </p:txBody>
            </p:sp>
          </mc:Choice>
          <mc:Fallback xmlns="">
            <p:sp>
              <p:nvSpPr>
                <p:cNvPr id="84" name="矩形 83">
                  <a:extLst>
                    <a:ext uri="{FF2B5EF4-FFF2-40B4-BE49-F238E27FC236}">
                      <a16:creationId xmlns:a16="http://schemas.microsoft.com/office/drawing/2014/main" id="{D92F8A40-0C04-4B8D-9BA6-0DA51655E89F}"/>
                    </a:ext>
                  </a:extLst>
                </p:cNvPr>
                <p:cNvSpPr>
                  <a:spLocks noRot="1" noChangeAspect="1" noMove="1" noResize="1" noEditPoints="1" noAdjustHandles="1" noChangeArrowheads="1" noChangeShapeType="1" noTextEdit="1"/>
                </p:cNvSpPr>
                <p:nvPr/>
              </p:nvSpPr>
              <p:spPr>
                <a:xfrm>
                  <a:off x="3174590" y="6423689"/>
                  <a:ext cx="375423" cy="369332"/>
                </a:xfrm>
                <a:prstGeom prst="rect">
                  <a:avLst/>
                </a:prstGeom>
                <a:blipFill>
                  <a:blip r:embed="rId10"/>
                  <a:stretch>
                    <a:fillRect/>
                  </a:stretch>
                </a:blipFill>
              </p:spPr>
              <p:txBody>
                <a:bodyPr/>
                <a:lstStyle/>
                <a:p>
                  <a:r>
                    <a:rPr lang="en-US">
                      <a:noFill/>
                    </a:rPr>
                    <a:t> </a:t>
                  </a:r>
                </a:p>
              </p:txBody>
            </p:sp>
          </mc:Fallback>
        </mc:AlternateContent>
      </p:grpSp>
      <p:sp>
        <p:nvSpPr>
          <p:cNvPr id="85" name="箭头: 下弧形 84">
            <a:extLst>
              <a:ext uri="{FF2B5EF4-FFF2-40B4-BE49-F238E27FC236}">
                <a16:creationId xmlns:a16="http://schemas.microsoft.com/office/drawing/2014/main" id="{3EA9234A-777C-4873-BD75-38E0006267F3}"/>
              </a:ext>
            </a:extLst>
          </p:cNvPr>
          <p:cNvSpPr/>
          <p:nvPr/>
        </p:nvSpPr>
        <p:spPr>
          <a:xfrm rot="10800000">
            <a:off x="9341093" y="1931869"/>
            <a:ext cx="676893" cy="42992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箭头: 下弧形 85">
            <a:extLst>
              <a:ext uri="{FF2B5EF4-FFF2-40B4-BE49-F238E27FC236}">
                <a16:creationId xmlns:a16="http://schemas.microsoft.com/office/drawing/2014/main" id="{8D179E80-CD5B-45E1-B491-9A1F4C465734}"/>
              </a:ext>
            </a:extLst>
          </p:cNvPr>
          <p:cNvSpPr/>
          <p:nvPr/>
        </p:nvSpPr>
        <p:spPr>
          <a:xfrm rot="10800000">
            <a:off x="6405510" y="1931036"/>
            <a:ext cx="676893" cy="42992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7" name="箭头: 下弧形 86">
            <a:extLst>
              <a:ext uri="{FF2B5EF4-FFF2-40B4-BE49-F238E27FC236}">
                <a16:creationId xmlns:a16="http://schemas.microsoft.com/office/drawing/2014/main" id="{F809DEE5-C9D3-4A28-ADF6-9BEB52AF54AC}"/>
              </a:ext>
            </a:extLst>
          </p:cNvPr>
          <p:cNvSpPr/>
          <p:nvPr/>
        </p:nvSpPr>
        <p:spPr>
          <a:xfrm rot="10800000">
            <a:off x="7874701" y="1927841"/>
            <a:ext cx="676893" cy="42992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8" name="箭头: 下弧形 87">
            <a:extLst>
              <a:ext uri="{FF2B5EF4-FFF2-40B4-BE49-F238E27FC236}">
                <a16:creationId xmlns:a16="http://schemas.microsoft.com/office/drawing/2014/main" id="{36199D07-691C-454C-84D4-DEA217541EF8}"/>
              </a:ext>
            </a:extLst>
          </p:cNvPr>
          <p:cNvSpPr/>
          <p:nvPr/>
        </p:nvSpPr>
        <p:spPr>
          <a:xfrm rot="10800000">
            <a:off x="7166243" y="1942214"/>
            <a:ext cx="676893" cy="41684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箭头: 下弧形 88">
            <a:extLst>
              <a:ext uri="{FF2B5EF4-FFF2-40B4-BE49-F238E27FC236}">
                <a16:creationId xmlns:a16="http://schemas.microsoft.com/office/drawing/2014/main" id="{5AA1FB0C-60CB-476F-9BB4-28CD3CBD310A}"/>
              </a:ext>
            </a:extLst>
          </p:cNvPr>
          <p:cNvSpPr/>
          <p:nvPr/>
        </p:nvSpPr>
        <p:spPr>
          <a:xfrm rot="10800000">
            <a:off x="8591542" y="1935708"/>
            <a:ext cx="676893" cy="42992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0" name="左大括号 89">
            <a:extLst>
              <a:ext uri="{FF2B5EF4-FFF2-40B4-BE49-F238E27FC236}">
                <a16:creationId xmlns:a16="http://schemas.microsoft.com/office/drawing/2014/main" id="{92417379-1874-4357-AEEF-C97B38E5C3F4}"/>
              </a:ext>
            </a:extLst>
          </p:cNvPr>
          <p:cNvSpPr/>
          <p:nvPr/>
        </p:nvSpPr>
        <p:spPr>
          <a:xfrm rot="5400000">
            <a:off x="8957139" y="4670618"/>
            <a:ext cx="251576" cy="2168613"/>
          </a:xfrm>
          <a:prstGeom prst="leftBrace">
            <a:avLst>
              <a:gd name="adj1" fmla="val 48033"/>
              <a:gd name="adj2" fmla="val 4833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左大括号 90">
            <a:extLst>
              <a:ext uri="{FF2B5EF4-FFF2-40B4-BE49-F238E27FC236}">
                <a16:creationId xmlns:a16="http://schemas.microsoft.com/office/drawing/2014/main" id="{946C84AB-14BD-423C-9742-A4969AC7B447}"/>
              </a:ext>
            </a:extLst>
          </p:cNvPr>
          <p:cNvSpPr/>
          <p:nvPr/>
        </p:nvSpPr>
        <p:spPr>
          <a:xfrm rot="5400000">
            <a:off x="6096442" y="4707826"/>
            <a:ext cx="251576" cy="2168613"/>
          </a:xfrm>
          <a:prstGeom prst="leftBrace">
            <a:avLst>
              <a:gd name="adj1" fmla="val 48033"/>
              <a:gd name="adj2" fmla="val 4833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4" name="左大括号 93">
            <a:extLst>
              <a:ext uri="{FF2B5EF4-FFF2-40B4-BE49-F238E27FC236}">
                <a16:creationId xmlns:a16="http://schemas.microsoft.com/office/drawing/2014/main" id="{C6548584-9E7E-4B2E-8824-FCA12402B468}"/>
              </a:ext>
            </a:extLst>
          </p:cNvPr>
          <p:cNvSpPr/>
          <p:nvPr/>
        </p:nvSpPr>
        <p:spPr>
          <a:xfrm rot="5400000">
            <a:off x="2441883" y="4950012"/>
            <a:ext cx="251577" cy="1609825"/>
          </a:xfrm>
          <a:prstGeom prst="leftBrace">
            <a:avLst>
              <a:gd name="adj1" fmla="val 48033"/>
              <a:gd name="adj2" fmla="val 4833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5" name="椭圆 94">
            <a:extLst>
              <a:ext uri="{FF2B5EF4-FFF2-40B4-BE49-F238E27FC236}">
                <a16:creationId xmlns:a16="http://schemas.microsoft.com/office/drawing/2014/main" id="{7BA35113-DC03-447E-96CB-260DF080C225}"/>
              </a:ext>
            </a:extLst>
          </p:cNvPr>
          <p:cNvSpPr/>
          <p:nvPr/>
        </p:nvSpPr>
        <p:spPr>
          <a:xfrm>
            <a:off x="2407445" y="4983693"/>
            <a:ext cx="404543" cy="412241"/>
          </a:xfrm>
          <a:prstGeom prst="ellipse">
            <a:avLst/>
          </a:prstGeom>
          <a:solidFill>
            <a:srgbClr val="00B0F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椭圆 95">
            <a:extLst>
              <a:ext uri="{FF2B5EF4-FFF2-40B4-BE49-F238E27FC236}">
                <a16:creationId xmlns:a16="http://schemas.microsoft.com/office/drawing/2014/main" id="{C40AFFEF-C85A-414C-A99B-19178D553A1D}"/>
              </a:ext>
            </a:extLst>
          </p:cNvPr>
          <p:cNvSpPr/>
          <p:nvPr/>
        </p:nvSpPr>
        <p:spPr>
          <a:xfrm>
            <a:off x="3140232" y="4983692"/>
            <a:ext cx="404543" cy="412241"/>
          </a:xfrm>
          <a:prstGeom prst="ellipse">
            <a:avLst/>
          </a:prstGeom>
          <a:solidFill>
            <a:srgbClr val="00B0F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直接箭头连接符 97">
            <a:extLst>
              <a:ext uri="{FF2B5EF4-FFF2-40B4-BE49-F238E27FC236}">
                <a16:creationId xmlns:a16="http://schemas.microsoft.com/office/drawing/2014/main" id="{A8B8066E-D454-4438-9F6C-5149449AF2EF}"/>
              </a:ext>
            </a:extLst>
          </p:cNvPr>
          <p:cNvCxnSpPr>
            <a:cxnSpLocks/>
            <a:stCxn id="95" idx="6"/>
            <a:endCxn id="96" idx="2"/>
          </p:cNvCxnSpPr>
          <p:nvPr/>
        </p:nvCxnSpPr>
        <p:spPr>
          <a:xfrm flipV="1">
            <a:off x="2811988" y="5189813"/>
            <a:ext cx="328244" cy="1"/>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00" name="椭圆 99">
            <a:extLst>
              <a:ext uri="{FF2B5EF4-FFF2-40B4-BE49-F238E27FC236}">
                <a16:creationId xmlns:a16="http://schemas.microsoft.com/office/drawing/2014/main" id="{F095C20E-E9B1-4944-9951-882CF1B5DC6B}"/>
              </a:ext>
            </a:extLst>
          </p:cNvPr>
          <p:cNvSpPr/>
          <p:nvPr/>
        </p:nvSpPr>
        <p:spPr>
          <a:xfrm>
            <a:off x="6043389" y="4983693"/>
            <a:ext cx="404543" cy="412241"/>
          </a:xfrm>
          <a:prstGeom prst="ellipse">
            <a:avLst/>
          </a:prstGeom>
          <a:solidFill>
            <a:srgbClr val="00B0F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椭圆 100">
            <a:extLst>
              <a:ext uri="{FF2B5EF4-FFF2-40B4-BE49-F238E27FC236}">
                <a16:creationId xmlns:a16="http://schemas.microsoft.com/office/drawing/2014/main" id="{CA005814-6302-4B99-AC4B-15CB36EB6C2E}"/>
              </a:ext>
            </a:extLst>
          </p:cNvPr>
          <p:cNvSpPr/>
          <p:nvPr/>
        </p:nvSpPr>
        <p:spPr>
          <a:xfrm>
            <a:off x="8880655" y="4983693"/>
            <a:ext cx="404543" cy="412241"/>
          </a:xfrm>
          <a:prstGeom prst="ellipse">
            <a:avLst/>
          </a:prstGeom>
          <a:solidFill>
            <a:srgbClr val="00B0F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直接箭头连接符 101">
            <a:extLst>
              <a:ext uri="{FF2B5EF4-FFF2-40B4-BE49-F238E27FC236}">
                <a16:creationId xmlns:a16="http://schemas.microsoft.com/office/drawing/2014/main" id="{FCBC7E8D-01CB-4CCA-B747-B4B60A13CB60}"/>
              </a:ext>
            </a:extLst>
          </p:cNvPr>
          <p:cNvCxnSpPr>
            <a:cxnSpLocks/>
            <a:stCxn id="100" idx="6"/>
            <a:endCxn id="101" idx="2"/>
          </p:cNvCxnSpPr>
          <p:nvPr/>
        </p:nvCxnSpPr>
        <p:spPr>
          <a:xfrm>
            <a:off x="6447932" y="5189814"/>
            <a:ext cx="2432723" cy="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03" name="文本框 102">
            <a:extLst>
              <a:ext uri="{FF2B5EF4-FFF2-40B4-BE49-F238E27FC236}">
                <a16:creationId xmlns:a16="http://schemas.microsoft.com/office/drawing/2014/main" id="{773CFB5F-5A77-42FA-9F96-2AA8D44C6694}"/>
              </a:ext>
            </a:extLst>
          </p:cNvPr>
          <p:cNvSpPr txBox="1"/>
          <p:nvPr/>
        </p:nvSpPr>
        <p:spPr>
          <a:xfrm>
            <a:off x="3817559" y="4976255"/>
            <a:ext cx="505777" cy="369332"/>
          </a:xfrm>
          <a:prstGeom prst="rect">
            <a:avLst/>
          </a:prstGeom>
          <a:noFill/>
        </p:spPr>
        <p:txBody>
          <a:bodyPr wrap="square" rtlCol="0">
            <a:spAutoFit/>
          </a:bodyPr>
          <a:lstStyle/>
          <a:p>
            <a:r>
              <a:rPr lang="en-US" dirty="0"/>
              <a:t>…</a:t>
            </a:r>
          </a:p>
        </p:txBody>
      </p:sp>
      <p:cxnSp>
        <p:nvCxnSpPr>
          <p:cNvPr id="104" name="直接箭头连接符 103">
            <a:extLst>
              <a:ext uri="{FF2B5EF4-FFF2-40B4-BE49-F238E27FC236}">
                <a16:creationId xmlns:a16="http://schemas.microsoft.com/office/drawing/2014/main" id="{741648BC-40F1-4261-ACB1-2C05491B1B9D}"/>
              </a:ext>
            </a:extLst>
          </p:cNvPr>
          <p:cNvCxnSpPr>
            <a:cxnSpLocks/>
            <a:endCxn id="100" idx="2"/>
          </p:cNvCxnSpPr>
          <p:nvPr/>
        </p:nvCxnSpPr>
        <p:spPr>
          <a:xfrm>
            <a:off x="4285472" y="5185028"/>
            <a:ext cx="1757917" cy="4786"/>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09" name="左大括号 108">
            <a:extLst>
              <a:ext uri="{FF2B5EF4-FFF2-40B4-BE49-F238E27FC236}">
                <a16:creationId xmlns:a16="http://schemas.microsoft.com/office/drawing/2014/main" id="{C768A0D6-74BA-4021-847A-BBAE2C7F2334}"/>
              </a:ext>
            </a:extLst>
          </p:cNvPr>
          <p:cNvSpPr/>
          <p:nvPr/>
        </p:nvSpPr>
        <p:spPr>
          <a:xfrm rot="5400000">
            <a:off x="7485222" y="3310211"/>
            <a:ext cx="290387" cy="2860896"/>
          </a:xfrm>
          <a:prstGeom prst="leftBrace">
            <a:avLst>
              <a:gd name="adj1" fmla="val 48033"/>
              <a:gd name="adj2" fmla="val 4833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0" name="左大括号 109">
            <a:extLst>
              <a:ext uri="{FF2B5EF4-FFF2-40B4-BE49-F238E27FC236}">
                <a16:creationId xmlns:a16="http://schemas.microsoft.com/office/drawing/2014/main" id="{1F85BB09-3EF6-4912-B544-0D4BE2CD6784}"/>
              </a:ext>
            </a:extLst>
          </p:cNvPr>
          <p:cNvSpPr/>
          <p:nvPr/>
        </p:nvSpPr>
        <p:spPr>
          <a:xfrm rot="5400000">
            <a:off x="2783878" y="4294479"/>
            <a:ext cx="290387" cy="887024"/>
          </a:xfrm>
          <a:prstGeom prst="leftBrace">
            <a:avLst>
              <a:gd name="adj1" fmla="val 48033"/>
              <a:gd name="adj2" fmla="val 4833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椭圆 110">
            <a:extLst>
              <a:ext uri="{FF2B5EF4-FFF2-40B4-BE49-F238E27FC236}">
                <a16:creationId xmlns:a16="http://schemas.microsoft.com/office/drawing/2014/main" id="{66D09CBF-B6C5-4BE8-A912-476743B77EAD}"/>
              </a:ext>
            </a:extLst>
          </p:cNvPr>
          <p:cNvSpPr/>
          <p:nvPr/>
        </p:nvSpPr>
        <p:spPr>
          <a:xfrm>
            <a:off x="2784856" y="4077496"/>
            <a:ext cx="404543" cy="412241"/>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椭圆 111">
            <a:extLst>
              <a:ext uri="{FF2B5EF4-FFF2-40B4-BE49-F238E27FC236}">
                <a16:creationId xmlns:a16="http://schemas.microsoft.com/office/drawing/2014/main" id="{33ABF750-E3D6-4AC6-9A36-1F0CDC27F6BF}"/>
              </a:ext>
            </a:extLst>
          </p:cNvPr>
          <p:cNvSpPr/>
          <p:nvPr/>
        </p:nvSpPr>
        <p:spPr>
          <a:xfrm>
            <a:off x="7462021" y="4077495"/>
            <a:ext cx="404543" cy="412241"/>
          </a:xfrm>
          <a:prstGeom prst="ellipse">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3" name="直接箭头连接符 112">
            <a:extLst>
              <a:ext uri="{FF2B5EF4-FFF2-40B4-BE49-F238E27FC236}">
                <a16:creationId xmlns:a16="http://schemas.microsoft.com/office/drawing/2014/main" id="{EA493898-914B-4FB0-A13C-0E3457C50244}"/>
              </a:ext>
            </a:extLst>
          </p:cNvPr>
          <p:cNvCxnSpPr>
            <a:cxnSpLocks/>
            <a:stCxn id="111" idx="6"/>
          </p:cNvCxnSpPr>
          <p:nvPr/>
        </p:nvCxnSpPr>
        <p:spPr>
          <a:xfrm>
            <a:off x="3189399" y="4283617"/>
            <a:ext cx="1701152" cy="2552"/>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16" name="文本框 115">
            <a:extLst>
              <a:ext uri="{FF2B5EF4-FFF2-40B4-BE49-F238E27FC236}">
                <a16:creationId xmlns:a16="http://schemas.microsoft.com/office/drawing/2014/main" id="{38F95670-A0A3-41BC-B3D1-BD8CEE8AE59A}"/>
              </a:ext>
            </a:extLst>
          </p:cNvPr>
          <p:cNvSpPr txBox="1"/>
          <p:nvPr/>
        </p:nvSpPr>
        <p:spPr>
          <a:xfrm>
            <a:off x="5255092" y="4068696"/>
            <a:ext cx="505777" cy="369332"/>
          </a:xfrm>
          <a:prstGeom prst="rect">
            <a:avLst/>
          </a:prstGeom>
          <a:noFill/>
        </p:spPr>
        <p:txBody>
          <a:bodyPr wrap="square" rtlCol="0">
            <a:spAutoFit/>
          </a:bodyPr>
          <a:lstStyle/>
          <a:p>
            <a:r>
              <a:rPr lang="en-US" dirty="0"/>
              <a:t>…</a:t>
            </a:r>
          </a:p>
        </p:txBody>
      </p:sp>
      <p:cxnSp>
        <p:nvCxnSpPr>
          <p:cNvPr id="117" name="直接箭头连接符 116">
            <a:extLst>
              <a:ext uri="{FF2B5EF4-FFF2-40B4-BE49-F238E27FC236}">
                <a16:creationId xmlns:a16="http://schemas.microsoft.com/office/drawing/2014/main" id="{27BB9082-A47A-4146-A03A-D89CE09E8C81}"/>
              </a:ext>
            </a:extLst>
          </p:cNvPr>
          <p:cNvCxnSpPr>
            <a:cxnSpLocks/>
          </p:cNvCxnSpPr>
          <p:nvPr/>
        </p:nvCxnSpPr>
        <p:spPr>
          <a:xfrm>
            <a:off x="5756539" y="4281063"/>
            <a:ext cx="1701152" cy="2552"/>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18" name="矩形 117">
            <a:extLst>
              <a:ext uri="{FF2B5EF4-FFF2-40B4-BE49-F238E27FC236}">
                <a16:creationId xmlns:a16="http://schemas.microsoft.com/office/drawing/2014/main" id="{1A08F2D8-9AE5-4740-83B3-AF805796A178}"/>
              </a:ext>
            </a:extLst>
          </p:cNvPr>
          <p:cNvSpPr/>
          <p:nvPr/>
        </p:nvSpPr>
        <p:spPr>
          <a:xfrm>
            <a:off x="5972180" y="1016049"/>
            <a:ext cx="606256" cy="523220"/>
          </a:xfrm>
          <a:prstGeom prst="rect">
            <a:avLst/>
          </a:prstGeom>
        </p:spPr>
        <p:txBody>
          <a:bodyPr wrap="none">
            <a:spAutoFit/>
          </a:bodyPr>
          <a:lstStyle/>
          <a:p>
            <a:r>
              <a:rPr lang="en-US" sz="2800" dirty="0"/>
              <a:t>No</a:t>
            </a:r>
          </a:p>
        </p:txBody>
      </p:sp>
    </p:spTree>
    <p:extLst>
      <p:ext uri="{BB962C8B-B14F-4D97-AF65-F5344CB8AC3E}">
        <p14:creationId xmlns:p14="http://schemas.microsoft.com/office/powerpoint/2010/main" val="2740085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8"/>
                                        </p:tgtEl>
                                        <p:attrNameLst>
                                          <p:attrName>style.visibility</p:attrName>
                                        </p:attrNameLst>
                                      </p:cBhvr>
                                      <p:to>
                                        <p:strVal val="visible"/>
                                      </p:to>
                                    </p:set>
                                    <p:anim calcmode="lin" valueType="num">
                                      <p:cBhvr additive="base">
                                        <p:cTn id="7" dur="500" fill="hold"/>
                                        <p:tgtEl>
                                          <p:spTgt spid="118"/>
                                        </p:tgtEl>
                                        <p:attrNameLst>
                                          <p:attrName>ppt_x</p:attrName>
                                        </p:attrNameLst>
                                      </p:cBhvr>
                                      <p:tavLst>
                                        <p:tav tm="0">
                                          <p:val>
                                            <p:strVal val="#ppt_x"/>
                                          </p:val>
                                        </p:tav>
                                        <p:tav tm="100000">
                                          <p:val>
                                            <p:strVal val="#ppt_x"/>
                                          </p:val>
                                        </p:tav>
                                      </p:tavLst>
                                    </p:anim>
                                    <p:anim calcmode="lin" valueType="num">
                                      <p:cBhvr additive="base">
                                        <p:cTn id="8"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9"/>
                                        </p:tgtEl>
                                        <p:attrNameLst>
                                          <p:attrName>style.visibility</p:attrName>
                                        </p:attrNameLst>
                                      </p:cBhvr>
                                      <p:to>
                                        <p:strVal val="visible"/>
                                      </p:to>
                                    </p:set>
                                    <p:animEffect transition="in" filter="fade">
                                      <p:cBhvr>
                                        <p:cTn id="18" dur="500"/>
                                        <p:tgtEl>
                                          <p:spTgt spid="119"/>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5"/>
                                        </p:tgtEl>
                                        <p:attrNameLst>
                                          <p:attrName>style.visibility</p:attrName>
                                        </p:attrNameLst>
                                      </p:cBhvr>
                                      <p:to>
                                        <p:strVal val="visible"/>
                                      </p:to>
                                    </p:set>
                                    <p:anim calcmode="lin" valueType="num">
                                      <p:cBhvr additive="base">
                                        <p:cTn id="23" dur="500" fill="hold"/>
                                        <p:tgtEl>
                                          <p:spTgt spid="85"/>
                                        </p:tgtEl>
                                        <p:attrNameLst>
                                          <p:attrName>ppt_x</p:attrName>
                                        </p:attrNameLst>
                                      </p:cBhvr>
                                      <p:tavLst>
                                        <p:tav tm="0">
                                          <p:val>
                                            <p:strVal val="#ppt_x"/>
                                          </p:val>
                                        </p:tav>
                                        <p:tav tm="100000">
                                          <p:val>
                                            <p:strVal val="#ppt_x"/>
                                          </p:val>
                                        </p:tav>
                                      </p:tavLst>
                                    </p:anim>
                                    <p:anim calcmode="lin" valueType="num">
                                      <p:cBhvr additive="base">
                                        <p:cTn id="24" dur="500" fill="hold"/>
                                        <p:tgtEl>
                                          <p:spTgt spid="8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9"/>
                                        </p:tgtEl>
                                        <p:attrNameLst>
                                          <p:attrName>style.visibility</p:attrName>
                                        </p:attrNameLst>
                                      </p:cBhvr>
                                      <p:to>
                                        <p:strVal val="visible"/>
                                      </p:to>
                                    </p:set>
                                    <p:anim calcmode="lin" valueType="num">
                                      <p:cBhvr additive="base">
                                        <p:cTn id="27" dur="500" fill="hold"/>
                                        <p:tgtEl>
                                          <p:spTgt spid="89"/>
                                        </p:tgtEl>
                                        <p:attrNameLst>
                                          <p:attrName>ppt_x</p:attrName>
                                        </p:attrNameLst>
                                      </p:cBhvr>
                                      <p:tavLst>
                                        <p:tav tm="0">
                                          <p:val>
                                            <p:strVal val="#ppt_x"/>
                                          </p:val>
                                        </p:tav>
                                        <p:tav tm="100000">
                                          <p:val>
                                            <p:strVal val="#ppt_x"/>
                                          </p:val>
                                        </p:tav>
                                      </p:tavLst>
                                    </p:anim>
                                    <p:anim calcmode="lin" valueType="num">
                                      <p:cBhvr additive="base">
                                        <p:cTn id="28" dur="500" fill="hold"/>
                                        <p:tgtEl>
                                          <p:spTgt spid="8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7"/>
                                        </p:tgtEl>
                                        <p:attrNameLst>
                                          <p:attrName>style.visibility</p:attrName>
                                        </p:attrNameLst>
                                      </p:cBhvr>
                                      <p:to>
                                        <p:strVal val="visible"/>
                                      </p:to>
                                    </p:set>
                                    <p:anim calcmode="lin" valueType="num">
                                      <p:cBhvr additive="base">
                                        <p:cTn id="31" dur="500" fill="hold"/>
                                        <p:tgtEl>
                                          <p:spTgt spid="87"/>
                                        </p:tgtEl>
                                        <p:attrNameLst>
                                          <p:attrName>ppt_x</p:attrName>
                                        </p:attrNameLst>
                                      </p:cBhvr>
                                      <p:tavLst>
                                        <p:tav tm="0">
                                          <p:val>
                                            <p:strVal val="#ppt_x"/>
                                          </p:val>
                                        </p:tav>
                                        <p:tav tm="100000">
                                          <p:val>
                                            <p:strVal val="#ppt_x"/>
                                          </p:val>
                                        </p:tav>
                                      </p:tavLst>
                                    </p:anim>
                                    <p:anim calcmode="lin" valueType="num">
                                      <p:cBhvr additive="base">
                                        <p:cTn id="32" dur="500" fill="hold"/>
                                        <p:tgtEl>
                                          <p:spTgt spid="8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86"/>
                                        </p:tgtEl>
                                        <p:attrNameLst>
                                          <p:attrName>style.visibility</p:attrName>
                                        </p:attrNameLst>
                                      </p:cBhvr>
                                      <p:to>
                                        <p:strVal val="visible"/>
                                      </p:to>
                                    </p:set>
                                    <p:anim calcmode="lin" valueType="num">
                                      <p:cBhvr additive="base">
                                        <p:cTn id="35" dur="500" fill="hold"/>
                                        <p:tgtEl>
                                          <p:spTgt spid="86"/>
                                        </p:tgtEl>
                                        <p:attrNameLst>
                                          <p:attrName>ppt_x</p:attrName>
                                        </p:attrNameLst>
                                      </p:cBhvr>
                                      <p:tavLst>
                                        <p:tav tm="0">
                                          <p:val>
                                            <p:strVal val="#ppt_x"/>
                                          </p:val>
                                        </p:tav>
                                        <p:tav tm="100000">
                                          <p:val>
                                            <p:strVal val="#ppt_x"/>
                                          </p:val>
                                        </p:tav>
                                      </p:tavLst>
                                    </p:anim>
                                    <p:anim calcmode="lin" valueType="num">
                                      <p:cBhvr additive="base">
                                        <p:cTn id="36" dur="500" fill="hold"/>
                                        <p:tgtEl>
                                          <p:spTgt spid="8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88"/>
                                        </p:tgtEl>
                                        <p:attrNameLst>
                                          <p:attrName>style.visibility</p:attrName>
                                        </p:attrNameLst>
                                      </p:cBhvr>
                                      <p:to>
                                        <p:strVal val="visible"/>
                                      </p:to>
                                    </p:set>
                                    <p:anim calcmode="lin" valueType="num">
                                      <p:cBhvr additive="base">
                                        <p:cTn id="39" dur="500" fill="hold"/>
                                        <p:tgtEl>
                                          <p:spTgt spid="88"/>
                                        </p:tgtEl>
                                        <p:attrNameLst>
                                          <p:attrName>ppt_x</p:attrName>
                                        </p:attrNameLst>
                                      </p:cBhvr>
                                      <p:tavLst>
                                        <p:tav tm="0">
                                          <p:val>
                                            <p:strVal val="#ppt_x"/>
                                          </p:val>
                                        </p:tav>
                                        <p:tav tm="100000">
                                          <p:val>
                                            <p:strVal val="#ppt_x"/>
                                          </p:val>
                                        </p:tav>
                                      </p:tavLst>
                                    </p:anim>
                                    <p:anim calcmode="lin" valueType="num">
                                      <p:cBhvr additive="base">
                                        <p:cTn id="40"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3" end="3"/>
                                            </p:txEl>
                                          </p:spTgt>
                                        </p:tgtEl>
                                        <p:attrNameLst>
                                          <p:attrName>style.visibility</p:attrName>
                                        </p:attrNameLst>
                                      </p:cBhvr>
                                      <p:to>
                                        <p:strVal val="visible"/>
                                      </p:to>
                                    </p:set>
                                    <p:animEffect transition="in" filter="fade">
                                      <p:cBhvr>
                                        <p:cTn id="45" dur="500"/>
                                        <p:tgtEl>
                                          <p:spTgt spid="3">
                                            <p:txEl>
                                              <p:pRg st="3" end="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20"/>
                                        </p:tgtEl>
                                        <p:attrNameLst>
                                          <p:attrName>style.visibility</p:attrName>
                                        </p:attrNameLst>
                                      </p:cBhvr>
                                      <p:to>
                                        <p:strVal val="visible"/>
                                      </p:to>
                                    </p:set>
                                    <p:animEffect transition="in" filter="fade">
                                      <p:cBhvr>
                                        <p:cTn id="50" dur="500"/>
                                        <p:tgtEl>
                                          <p:spTgt spid="12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90"/>
                                        </p:tgtEl>
                                        <p:attrNameLst>
                                          <p:attrName>style.visibility</p:attrName>
                                        </p:attrNameLst>
                                      </p:cBhvr>
                                      <p:to>
                                        <p:strVal val="visible"/>
                                      </p:to>
                                    </p:set>
                                    <p:animEffect transition="in" filter="fade">
                                      <p:cBhvr>
                                        <p:cTn id="55" dur="500"/>
                                        <p:tgtEl>
                                          <p:spTgt spid="9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91"/>
                                        </p:tgtEl>
                                        <p:attrNameLst>
                                          <p:attrName>style.visibility</p:attrName>
                                        </p:attrNameLst>
                                      </p:cBhvr>
                                      <p:to>
                                        <p:strVal val="visible"/>
                                      </p:to>
                                    </p:set>
                                    <p:animEffect transition="in" filter="fade">
                                      <p:cBhvr>
                                        <p:cTn id="58" dur="500"/>
                                        <p:tgtEl>
                                          <p:spTgt spid="9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94"/>
                                        </p:tgtEl>
                                        <p:attrNameLst>
                                          <p:attrName>style.visibility</p:attrName>
                                        </p:attrNameLst>
                                      </p:cBhvr>
                                      <p:to>
                                        <p:strVal val="visible"/>
                                      </p:to>
                                    </p:set>
                                    <p:animEffect transition="in" filter="fade">
                                      <p:cBhvr>
                                        <p:cTn id="61" dur="500"/>
                                        <p:tgtEl>
                                          <p:spTgt spid="94"/>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01"/>
                                        </p:tgtEl>
                                        <p:attrNameLst>
                                          <p:attrName>style.visibility</p:attrName>
                                        </p:attrNameLst>
                                      </p:cBhvr>
                                      <p:to>
                                        <p:strVal val="visible"/>
                                      </p:to>
                                    </p:set>
                                    <p:animEffect transition="in" filter="fade">
                                      <p:cBhvr>
                                        <p:cTn id="66" dur="500"/>
                                        <p:tgtEl>
                                          <p:spTgt spid="10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00"/>
                                        </p:tgtEl>
                                        <p:attrNameLst>
                                          <p:attrName>style.visibility</p:attrName>
                                        </p:attrNameLst>
                                      </p:cBhvr>
                                      <p:to>
                                        <p:strVal val="visible"/>
                                      </p:to>
                                    </p:set>
                                    <p:animEffect transition="in" filter="fade">
                                      <p:cBhvr>
                                        <p:cTn id="69" dur="500"/>
                                        <p:tgtEl>
                                          <p:spTgt spid="10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96"/>
                                        </p:tgtEl>
                                        <p:attrNameLst>
                                          <p:attrName>style.visibility</p:attrName>
                                        </p:attrNameLst>
                                      </p:cBhvr>
                                      <p:to>
                                        <p:strVal val="visible"/>
                                      </p:to>
                                    </p:set>
                                    <p:animEffect transition="in" filter="fade">
                                      <p:cBhvr>
                                        <p:cTn id="72" dur="500"/>
                                        <p:tgtEl>
                                          <p:spTgt spid="9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95"/>
                                        </p:tgtEl>
                                        <p:attrNameLst>
                                          <p:attrName>style.visibility</p:attrName>
                                        </p:attrNameLst>
                                      </p:cBhvr>
                                      <p:to>
                                        <p:strVal val="visible"/>
                                      </p:to>
                                    </p:set>
                                    <p:animEffect transition="in" filter="fade">
                                      <p:cBhvr>
                                        <p:cTn id="75" dur="500"/>
                                        <p:tgtEl>
                                          <p:spTgt spid="95"/>
                                        </p:tgtEl>
                                      </p:cBhvr>
                                    </p:animEffect>
                                  </p:childTnLst>
                                </p:cTn>
                              </p:par>
                              <p:par>
                                <p:cTn id="76" presetID="10" presetClass="entr" presetSubtype="0" fill="hold" nodeType="withEffect">
                                  <p:stCondLst>
                                    <p:cond delay="0"/>
                                  </p:stCondLst>
                                  <p:childTnLst>
                                    <p:set>
                                      <p:cBhvr>
                                        <p:cTn id="77" dur="1" fill="hold">
                                          <p:stCondLst>
                                            <p:cond delay="0"/>
                                          </p:stCondLst>
                                        </p:cTn>
                                        <p:tgtEl>
                                          <p:spTgt spid="102"/>
                                        </p:tgtEl>
                                        <p:attrNameLst>
                                          <p:attrName>style.visibility</p:attrName>
                                        </p:attrNameLst>
                                      </p:cBhvr>
                                      <p:to>
                                        <p:strVal val="visible"/>
                                      </p:to>
                                    </p:set>
                                    <p:animEffect transition="in" filter="fade">
                                      <p:cBhvr>
                                        <p:cTn id="78" dur="500"/>
                                        <p:tgtEl>
                                          <p:spTgt spid="102"/>
                                        </p:tgtEl>
                                      </p:cBhvr>
                                    </p:animEffect>
                                  </p:childTnLst>
                                </p:cTn>
                              </p:par>
                              <p:par>
                                <p:cTn id="79" presetID="10" presetClass="entr" presetSubtype="0" fill="hold" nodeType="withEffect">
                                  <p:stCondLst>
                                    <p:cond delay="0"/>
                                  </p:stCondLst>
                                  <p:childTnLst>
                                    <p:set>
                                      <p:cBhvr>
                                        <p:cTn id="80" dur="1" fill="hold">
                                          <p:stCondLst>
                                            <p:cond delay="0"/>
                                          </p:stCondLst>
                                        </p:cTn>
                                        <p:tgtEl>
                                          <p:spTgt spid="104"/>
                                        </p:tgtEl>
                                        <p:attrNameLst>
                                          <p:attrName>style.visibility</p:attrName>
                                        </p:attrNameLst>
                                      </p:cBhvr>
                                      <p:to>
                                        <p:strVal val="visible"/>
                                      </p:to>
                                    </p:set>
                                    <p:animEffect transition="in" filter="fade">
                                      <p:cBhvr>
                                        <p:cTn id="81" dur="500"/>
                                        <p:tgtEl>
                                          <p:spTgt spid="104"/>
                                        </p:tgtEl>
                                      </p:cBhvr>
                                    </p:animEffect>
                                  </p:childTnLst>
                                </p:cTn>
                              </p:par>
                              <p:par>
                                <p:cTn id="82" presetID="10" presetClass="entr" presetSubtype="0" fill="hold" nodeType="withEffect">
                                  <p:stCondLst>
                                    <p:cond delay="0"/>
                                  </p:stCondLst>
                                  <p:childTnLst>
                                    <p:set>
                                      <p:cBhvr>
                                        <p:cTn id="83" dur="1" fill="hold">
                                          <p:stCondLst>
                                            <p:cond delay="0"/>
                                          </p:stCondLst>
                                        </p:cTn>
                                        <p:tgtEl>
                                          <p:spTgt spid="98"/>
                                        </p:tgtEl>
                                        <p:attrNameLst>
                                          <p:attrName>style.visibility</p:attrName>
                                        </p:attrNameLst>
                                      </p:cBhvr>
                                      <p:to>
                                        <p:strVal val="visible"/>
                                      </p:to>
                                    </p:set>
                                    <p:animEffect transition="in" filter="fade">
                                      <p:cBhvr>
                                        <p:cTn id="84" dur="500"/>
                                        <p:tgtEl>
                                          <p:spTgt spid="98"/>
                                        </p:tgtEl>
                                      </p:cBhvr>
                                    </p:animEffect>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109"/>
                                        </p:tgtEl>
                                        <p:attrNameLst>
                                          <p:attrName>style.visibility</p:attrName>
                                        </p:attrNameLst>
                                      </p:cBhvr>
                                      <p:to>
                                        <p:strVal val="visible"/>
                                      </p:to>
                                    </p:set>
                                    <p:anim calcmode="lin" valueType="num">
                                      <p:cBhvr additive="base">
                                        <p:cTn id="89" dur="500" fill="hold"/>
                                        <p:tgtEl>
                                          <p:spTgt spid="109"/>
                                        </p:tgtEl>
                                        <p:attrNameLst>
                                          <p:attrName>ppt_x</p:attrName>
                                        </p:attrNameLst>
                                      </p:cBhvr>
                                      <p:tavLst>
                                        <p:tav tm="0">
                                          <p:val>
                                            <p:strVal val="#ppt_x"/>
                                          </p:val>
                                        </p:tav>
                                        <p:tav tm="100000">
                                          <p:val>
                                            <p:strVal val="#ppt_x"/>
                                          </p:val>
                                        </p:tav>
                                      </p:tavLst>
                                    </p:anim>
                                    <p:anim calcmode="lin" valueType="num">
                                      <p:cBhvr additive="base">
                                        <p:cTn id="90" dur="500" fill="hold"/>
                                        <p:tgtEl>
                                          <p:spTgt spid="109"/>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110"/>
                                        </p:tgtEl>
                                        <p:attrNameLst>
                                          <p:attrName>style.visibility</p:attrName>
                                        </p:attrNameLst>
                                      </p:cBhvr>
                                      <p:to>
                                        <p:strVal val="visible"/>
                                      </p:to>
                                    </p:set>
                                    <p:anim calcmode="lin" valueType="num">
                                      <p:cBhvr additive="base">
                                        <p:cTn id="93" dur="500" fill="hold"/>
                                        <p:tgtEl>
                                          <p:spTgt spid="110"/>
                                        </p:tgtEl>
                                        <p:attrNameLst>
                                          <p:attrName>ppt_x</p:attrName>
                                        </p:attrNameLst>
                                      </p:cBhvr>
                                      <p:tavLst>
                                        <p:tav tm="0">
                                          <p:val>
                                            <p:strVal val="#ppt_x"/>
                                          </p:val>
                                        </p:tav>
                                        <p:tav tm="100000">
                                          <p:val>
                                            <p:strVal val="#ppt_x"/>
                                          </p:val>
                                        </p:tav>
                                      </p:tavLst>
                                    </p:anim>
                                    <p:anim calcmode="lin" valueType="num">
                                      <p:cBhvr additive="base">
                                        <p:cTn id="94"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111"/>
                                        </p:tgtEl>
                                        <p:attrNameLst>
                                          <p:attrName>style.visibility</p:attrName>
                                        </p:attrNameLst>
                                      </p:cBhvr>
                                      <p:to>
                                        <p:strVal val="visible"/>
                                      </p:to>
                                    </p:set>
                                    <p:anim calcmode="lin" valueType="num">
                                      <p:cBhvr additive="base">
                                        <p:cTn id="99" dur="500" fill="hold"/>
                                        <p:tgtEl>
                                          <p:spTgt spid="111"/>
                                        </p:tgtEl>
                                        <p:attrNameLst>
                                          <p:attrName>ppt_x</p:attrName>
                                        </p:attrNameLst>
                                      </p:cBhvr>
                                      <p:tavLst>
                                        <p:tav tm="0">
                                          <p:val>
                                            <p:strVal val="#ppt_x"/>
                                          </p:val>
                                        </p:tav>
                                        <p:tav tm="100000">
                                          <p:val>
                                            <p:strVal val="#ppt_x"/>
                                          </p:val>
                                        </p:tav>
                                      </p:tavLst>
                                    </p:anim>
                                    <p:anim calcmode="lin" valueType="num">
                                      <p:cBhvr additive="base">
                                        <p:cTn id="100" dur="500" fill="hold"/>
                                        <p:tgtEl>
                                          <p:spTgt spid="111"/>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117"/>
                                        </p:tgtEl>
                                        <p:attrNameLst>
                                          <p:attrName>style.visibility</p:attrName>
                                        </p:attrNameLst>
                                      </p:cBhvr>
                                      <p:to>
                                        <p:strVal val="visible"/>
                                      </p:to>
                                    </p:set>
                                    <p:anim calcmode="lin" valueType="num">
                                      <p:cBhvr additive="base">
                                        <p:cTn id="103" dur="500" fill="hold"/>
                                        <p:tgtEl>
                                          <p:spTgt spid="117"/>
                                        </p:tgtEl>
                                        <p:attrNameLst>
                                          <p:attrName>ppt_x</p:attrName>
                                        </p:attrNameLst>
                                      </p:cBhvr>
                                      <p:tavLst>
                                        <p:tav tm="0">
                                          <p:val>
                                            <p:strVal val="#ppt_x"/>
                                          </p:val>
                                        </p:tav>
                                        <p:tav tm="100000">
                                          <p:val>
                                            <p:strVal val="#ppt_x"/>
                                          </p:val>
                                        </p:tav>
                                      </p:tavLst>
                                    </p:anim>
                                    <p:anim calcmode="lin" valueType="num">
                                      <p:cBhvr additive="base">
                                        <p:cTn id="104" dur="500" fill="hold"/>
                                        <p:tgtEl>
                                          <p:spTgt spid="117"/>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112"/>
                                        </p:tgtEl>
                                        <p:attrNameLst>
                                          <p:attrName>style.visibility</p:attrName>
                                        </p:attrNameLst>
                                      </p:cBhvr>
                                      <p:to>
                                        <p:strVal val="visible"/>
                                      </p:to>
                                    </p:set>
                                    <p:anim calcmode="lin" valueType="num">
                                      <p:cBhvr additive="base">
                                        <p:cTn id="107" dur="500" fill="hold"/>
                                        <p:tgtEl>
                                          <p:spTgt spid="112"/>
                                        </p:tgtEl>
                                        <p:attrNameLst>
                                          <p:attrName>ppt_x</p:attrName>
                                        </p:attrNameLst>
                                      </p:cBhvr>
                                      <p:tavLst>
                                        <p:tav tm="0">
                                          <p:val>
                                            <p:strVal val="#ppt_x"/>
                                          </p:val>
                                        </p:tav>
                                        <p:tav tm="100000">
                                          <p:val>
                                            <p:strVal val="#ppt_x"/>
                                          </p:val>
                                        </p:tav>
                                      </p:tavLst>
                                    </p:anim>
                                    <p:anim calcmode="lin" valueType="num">
                                      <p:cBhvr additive="base">
                                        <p:cTn id="108" dur="500" fill="hold"/>
                                        <p:tgtEl>
                                          <p:spTgt spid="112"/>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113"/>
                                        </p:tgtEl>
                                        <p:attrNameLst>
                                          <p:attrName>style.visibility</p:attrName>
                                        </p:attrNameLst>
                                      </p:cBhvr>
                                      <p:to>
                                        <p:strVal val="visible"/>
                                      </p:to>
                                    </p:set>
                                    <p:anim calcmode="lin" valueType="num">
                                      <p:cBhvr additive="base">
                                        <p:cTn id="111" dur="500" fill="hold"/>
                                        <p:tgtEl>
                                          <p:spTgt spid="113"/>
                                        </p:tgtEl>
                                        <p:attrNameLst>
                                          <p:attrName>ppt_x</p:attrName>
                                        </p:attrNameLst>
                                      </p:cBhvr>
                                      <p:tavLst>
                                        <p:tav tm="0">
                                          <p:val>
                                            <p:strVal val="#ppt_x"/>
                                          </p:val>
                                        </p:tav>
                                        <p:tav tm="100000">
                                          <p:val>
                                            <p:strVal val="#ppt_x"/>
                                          </p:val>
                                        </p:tav>
                                      </p:tavLst>
                                    </p:anim>
                                    <p:anim calcmode="lin" valueType="num">
                                      <p:cBhvr additive="base">
                                        <p:cTn id="112"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6" grpId="0" animBg="1"/>
      <p:bldP spid="87" grpId="0" animBg="1"/>
      <p:bldP spid="88" grpId="0" animBg="1"/>
      <p:bldP spid="89" grpId="0" animBg="1"/>
      <p:bldP spid="90" grpId="0" animBg="1"/>
      <p:bldP spid="91" grpId="0" animBg="1"/>
      <p:bldP spid="94" grpId="0" animBg="1"/>
      <p:bldP spid="95" grpId="0" animBg="1"/>
      <p:bldP spid="96" grpId="0" animBg="1"/>
      <p:bldP spid="100" grpId="0" animBg="1"/>
      <p:bldP spid="101" grpId="0" animBg="1"/>
      <p:bldP spid="109" grpId="0" animBg="1"/>
      <p:bldP spid="110" grpId="0" animBg="1"/>
      <p:bldP spid="111" grpId="0" animBg="1"/>
      <p:bldP spid="112" grpId="0" animBg="1"/>
      <p:bldP spid="1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3539148-5B37-49CD-8FAA-184C1CB62E93}"/>
              </a:ext>
            </a:extLst>
          </p:cNvPr>
          <p:cNvSpPr txBox="1"/>
          <p:nvPr/>
        </p:nvSpPr>
        <p:spPr>
          <a:xfrm>
            <a:off x="954341" y="788811"/>
            <a:ext cx="3490287" cy="954107"/>
          </a:xfrm>
          <a:prstGeom prst="rect">
            <a:avLst/>
          </a:prstGeom>
          <a:noFill/>
        </p:spPr>
        <p:txBody>
          <a:bodyPr wrap="square" rtlCol="0">
            <a:spAutoFit/>
          </a:bodyPr>
          <a:lstStyle/>
          <a:p>
            <a:r>
              <a:rPr lang="en-US" sz="2800" b="1" i="1" dirty="0">
                <a:solidFill>
                  <a:srgbClr val="C00000"/>
                </a:solidFill>
              </a:rPr>
              <a:t>Robotics Community</a:t>
            </a:r>
          </a:p>
          <a:p>
            <a:r>
              <a:rPr lang="en-US" sz="2800" b="1" i="1" dirty="0">
                <a:solidFill>
                  <a:srgbClr val="C00000"/>
                </a:solidFill>
              </a:rPr>
              <a:t>SLAM  </a:t>
            </a:r>
          </a:p>
        </p:txBody>
      </p:sp>
      <p:sp>
        <p:nvSpPr>
          <p:cNvPr id="5" name="内容占位符 2">
            <a:extLst>
              <a:ext uri="{FF2B5EF4-FFF2-40B4-BE49-F238E27FC236}">
                <a16:creationId xmlns:a16="http://schemas.microsoft.com/office/drawing/2014/main" id="{7B627F79-AD62-46D0-BAF3-BA45FF50F154}"/>
              </a:ext>
            </a:extLst>
          </p:cNvPr>
          <p:cNvSpPr>
            <a:spLocks noGrp="1"/>
          </p:cNvSpPr>
          <p:nvPr>
            <p:ph idx="1"/>
          </p:nvPr>
        </p:nvSpPr>
        <p:spPr>
          <a:xfrm>
            <a:off x="838200" y="1791453"/>
            <a:ext cx="4397679" cy="4351338"/>
          </a:xfrm>
        </p:spPr>
        <p:txBody>
          <a:bodyPr/>
          <a:lstStyle/>
          <a:p>
            <a:r>
              <a:rPr lang="en-US" dirty="0"/>
              <a:t>Gauss Newton (GN)</a:t>
            </a:r>
          </a:p>
          <a:p>
            <a:pPr lvl="1"/>
            <a:r>
              <a:rPr lang="en-US" dirty="0"/>
              <a:t>Locally quadratic fitting </a:t>
            </a:r>
          </a:p>
          <a:p>
            <a:r>
              <a:rPr lang="en-US" dirty="0"/>
              <a:t>Levenberg Marquardt (LM)</a:t>
            </a:r>
          </a:p>
          <a:p>
            <a:pPr lvl="1"/>
            <a:r>
              <a:rPr lang="en-US" dirty="0"/>
              <a:t>Damping parameter</a:t>
            </a:r>
          </a:p>
          <a:p>
            <a:r>
              <a:rPr lang="en-US" dirty="0"/>
              <a:t>Dogleg</a:t>
            </a:r>
          </a:p>
          <a:p>
            <a:pPr lvl="1"/>
            <a:r>
              <a:rPr lang="en-US" dirty="0"/>
              <a:t>Trust region</a:t>
            </a:r>
          </a:p>
        </p:txBody>
      </p:sp>
      <p:sp>
        <p:nvSpPr>
          <p:cNvPr id="6" name="内容占位符 2">
            <a:extLst>
              <a:ext uri="{FF2B5EF4-FFF2-40B4-BE49-F238E27FC236}">
                <a16:creationId xmlns:a16="http://schemas.microsoft.com/office/drawing/2014/main" id="{D845473B-63D7-4926-900F-2F323FC9A538}"/>
              </a:ext>
            </a:extLst>
          </p:cNvPr>
          <p:cNvSpPr txBox="1">
            <a:spLocks/>
          </p:cNvSpPr>
          <p:nvPr/>
        </p:nvSpPr>
        <p:spPr>
          <a:xfrm>
            <a:off x="6180117" y="1825625"/>
            <a:ext cx="439767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Gradient Descendent (GD)</a:t>
            </a:r>
          </a:p>
          <a:p>
            <a:pPr lvl="1"/>
            <a:r>
              <a:rPr lang="en-US" dirty="0"/>
              <a:t>Steepest direction </a:t>
            </a:r>
          </a:p>
          <a:p>
            <a:endParaRPr lang="en-US" dirty="0"/>
          </a:p>
        </p:txBody>
      </p:sp>
      <p:sp>
        <p:nvSpPr>
          <p:cNvPr id="7" name="文本框 6">
            <a:extLst>
              <a:ext uri="{FF2B5EF4-FFF2-40B4-BE49-F238E27FC236}">
                <a16:creationId xmlns:a16="http://schemas.microsoft.com/office/drawing/2014/main" id="{771E12C5-8267-473D-952F-175DB76F6099}"/>
              </a:ext>
            </a:extLst>
          </p:cNvPr>
          <p:cNvSpPr txBox="1"/>
          <p:nvPr/>
        </p:nvSpPr>
        <p:spPr>
          <a:xfrm>
            <a:off x="6634648" y="797997"/>
            <a:ext cx="2857867" cy="954107"/>
          </a:xfrm>
          <a:prstGeom prst="rect">
            <a:avLst/>
          </a:prstGeom>
          <a:noFill/>
        </p:spPr>
        <p:txBody>
          <a:bodyPr wrap="square" rtlCol="0">
            <a:spAutoFit/>
          </a:bodyPr>
          <a:lstStyle/>
          <a:p>
            <a:r>
              <a:rPr lang="en-US" sz="2800" b="1" i="1" dirty="0">
                <a:solidFill>
                  <a:srgbClr val="C00000"/>
                </a:solidFill>
              </a:rPr>
              <a:t>Machine Learning</a:t>
            </a:r>
          </a:p>
          <a:p>
            <a:r>
              <a:rPr lang="en-US" sz="2800" b="1" i="1" dirty="0">
                <a:solidFill>
                  <a:srgbClr val="C00000"/>
                </a:solidFill>
              </a:rPr>
              <a:t>Deep learning</a:t>
            </a:r>
          </a:p>
        </p:txBody>
      </p:sp>
      <p:pic>
        <p:nvPicPr>
          <p:cNvPr id="8" name="图片 7">
            <a:extLst>
              <a:ext uri="{FF2B5EF4-FFF2-40B4-BE49-F238E27FC236}">
                <a16:creationId xmlns:a16="http://schemas.microsoft.com/office/drawing/2014/main" id="{94995B87-E26C-40AC-B59A-AF1850453B60}"/>
              </a:ext>
            </a:extLst>
          </p:cNvPr>
          <p:cNvPicPr>
            <a:picLocks noChangeAspect="1"/>
          </p:cNvPicPr>
          <p:nvPr/>
        </p:nvPicPr>
        <p:blipFill>
          <a:blip r:embed="rId2"/>
          <a:stretch>
            <a:fillRect/>
          </a:stretch>
        </p:blipFill>
        <p:spPr>
          <a:xfrm>
            <a:off x="1511941" y="4644109"/>
            <a:ext cx="2638425" cy="1600200"/>
          </a:xfrm>
          <a:prstGeom prst="rect">
            <a:avLst/>
          </a:prstGeom>
        </p:spPr>
      </p:pic>
      <p:pic>
        <p:nvPicPr>
          <p:cNvPr id="2" name="图片 1">
            <a:extLst>
              <a:ext uri="{FF2B5EF4-FFF2-40B4-BE49-F238E27FC236}">
                <a16:creationId xmlns:a16="http://schemas.microsoft.com/office/drawing/2014/main" id="{8C1B6589-5CB3-440B-80C7-DF7CB6247630}"/>
              </a:ext>
            </a:extLst>
          </p:cNvPr>
          <p:cNvPicPr>
            <a:picLocks noChangeAspect="1"/>
          </p:cNvPicPr>
          <p:nvPr/>
        </p:nvPicPr>
        <p:blipFill>
          <a:blip r:embed="rId3"/>
          <a:stretch>
            <a:fillRect/>
          </a:stretch>
        </p:blipFill>
        <p:spPr>
          <a:xfrm>
            <a:off x="5909620" y="2634674"/>
            <a:ext cx="5257800" cy="4018869"/>
          </a:xfrm>
          <a:prstGeom prst="rect">
            <a:avLst/>
          </a:prstGeom>
        </p:spPr>
      </p:pic>
    </p:spTree>
    <p:extLst>
      <p:ext uri="{BB962C8B-B14F-4D97-AF65-F5344CB8AC3E}">
        <p14:creationId xmlns:p14="http://schemas.microsoft.com/office/powerpoint/2010/main" val="3913637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500"/>
                                        <p:tgtEl>
                                          <p:spTgt spid="5">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6">
                                            <p:txEl>
                                              <p:pRg st="0" end="0"/>
                                            </p:txEl>
                                          </p:spTgt>
                                        </p:tgtEl>
                                        <p:attrNameLst>
                                          <p:attrName>style.visibility</p:attrName>
                                        </p:attrNameLst>
                                      </p:cBhvr>
                                      <p:to>
                                        <p:strVal val="visible"/>
                                      </p:to>
                                    </p:set>
                                    <p:animEffect transition="in" filter="fade">
                                      <p:cBhvr>
                                        <p:cTn id="34" dur="500"/>
                                        <p:tgtEl>
                                          <p:spTgt spid="6">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animEffect transition="in" filter="fade">
                                      <p:cBhvr>
                                        <p:cTn id="37" dur="500"/>
                                        <p:tgtEl>
                                          <p:spTgt spid="6">
                                            <p:txEl>
                                              <p:pRg st="1" end="1"/>
                                            </p:txEl>
                                          </p:spTgt>
                                        </p:tgtEl>
                                      </p:cBhvr>
                                    </p:animEffect>
                                  </p:childTnLst>
                                </p:cTn>
                              </p:par>
                              <p:par>
                                <p:cTn id="38" presetID="2" presetClass="entr" presetSubtype="4"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additive="base">
                                        <p:cTn id="40" dur="500" fill="hold"/>
                                        <p:tgtEl>
                                          <p:spTgt spid="7"/>
                                        </p:tgtEl>
                                        <p:attrNameLst>
                                          <p:attrName>ppt_x</p:attrName>
                                        </p:attrNameLst>
                                      </p:cBhvr>
                                      <p:tavLst>
                                        <p:tav tm="0">
                                          <p:val>
                                            <p:strVal val="#ppt_x"/>
                                          </p:val>
                                        </p:tav>
                                        <p:tav tm="100000">
                                          <p:val>
                                            <p:strVal val="#ppt_x"/>
                                          </p:val>
                                        </p:tav>
                                      </p:tavLst>
                                    </p:anim>
                                    <p:anim calcmode="lin" valueType="num">
                                      <p:cBhvr additive="base">
                                        <p:cTn id="4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7F8599-559B-448E-8A75-C293AD3ED575}"/>
              </a:ext>
            </a:extLst>
          </p:cNvPr>
          <p:cNvSpPr>
            <a:spLocks noGrp="1"/>
          </p:cNvSpPr>
          <p:nvPr>
            <p:ph type="title"/>
          </p:nvPr>
        </p:nvSpPr>
        <p:spPr>
          <a:xfrm>
            <a:off x="355784" y="-23184"/>
            <a:ext cx="10515600" cy="1325563"/>
          </a:xfrm>
        </p:spPr>
        <p:txBody>
          <a:bodyPr/>
          <a:lstStyle/>
          <a:p>
            <a:r>
              <a:rPr lang="en-US" dirty="0"/>
              <a:t>Graph SLAM Solution</a:t>
            </a:r>
          </a:p>
        </p:txBody>
      </p:sp>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id="{F316B95E-AFA7-4896-95FE-93B8AFD44ACD}"/>
                  </a:ext>
                </a:extLst>
              </p:cNvPr>
              <p:cNvSpPr/>
              <p:nvPr/>
            </p:nvSpPr>
            <p:spPr>
              <a:xfrm>
                <a:off x="6515276" y="1874323"/>
                <a:ext cx="5133713" cy="7000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01</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ad>
                            <m:radPr>
                              <m:ctrlPr>
                                <a:rPr lang="en-US" i="1" smtClean="0">
                                  <a:latin typeface="Cambria Math" panose="02040503050406030204" pitchFamily="18" charset="0"/>
                                </a:rPr>
                              </m:ctrlPr>
                            </m:radPr>
                            <m:deg>
                              <m:r>
                                <a:rPr lang="en-US" i="1" smtClean="0">
                                  <a:latin typeface="Cambria Math" panose="02040503050406030204" pitchFamily="18" charset="0"/>
                                </a:rPr>
                                <m:t>2</m:t>
                              </m:r>
                            </m:deg>
                            <m:e>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e>
                          </m:rad>
                        </m:den>
                      </m:f>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𝒖</m:t>
                                  </m:r>
                                </m:e>
                                <m:sub>
                                  <m:r>
                                    <a:rPr lang="en-US" altLang="zh-CN" b="1" i="1">
                                      <a:latin typeface="Cambria Math" panose="02040503050406030204" pitchFamily="18" charset="0"/>
                                    </a:rPr>
                                    <m:t>𝟎𝟏</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1" i="1"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smtClean="0">
                                      <a:latin typeface="Cambria Math" panose="02040503050406030204" pitchFamily="18" charset="0"/>
                                    </a:rPr>
                                    <m:t>𝟎</m:t>
                                  </m:r>
                                </m:sub>
                              </m:sSub>
                              <m:r>
                                <a:rPr lang="en-US" altLang="zh-CN" b="0" i="1"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r>
                                <a:rPr lang="en-US" b="0" i="1" smtClean="0">
                                  <a:latin typeface="Cambria Math" panose="02040503050406030204" pitchFamily="18" charset="0"/>
                                </a:rPr>
                                <m:t>)</m:t>
                              </m:r>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oMath>
                  </m:oMathPara>
                </a14:m>
                <a:endParaRPr lang="en-US" dirty="0"/>
              </a:p>
            </p:txBody>
          </p:sp>
        </mc:Choice>
        <mc:Fallback xmlns="">
          <p:sp>
            <p:nvSpPr>
              <p:cNvPr id="51" name="矩形 50">
                <a:extLst>
                  <a:ext uri="{FF2B5EF4-FFF2-40B4-BE49-F238E27FC236}">
                    <a16:creationId xmlns:a16="http://schemas.microsoft.com/office/drawing/2014/main" id="{F316B95E-AFA7-4896-95FE-93B8AFD44ACD}"/>
                  </a:ext>
                </a:extLst>
              </p:cNvPr>
              <p:cNvSpPr>
                <a:spLocks noRot="1" noChangeAspect="1" noMove="1" noResize="1" noEditPoints="1" noAdjustHandles="1" noChangeArrowheads="1" noChangeShapeType="1" noTextEdit="1"/>
              </p:cNvSpPr>
              <p:nvPr/>
            </p:nvSpPr>
            <p:spPr>
              <a:xfrm>
                <a:off x="6515276" y="1874323"/>
                <a:ext cx="5133713" cy="70000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矩形 51">
                <a:extLst>
                  <a:ext uri="{FF2B5EF4-FFF2-40B4-BE49-F238E27FC236}">
                    <a16:creationId xmlns:a16="http://schemas.microsoft.com/office/drawing/2014/main" id="{4E5BA204-9158-4B15-95B2-7A009DC11C43}"/>
                  </a:ext>
                </a:extLst>
              </p:cNvPr>
              <p:cNvSpPr/>
              <p:nvPr/>
            </p:nvSpPr>
            <p:spPr>
              <a:xfrm>
                <a:off x="6515276" y="2616141"/>
                <a:ext cx="5186933" cy="7000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00</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𝑙</m:t>
                          </m:r>
                        </m:e>
                        <m:sub>
                          <m:r>
                            <a:rPr lang="en-US" altLang="zh-CN" i="1">
                              <a:latin typeface="Cambria Math" panose="02040503050406030204" pitchFamily="18" charset="0"/>
                            </a:rPr>
                            <m:t>0</m:t>
                          </m:r>
                        </m:sub>
                      </m:sSub>
                      <m:r>
                        <a:rPr lang="en-US" altLang="zh-CN" i="1">
                          <a:latin typeface="Cambria Math" panose="02040503050406030204" pitchFamily="18" charset="0"/>
                        </a:rPr>
                        <m:t>)</m:t>
                      </m:r>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ad>
                            <m:radPr>
                              <m:ctrlPr>
                                <a:rPr lang="en-US" i="1" smtClean="0">
                                  <a:latin typeface="Cambria Math" panose="02040503050406030204" pitchFamily="18" charset="0"/>
                                </a:rPr>
                              </m:ctrlPr>
                            </m:radPr>
                            <m:deg>
                              <m:r>
                                <a:rPr lang="en-US" i="1" smtClean="0">
                                  <a:latin typeface="Cambria Math" panose="02040503050406030204" pitchFamily="18" charset="0"/>
                                </a:rPr>
                                <m:t>2</m:t>
                              </m:r>
                            </m:deg>
                            <m:e>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e>
                          </m:rad>
                        </m:den>
                      </m:f>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a:latin typeface="Cambria Math" panose="02040503050406030204" pitchFamily="18" charset="0"/>
                                    </a:rPr>
                                    <m:t>𝟎</m:t>
                                  </m:r>
                                  <m:r>
                                    <a:rPr lang="en-US" altLang="zh-CN" b="1" i="1" smtClean="0">
                                      <a:latin typeface="Cambria Math" panose="02040503050406030204" pitchFamily="18" charset="0"/>
                                    </a:rPr>
                                    <m:t>𝟎</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𝑧</m:t>
                              </m:r>
                              <m:d>
                                <m:dPr>
                                  <m:ctrlPr>
                                    <a:rPr lang="en-US" altLang="zh-CN" b="0" i="1" smtClean="0">
                                      <a:latin typeface="Cambria Math" panose="02040503050406030204" pitchFamily="18" charset="0"/>
                                    </a:rPr>
                                  </m:ctrlPr>
                                </m:dPr>
                                <m:e>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smtClean="0">
                                          <a:latin typeface="Cambria Math" panose="02040503050406030204" pitchFamily="18" charset="0"/>
                                        </a:rPr>
                                        <m:t>𝟎</m:t>
                                      </m:r>
                                    </m:sub>
                                  </m:sSub>
                                  <m:r>
                                    <a:rPr lang="en-US" altLang="zh-CN" b="1" i="1"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smtClean="0">
                                          <a:latin typeface="Cambria Math" panose="02040503050406030204" pitchFamily="18" charset="0"/>
                                        </a:rPr>
                                        <m:t>𝒍</m:t>
                                      </m:r>
                                    </m:e>
                                    <m:sub>
                                      <m:r>
                                        <a:rPr lang="en-US" altLang="zh-CN" b="1" i="1">
                                          <a:latin typeface="Cambria Math" panose="02040503050406030204" pitchFamily="18" charset="0"/>
                                        </a:rPr>
                                        <m:t>𝟎</m:t>
                                      </m:r>
                                    </m:sub>
                                  </m:sSub>
                                  <m:r>
                                    <a:rPr lang="en-US" altLang="zh-CN" b="0" i="1" smtClean="0">
                                      <a:latin typeface="Cambria Math" panose="02040503050406030204" pitchFamily="18" charset="0"/>
                                    </a:rPr>
                                    <m:t>)</m:t>
                                  </m:r>
                                </m:e>
                              </m:d>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oMath>
                  </m:oMathPara>
                </a14:m>
                <a:endParaRPr lang="en-US" dirty="0"/>
              </a:p>
            </p:txBody>
          </p:sp>
        </mc:Choice>
        <mc:Fallback xmlns="">
          <p:sp>
            <p:nvSpPr>
              <p:cNvPr id="52" name="矩形 51">
                <a:extLst>
                  <a:ext uri="{FF2B5EF4-FFF2-40B4-BE49-F238E27FC236}">
                    <a16:creationId xmlns:a16="http://schemas.microsoft.com/office/drawing/2014/main" id="{4E5BA204-9158-4B15-95B2-7A009DC11C43}"/>
                  </a:ext>
                </a:extLst>
              </p:cNvPr>
              <p:cNvSpPr>
                <a:spLocks noRot="1" noChangeAspect="1" noMove="1" noResize="1" noEditPoints="1" noAdjustHandles="1" noChangeArrowheads="1" noChangeShapeType="1" noTextEdit="1"/>
              </p:cNvSpPr>
              <p:nvPr/>
            </p:nvSpPr>
            <p:spPr>
              <a:xfrm>
                <a:off x="6515276" y="2616141"/>
                <a:ext cx="5186933" cy="70000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9F5149C-E889-4607-8CA5-A51A3B0972D2}"/>
                  </a:ext>
                </a:extLst>
              </p:cNvPr>
              <p:cNvSpPr txBox="1"/>
              <p:nvPr/>
            </p:nvSpPr>
            <p:spPr>
              <a:xfrm>
                <a:off x="6095231" y="3407879"/>
                <a:ext cx="4700141" cy="9003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𝝁</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𝑎𝑟𝑔𝑚𝑎𝑥</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sup/>
                        <m:e>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altLang="zh-CN" b="1" i="1" smtClean="0">
                                  <a:latin typeface="Cambria Math" panose="02040503050406030204" pitchFamily="18" charset="0"/>
                                </a:rPr>
                                <m:t>𝒖</m:t>
                              </m:r>
                            </m:e>
                          </m:d>
                          <m:r>
                            <a:rPr lang="en-US" b="0" i="1" smtClean="0">
                              <a:latin typeface="Cambria Math" panose="02040503050406030204" pitchFamily="18" charset="0"/>
                            </a:rPr>
                            <m:t>𝑃</m:t>
                          </m:r>
                          <m:r>
                            <a:rPr lang="en-US" b="0" i="1" smtClean="0">
                              <a:latin typeface="Cambria Math" panose="02040503050406030204" pitchFamily="18" charset="0"/>
                            </a:rPr>
                            <m:t>(</m:t>
                          </m:r>
                          <m:r>
                            <a:rPr lang="en-US" altLang="zh-CN" b="1" i="1" smtClean="0">
                              <a:latin typeface="Cambria Math" panose="02040503050406030204" pitchFamily="18" charset="0"/>
                            </a:rPr>
                            <m:t>𝒎</m:t>
                          </m:r>
                          <m:r>
                            <a:rPr lang="en-US" b="0" i="1" smtClean="0">
                              <a:latin typeface="Cambria Math" panose="02040503050406030204" pitchFamily="18" charset="0"/>
                            </a:rPr>
                            <m:t>)</m:t>
                          </m:r>
                        </m:e>
                      </m:nary>
                      <m:r>
                        <a:rPr lang="en-US" b="0" i="1" smtClean="0">
                          <a:latin typeface="Cambria Math" panose="02040503050406030204" pitchFamily="18" charset="0"/>
                        </a:rPr>
                        <m:t>)</m:t>
                      </m:r>
                    </m:oMath>
                  </m:oMathPara>
                </a14:m>
                <a:endParaRPr lang="en-US" dirty="0"/>
              </a:p>
            </p:txBody>
          </p:sp>
        </mc:Choice>
        <mc:Fallback xmlns="">
          <p:sp>
            <p:nvSpPr>
              <p:cNvPr id="55" name="文本框 54">
                <a:extLst>
                  <a:ext uri="{FF2B5EF4-FFF2-40B4-BE49-F238E27FC236}">
                    <a16:creationId xmlns:a16="http://schemas.microsoft.com/office/drawing/2014/main" id="{B9F5149C-E889-4607-8CA5-A51A3B0972D2}"/>
                  </a:ext>
                </a:extLst>
              </p:cNvPr>
              <p:cNvSpPr txBox="1">
                <a:spLocks noRot="1" noChangeAspect="1" noMove="1" noResize="1" noEditPoints="1" noAdjustHandles="1" noChangeArrowheads="1" noChangeShapeType="1" noTextEdit="1"/>
              </p:cNvSpPr>
              <p:nvPr/>
            </p:nvSpPr>
            <p:spPr>
              <a:xfrm>
                <a:off x="6095231" y="3407879"/>
                <a:ext cx="4700141" cy="9003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B6C0818C-45F0-415B-83E1-58C6A784C50B}"/>
                  </a:ext>
                </a:extLst>
              </p:cNvPr>
              <p:cNvSpPr txBox="1"/>
              <p:nvPr/>
            </p:nvSpPr>
            <p:spPr>
              <a:xfrm>
                <a:off x="5977815" y="4403073"/>
                <a:ext cx="5724394" cy="7199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𝝁</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𝑎𝑟𝑔𝑚𝑖𝑛</m:t>
                      </m:r>
                      <m:d>
                        <m:dPr>
                          <m:ctrlPr>
                            <a:rPr lang="en-US" b="0" i="1" smtClean="0">
                              <a:latin typeface="Cambria Math" panose="02040503050406030204" pitchFamily="18" charset="0"/>
                            </a:rPr>
                          </m:ctrlPr>
                        </m:dPr>
                        <m:e>
                          <m:nary>
                            <m:naryPr>
                              <m:chr m:val="∑"/>
                              <m:limLoc m:val="subSup"/>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r>
                                    <a:rPr lang="en-US" b="1" i="1" smtClean="0">
                                      <a:latin typeface="Cambria Math" panose="02040503050406030204" pitchFamily="18" charset="0"/>
                                    </a:rPr>
                                    <m:t>𝒆</m:t>
                                  </m:r>
                                </m:e>
                                <m:sup>
                                  <m:r>
                                    <a:rPr lang="en-US" b="0" i="1" smtClean="0">
                                      <a:latin typeface="Cambria Math" panose="02040503050406030204" pitchFamily="18" charset="0"/>
                                    </a:rPr>
                                    <m:t>𝑇</m:t>
                                  </m:r>
                                </m:sup>
                              </m:sSup>
                              <m:sSup>
                                <m:sSupPr>
                                  <m:ctrlPr>
                                    <a:rPr lang="en-US" b="1" i="1" smtClean="0">
                                      <a:latin typeface="Cambria Math" panose="02040503050406030204" pitchFamily="18" charset="0"/>
                                    </a:rPr>
                                  </m:ctrlPr>
                                </m:sSupPr>
                                <m:e>
                                  <m:r>
                                    <m:rPr>
                                      <m:sty m:val="p"/>
                                    </m:rPr>
                                    <a:rPr lang="el-GR" b="0" i="1" smtClean="0">
                                      <a:latin typeface="Cambria Math" panose="02040503050406030204" pitchFamily="18" charset="0"/>
                                    </a:rPr>
                                    <m:t>Σ</m:t>
                                  </m:r>
                                </m:e>
                                <m:sup>
                                  <m:r>
                                    <a:rPr lang="en-US" b="1" i="1" smtClean="0">
                                      <a:latin typeface="Cambria Math" panose="02040503050406030204" pitchFamily="18" charset="0"/>
                                    </a:rPr>
                                    <m:t>−</m:t>
                                  </m:r>
                                  <m:r>
                                    <a:rPr lang="en-US" b="1" i="1" smtClean="0">
                                      <a:latin typeface="Cambria Math" panose="02040503050406030204" pitchFamily="18" charset="0"/>
                                    </a:rPr>
                                    <m:t>𝟏</m:t>
                                  </m:r>
                                </m:sup>
                              </m:sSup>
                              <m:r>
                                <a:rPr lang="en-US" b="1" i="1" smtClean="0">
                                  <a:latin typeface="Cambria Math" panose="02040503050406030204" pitchFamily="18" charset="0"/>
                                </a:rPr>
                                <m:t>𝒆</m:t>
                              </m:r>
                            </m:e>
                          </m:nary>
                        </m:e>
                      </m:d>
                      <m:r>
                        <a:rPr lang="en-US" b="0" i="1" smtClean="0">
                          <a:latin typeface="Cambria Math" panose="02040503050406030204" pitchFamily="18" charset="0"/>
                        </a:rPr>
                        <m:t>=</m:t>
                      </m:r>
                      <m:r>
                        <a:rPr lang="en-US" b="0" i="1" smtClean="0">
                          <a:latin typeface="Cambria Math" panose="02040503050406030204" pitchFamily="18" charset="0"/>
                        </a:rPr>
                        <m:t>𝑎𝑟𝑔𝑚𝑖𝑛</m:t>
                      </m:r>
                      <m:r>
                        <a:rPr lang="en-US" b="0" i="1" smtClean="0">
                          <a:latin typeface="Cambria Math" panose="02040503050406030204" pitchFamily="18" charset="0"/>
                        </a:rPr>
                        <m:t>(</m:t>
                      </m:r>
                      <m:nary>
                        <m:naryPr>
                          <m:chr m:val="∑"/>
                          <m:limLoc m:val="subSup"/>
                          <m:ctrlPr>
                            <a:rPr lang="en-US" i="1" smtClean="0">
                              <a:latin typeface="Cambria Math" panose="02040503050406030204" pitchFamily="18" charset="0"/>
                            </a:rPr>
                          </m:ctrlPr>
                        </m:naryPr>
                        <m:sub>
                          <m:r>
                            <m:rPr>
                              <m:brk m:alnAt="25"/>
                            </m:rP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𝑚</m:t>
                          </m:r>
                        </m:sup>
                        <m:e>
                          <m:sSubSup>
                            <m:sSubSupPr>
                              <m:ctrlPr>
                                <a:rPr lang="en-US" i="1">
                                  <a:latin typeface="Cambria Math" panose="02040503050406030204" pitchFamily="18" charset="0"/>
                                </a:rPr>
                              </m:ctrlPr>
                            </m:sSubSupPr>
                            <m:e>
                              <m:r>
                                <a:rPr lang="en-US" i="1">
                                  <a:latin typeface="Cambria Math" panose="02040503050406030204" pitchFamily="18" charset="0"/>
                                </a:rPr>
                                <m:t>𝑒</m:t>
                              </m:r>
                            </m:e>
                            <m:sub>
                              <m:r>
                                <a:rPr lang="en-US" i="1">
                                  <a:latin typeface="Cambria Math" panose="02040503050406030204" pitchFamily="18" charset="0"/>
                                </a:rPr>
                                <m:t>𝑘</m:t>
                              </m:r>
                            </m:sub>
                            <m:sup>
                              <m:r>
                                <a:rPr lang="en-US" i="1">
                                  <a:latin typeface="Cambria Math" panose="02040503050406030204" pitchFamily="18" charset="0"/>
                                </a:rPr>
                                <m:t>𝑇</m:t>
                              </m:r>
                            </m:sup>
                          </m:sSubSup>
                          <m:sSub>
                            <m:sSubPr>
                              <m:ctrlPr>
                                <a:rPr lang="en-US" i="1" smtClean="0">
                                  <a:latin typeface="Cambria Math" panose="02040503050406030204" pitchFamily="18" charset="0"/>
                                </a:rPr>
                              </m:ctrlPr>
                            </m:sSubPr>
                            <m:e>
                              <m:r>
                                <a:rPr lang="en-US" i="1">
                                  <a:latin typeface="Cambria Math" panose="02040503050406030204" pitchFamily="18" charset="0"/>
                                  <a:sym typeface="Symbol" panose="05050102010706020507" pitchFamily="18" charset="2"/>
                                </a:rPr>
                                <m:t></m:t>
                              </m:r>
                            </m:e>
                            <m:sub>
                              <m:r>
                                <a:rPr lang="en-US" b="0" i="1" smtClean="0">
                                  <a:latin typeface="Cambria Math" panose="02040503050406030204" pitchFamily="18" charset="0"/>
                                </a:rPr>
                                <m:t>𝐾</m:t>
                              </m:r>
                            </m:sub>
                          </m:sSub>
                          <m:sSubSup>
                            <m:sSubSupPr>
                              <m:ctrlPr>
                                <a:rPr lang="en-US" i="1">
                                  <a:latin typeface="Cambria Math" panose="02040503050406030204" pitchFamily="18" charset="0"/>
                                </a:rPr>
                              </m:ctrlPr>
                            </m:sSubSupPr>
                            <m:e>
                              <m:r>
                                <a:rPr lang="en-US" i="1">
                                  <a:latin typeface="Cambria Math" panose="02040503050406030204" pitchFamily="18" charset="0"/>
                                </a:rPr>
                                <m:t>𝑒</m:t>
                              </m:r>
                            </m:e>
                            <m:sub>
                              <m:r>
                                <a:rPr lang="en-US" i="1">
                                  <a:latin typeface="Cambria Math" panose="02040503050406030204" pitchFamily="18" charset="0"/>
                                </a:rPr>
                                <m:t>𝑘</m:t>
                              </m:r>
                            </m:sub>
                            <m:sup/>
                          </m:sSubSup>
                        </m:e>
                      </m:nary>
                      <m:r>
                        <a:rPr lang="en-US" b="0" i="1" smtClean="0">
                          <a:latin typeface="Cambria Math" panose="02040503050406030204" pitchFamily="18" charset="0"/>
                        </a:rPr>
                        <m:t>)</m:t>
                      </m:r>
                    </m:oMath>
                  </m:oMathPara>
                </a14:m>
                <a:endParaRPr lang="en-US" dirty="0"/>
              </a:p>
            </p:txBody>
          </p:sp>
        </mc:Choice>
        <mc:Fallback xmlns="">
          <p:sp>
            <p:nvSpPr>
              <p:cNvPr id="56" name="文本框 55">
                <a:extLst>
                  <a:ext uri="{FF2B5EF4-FFF2-40B4-BE49-F238E27FC236}">
                    <a16:creationId xmlns:a16="http://schemas.microsoft.com/office/drawing/2014/main" id="{B6C0818C-45F0-415B-83E1-58C6A784C50B}"/>
                  </a:ext>
                </a:extLst>
              </p:cNvPr>
              <p:cNvSpPr txBox="1">
                <a:spLocks noRot="1" noChangeAspect="1" noMove="1" noResize="1" noEditPoints="1" noAdjustHandles="1" noChangeArrowheads="1" noChangeShapeType="1" noTextEdit="1"/>
              </p:cNvSpPr>
              <p:nvPr/>
            </p:nvSpPr>
            <p:spPr>
              <a:xfrm>
                <a:off x="5977815" y="4403073"/>
                <a:ext cx="5724394" cy="719941"/>
              </a:xfrm>
              <a:prstGeom prst="rect">
                <a:avLst/>
              </a:prstGeom>
              <a:blipFill>
                <a:blip r:embed="rId6"/>
                <a:stretch>
                  <a:fillRect/>
                </a:stretch>
              </a:blipFill>
            </p:spPr>
            <p:txBody>
              <a:bodyPr/>
              <a:lstStyle/>
              <a:p>
                <a:r>
                  <a:rPr lang="en-US">
                    <a:noFill/>
                  </a:rPr>
                  <a:t> </a:t>
                </a:r>
              </a:p>
            </p:txBody>
          </p:sp>
        </mc:Fallback>
      </mc:AlternateContent>
      <p:grpSp>
        <p:nvGrpSpPr>
          <p:cNvPr id="46" name="组合 45">
            <a:extLst>
              <a:ext uri="{FF2B5EF4-FFF2-40B4-BE49-F238E27FC236}">
                <a16:creationId xmlns:a16="http://schemas.microsoft.com/office/drawing/2014/main" id="{31E7BF4E-26D9-4955-97EC-FD16483930D4}"/>
              </a:ext>
            </a:extLst>
          </p:cNvPr>
          <p:cNvGrpSpPr/>
          <p:nvPr/>
        </p:nvGrpSpPr>
        <p:grpSpPr>
          <a:xfrm>
            <a:off x="578970" y="1697182"/>
            <a:ext cx="5160527" cy="2793493"/>
            <a:chOff x="6484519" y="3614603"/>
            <a:chExt cx="4250948" cy="2416965"/>
          </a:xfrm>
        </p:grpSpPr>
        <p:grpSp>
          <p:nvGrpSpPr>
            <p:cNvPr id="47" name="组合 46">
              <a:extLst>
                <a:ext uri="{FF2B5EF4-FFF2-40B4-BE49-F238E27FC236}">
                  <a16:creationId xmlns:a16="http://schemas.microsoft.com/office/drawing/2014/main" id="{4DD90EA8-CE1F-4E9D-AC56-58F6E5FE8810}"/>
                </a:ext>
              </a:extLst>
            </p:cNvPr>
            <p:cNvGrpSpPr/>
            <p:nvPr/>
          </p:nvGrpSpPr>
          <p:grpSpPr>
            <a:xfrm>
              <a:off x="7239644" y="3614603"/>
              <a:ext cx="3495823" cy="2416965"/>
              <a:chOff x="730395" y="1690688"/>
              <a:chExt cx="4843065" cy="3128407"/>
            </a:xfrm>
          </p:grpSpPr>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785BF29F-7C79-43B7-8CDD-856774FD78E4}"/>
                      </a:ext>
                    </a:extLst>
                  </p:cNvPr>
                  <p:cNvSpPr txBox="1"/>
                  <p:nvPr/>
                </p:nvSpPr>
                <p:spPr>
                  <a:xfrm>
                    <a:off x="730395" y="1690688"/>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5" name="文本框 4">
                    <a:extLst>
                      <a:ext uri="{FF2B5EF4-FFF2-40B4-BE49-F238E27FC236}">
                        <a16:creationId xmlns:a16="http://schemas.microsoft.com/office/drawing/2014/main" id="{975F5916-C913-4001-8E74-C7FCD23501F8}"/>
                      </a:ext>
                    </a:extLst>
                  </p:cNvPr>
                  <p:cNvSpPr txBox="1">
                    <a:spLocks noRot="1" noChangeAspect="1" noMove="1" noResize="1" noEditPoints="1" noAdjustHandles="1" noChangeArrowheads="1" noChangeShapeType="1" noTextEdit="1"/>
                  </p:cNvSpPr>
                  <p:nvPr/>
                </p:nvSpPr>
                <p:spPr>
                  <a:xfrm>
                    <a:off x="730395" y="1690688"/>
                    <a:ext cx="533400"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19D6C919-FD48-4E76-ACB0-2F29D0304B9B}"/>
                      </a:ext>
                    </a:extLst>
                  </p:cNvPr>
                  <p:cNvSpPr txBox="1"/>
                  <p:nvPr/>
                </p:nvSpPr>
                <p:spPr>
                  <a:xfrm>
                    <a:off x="2797320" y="169068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6" name="文本框 5">
                    <a:extLst>
                      <a:ext uri="{FF2B5EF4-FFF2-40B4-BE49-F238E27FC236}">
                        <a16:creationId xmlns:a16="http://schemas.microsoft.com/office/drawing/2014/main" id="{2F7EEA62-5B77-4F26-82FE-5A16B122B895}"/>
                      </a:ext>
                    </a:extLst>
                  </p:cNvPr>
                  <p:cNvSpPr txBox="1">
                    <a:spLocks noRot="1" noChangeAspect="1" noMove="1" noResize="1" noEditPoints="1" noAdjustHandles="1" noChangeArrowheads="1" noChangeShapeType="1" noTextEdit="1"/>
                  </p:cNvSpPr>
                  <p:nvPr/>
                </p:nvSpPr>
                <p:spPr>
                  <a:xfrm>
                    <a:off x="2797320" y="1690689"/>
                    <a:ext cx="533400"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CB16AE86-7B12-407F-AD70-80DD2041AD31}"/>
                      </a:ext>
                    </a:extLst>
                  </p:cNvPr>
                  <p:cNvSpPr txBox="1"/>
                  <p:nvPr/>
                </p:nvSpPr>
                <p:spPr>
                  <a:xfrm>
                    <a:off x="4864245" y="169068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b="1" dirty="0"/>
                  </a:p>
                </p:txBody>
              </p:sp>
            </mc:Choice>
            <mc:Fallback xmlns="">
              <p:sp>
                <p:nvSpPr>
                  <p:cNvPr id="7" name="文本框 6">
                    <a:extLst>
                      <a:ext uri="{FF2B5EF4-FFF2-40B4-BE49-F238E27FC236}">
                        <a16:creationId xmlns:a16="http://schemas.microsoft.com/office/drawing/2014/main" id="{8C411DA4-A0DA-4A4C-9EF0-339D1F96B648}"/>
                      </a:ext>
                    </a:extLst>
                  </p:cNvPr>
                  <p:cNvSpPr txBox="1">
                    <a:spLocks noRot="1" noChangeAspect="1" noMove="1" noResize="1" noEditPoints="1" noAdjustHandles="1" noChangeArrowheads="1" noChangeShapeType="1" noTextEdit="1"/>
                  </p:cNvSpPr>
                  <p:nvPr/>
                </p:nvSpPr>
                <p:spPr>
                  <a:xfrm>
                    <a:off x="4864245" y="1690689"/>
                    <a:ext cx="533400"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88792C65-D37B-44A8-BAF7-F552EFD34209}"/>
                      </a:ext>
                    </a:extLst>
                  </p:cNvPr>
                  <p:cNvSpPr txBox="1"/>
                  <p:nvPr/>
                </p:nvSpPr>
                <p:spPr>
                  <a:xfrm>
                    <a:off x="1834196" y="4297382"/>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8" name="文本框 7">
                    <a:extLst>
                      <a:ext uri="{FF2B5EF4-FFF2-40B4-BE49-F238E27FC236}">
                        <a16:creationId xmlns:a16="http://schemas.microsoft.com/office/drawing/2014/main" id="{8CFEC106-ECAC-40EF-92CB-46D3D8FC58D0}"/>
                      </a:ext>
                    </a:extLst>
                  </p:cNvPr>
                  <p:cNvSpPr txBox="1">
                    <a:spLocks noRot="1" noChangeAspect="1" noMove="1" noResize="1" noEditPoints="1" noAdjustHandles="1" noChangeArrowheads="1" noChangeShapeType="1" noTextEdit="1"/>
                  </p:cNvSpPr>
                  <p:nvPr/>
                </p:nvSpPr>
                <p:spPr>
                  <a:xfrm>
                    <a:off x="1834196" y="4297382"/>
                    <a:ext cx="533400"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4CE05251-E27A-49A2-9998-98E8FF025D8D}"/>
                      </a:ext>
                    </a:extLst>
                  </p:cNvPr>
                  <p:cNvSpPr txBox="1"/>
                  <p:nvPr/>
                </p:nvSpPr>
                <p:spPr>
                  <a:xfrm>
                    <a:off x="4136244" y="435743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9" name="文本框 8">
                    <a:extLst>
                      <a:ext uri="{FF2B5EF4-FFF2-40B4-BE49-F238E27FC236}">
                        <a16:creationId xmlns:a16="http://schemas.microsoft.com/office/drawing/2014/main" id="{35F45A73-9E4A-4050-8847-2EE7B36C20AE}"/>
                      </a:ext>
                    </a:extLst>
                  </p:cNvPr>
                  <p:cNvSpPr txBox="1">
                    <a:spLocks noRot="1" noChangeAspect="1" noMove="1" noResize="1" noEditPoints="1" noAdjustHandles="1" noChangeArrowheads="1" noChangeShapeType="1" noTextEdit="1"/>
                  </p:cNvSpPr>
                  <p:nvPr/>
                </p:nvSpPr>
                <p:spPr>
                  <a:xfrm>
                    <a:off x="4136244" y="4357430"/>
                    <a:ext cx="533400" cy="46166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586BF032-E678-48D0-BC24-39827A9C0A84}"/>
                      </a:ext>
                    </a:extLst>
                  </p:cNvPr>
                  <p:cNvSpPr txBox="1"/>
                  <p:nvPr/>
                </p:nvSpPr>
                <p:spPr>
                  <a:xfrm>
                    <a:off x="1753286" y="196740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𝟎𝟏</m:t>
                              </m:r>
                            </m:sub>
                          </m:sSub>
                        </m:oMath>
                      </m:oMathPara>
                    </a14:m>
                    <a:endParaRPr lang="en-US" sz="2400" b="1" dirty="0"/>
                  </a:p>
                </p:txBody>
              </p:sp>
            </mc:Choice>
            <mc:Fallback xmlns="">
              <p:sp>
                <p:nvSpPr>
                  <p:cNvPr id="10" name="文本框 9">
                    <a:extLst>
                      <a:ext uri="{FF2B5EF4-FFF2-40B4-BE49-F238E27FC236}">
                        <a16:creationId xmlns:a16="http://schemas.microsoft.com/office/drawing/2014/main" id="{F763D546-E650-41EC-A3AA-1DC3C980E1DC}"/>
                      </a:ext>
                    </a:extLst>
                  </p:cNvPr>
                  <p:cNvSpPr txBox="1">
                    <a:spLocks noRot="1" noChangeAspect="1" noMove="1" noResize="1" noEditPoints="1" noAdjustHandles="1" noChangeArrowheads="1" noChangeShapeType="1" noTextEdit="1"/>
                  </p:cNvSpPr>
                  <p:nvPr/>
                </p:nvSpPr>
                <p:spPr>
                  <a:xfrm>
                    <a:off x="1753286" y="1967409"/>
                    <a:ext cx="533400" cy="46166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BC2572ED-AAA8-4D1C-811B-077168FFCDBA}"/>
                      </a:ext>
                    </a:extLst>
                  </p:cNvPr>
                  <p:cNvSpPr txBox="1"/>
                  <p:nvPr/>
                </p:nvSpPr>
                <p:spPr>
                  <a:xfrm>
                    <a:off x="3830782" y="1967408"/>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𝟏𝟐</m:t>
                              </m:r>
                            </m:sub>
                          </m:sSub>
                        </m:oMath>
                      </m:oMathPara>
                    </a14:m>
                    <a:endParaRPr lang="en-US" sz="2400" b="1" dirty="0"/>
                  </a:p>
                </p:txBody>
              </p:sp>
            </mc:Choice>
            <mc:Fallback xmlns="">
              <p:sp>
                <p:nvSpPr>
                  <p:cNvPr id="11" name="文本框 10">
                    <a:extLst>
                      <a:ext uri="{FF2B5EF4-FFF2-40B4-BE49-F238E27FC236}">
                        <a16:creationId xmlns:a16="http://schemas.microsoft.com/office/drawing/2014/main" id="{3FB16277-C454-4142-84AB-61784DBAFE17}"/>
                      </a:ext>
                    </a:extLst>
                  </p:cNvPr>
                  <p:cNvSpPr txBox="1">
                    <a:spLocks noRot="1" noChangeAspect="1" noMove="1" noResize="1" noEditPoints="1" noAdjustHandles="1" noChangeArrowheads="1" noChangeShapeType="1" noTextEdit="1"/>
                  </p:cNvSpPr>
                  <p:nvPr/>
                </p:nvSpPr>
                <p:spPr>
                  <a:xfrm>
                    <a:off x="3830782" y="1967408"/>
                    <a:ext cx="533400" cy="46166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16D66BBD-77A1-4326-B73B-E5A8787F0096}"/>
                      </a:ext>
                    </a:extLst>
                  </p:cNvPr>
                  <p:cNvSpPr txBox="1"/>
                  <p:nvPr/>
                </p:nvSpPr>
                <p:spPr>
                  <a:xfrm>
                    <a:off x="949353" y="325506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𝟎𝟎</m:t>
                              </m:r>
                            </m:sub>
                          </m:sSub>
                        </m:oMath>
                      </m:oMathPara>
                    </a14:m>
                    <a:endParaRPr lang="en-US" sz="2400" b="1" dirty="0"/>
                  </a:p>
                </p:txBody>
              </p:sp>
            </mc:Choice>
            <mc:Fallback xmlns="">
              <p:sp>
                <p:nvSpPr>
                  <p:cNvPr id="12" name="文本框 11">
                    <a:extLst>
                      <a:ext uri="{FF2B5EF4-FFF2-40B4-BE49-F238E27FC236}">
                        <a16:creationId xmlns:a16="http://schemas.microsoft.com/office/drawing/2014/main" id="{D1E38CAB-D9BB-45F5-895D-B3969AB24CA8}"/>
                      </a:ext>
                    </a:extLst>
                  </p:cNvPr>
                  <p:cNvSpPr txBox="1">
                    <a:spLocks noRot="1" noChangeAspect="1" noMove="1" noResize="1" noEditPoints="1" noAdjustHandles="1" noChangeArrowheads="1" noChangeShapeType="1" noTextEdit="1"/>
                  </p:cNvSpPr>
                  <p:nvPr/>
                </p:nvSpPr>
                <p:spPr>
                  <a:xfrm>
                    <a:off x="949353" y="3255069"/>
                    <a:ext cx="533400" cy="461665"/>
                  </a:xfrm>
                  <a:prstGeom prst="rect">
                    <a:avLst/>
                  </a:prstGeom>
                  <a:blipFill>
                    <a:blip r:embed="rId16"/>
                    <a:stretch>
                      <a:fillRect r="-102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FD6301A4-A91B-49C8-BE17-233CE2C83B45}"/>
                      </a:ext>
                    </a:extLst>
                  </p:cNvPr>
                  <p:cNvSpPr txBox="1"/>
                  <p:nvPr/>
                </p:nvSpPr>
                <p:spPr>
                  <a:xfrm>
                    <a:off x="2588699" y="325507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𝟏𝟎</m:t>
                              </m:r>
                            </m:sub>
                          </m:sSub>
                        </m:oMath>
                      </m:oMathPara>
                    </a14:m>
                    <a:endParaRPr lang="en-US" sz="2400" b="1" dirty="0"/>
                  </a:p>
                </p:txBody>
              </p:sp>
            </mc:Choice>
            <mc:Fallback xmlns="">
              <p:sp>
                <p:nvSpPr>
                  <p:cNvPr id="13" name="文本框 12">
                    <a:extLst>
                      <a:ext uri="{FF2B5EF4-FFF2-40B4-BE49-F238E27FC236}">
                        <a16:creationId xmlns:a16="http://schemas.microsoft.com/office/drawing/2014/main" id="{D309BD81-1162-4904-90C4-4EFA9F77A5EB}"/>
                      </a:ext>
                    </a:extLst>
                  </p:cNvPr>
                  <p:cNvSpPr txBox="1">
                    <a:spLocks noRot="1" noChangeAspect="1" noMove="1" noResize="1" noEditPoints="1" noAdjustHandles="1" noChangeArrowheads="1" noChangeShapeType="1" noTextEdit="1"/>
                  </p:cNvSpPr>
                  <p:nvPr/>
                </p:nvSpPr>
                <p:spPr>
                  <a:xfrm>
                    <a:off x="2588699" y="3255070"/>
                    <a:ext cx="533400" cy="461665"/>
                  </a:xfrm>
                  <a:prstGeom prst="rect">
                    <a:avLst/>
                  </a:prstGeom>
                  <a:blipFill>
                    <a:blip r:embed="rId17"/>
                    <a:stretch>
                      <a:fillRect r="-102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0FF3B19E-D9AD-4566-9962-4618B179F472}"/>
                      </a:ext>
                    </a:extLst>
                  </p:cNvPr>
                  <p:cNvSpPr txBox="1"/>
                  <p:nvPr/>
                </p:nvSpPr>
                <p:spPr>
                  <a:xfrm>
                    <a:off x="3602844" y="295796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𝟏𝟏</m:t>
                              </m:r>
                            </m:sub>
                          </m:sSub>
                        </m:oMath>
                      </m:oMathPara>
                    </a14:m>
                    <a:endParaRPr lang="en-US" sz="2400" b="1" dirty="0"/>
                  </a:p>
                </p:txBody>
              </p:sp>
            </mc:Choice>
            <mc:Fallback xmlns="">
              <p:sp>
                <p:nvSpPr>
                  <p:cNvPr id="14" name="文本框 13">
                    <a:extLst>
                      <a:ext uri="{FF2B5EF4-FFF2-40B4-BE49-F238E27FC236}">
                        <a16:creationId xmlns:a16="http://schemas.microsoft.com/office/drawing/2014/main" id="{4F9B8822-17E0-4DDB-AAF0-24304963E9CD}"/>
                      </a:ext>
                    </a:extLst>
                  </p:cNvPr>
                  <p:cNvSpPr txBox="1">
                    <a:spLocks noRot="1" noChangeAspect="1" noMove="1" noResize="1" noEditPoints="1" noAdjustHandles="1" noChangeArrowheads="1" noChangeShapeType="1" noTextEdit="1"/>
                  </p:cNvSpPr>
                  <p:nvPr/>
                </p:nvSpPr>
                <p:spPr>
                  <a:xfrm>
                    <a:off x="3602844" y="2957960"/>
                    <a:ext cx="533400" cy="461665"/>
                  </a:xfrm>
                  <a:prstGeom prst="rect">
                    <a:avLst/>
                  </a:prstGeom>
                  <a:blipFill>
                    <a:blip r:embed="rId18"/>
                    <a:stretch>
                      <a:fillRect r="-102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FFF5BB29-6CE3-46FB-A4FA-95160E3B2DCF}"/>
                      </a:ext>
                    </a:extLst>
                  </p:cNvPr>
                  <p:cNvSpPr txBox="1"/>
                  <p:nvPr/>
                </p:nvSpPr>
                <p:spPr>
                  <a:xfrm>
                    <a:off x="5040060" y="3048223"/>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𝟐𝟏</m:t>
                              </m:r>
                            </m:sub>
                          </m:sSub>
                        </m:oMath>
                      </m:oMathPara>
                    </a14:m>
                    <a:endParaRPr lang="en-US" sz="2400" b="1" dirty="0"/>
                  </a:p>
                </p:txBody>
              </p:sp>
            </mc:Choice>
            <mc:Fallback xmlns="">
              <p:sp>
                <p:nvSpPr>
                  <p:cNvPr id="15" name="文本框 14">
                    <a:extLst>
                      <a:ext uri="{FF2B5EF4-FFF2-40B4-BE49-F238E27FC236}">
                        <a16:creationId xmlns:a16="http://schemas.microsoft.com/office/drawing/2014/main" id="{5665B1DA-703A-48B3-A37E-B42C4187B2C1}"/>
                      </a:ext>
                    </a:extLst>
                  </p:cNvPr>
                  <p:cNvSpPr txBox="1">
                    <a:spLocks noRot="1" noChangeAspect="1" noMove="1" noResize="1" noEditPoints="1" noAdjustHandles="1" noChangeArrowheads="1" noChangeShapeType="1" noTextEdit="1"/>
                  </p:cNvSpPr>
                  <p:nvPr/>
                </p:nvSpPr>
                <p:spPr>
                  <a:xfrm>
                    <a:off x="5040060" y="3048223"/>
                    <a:ext cx="533400" cy="461665"/>
                  </a:xfrm>
                  <a:prstGeom prst="rect">
                    <a:avLst/>
                  </a:prstGeom>
                  <a:blipFill>
                    <a:blip r:embed="rId19"/>
                    <a:stretch>
                      <a:fillRect r="-10280"/>
                    </a:stretch>
                  </a:blipFill>
                </p:spPr>
                <p:txBody>
                  <a:bodyPr/>
                  <a:lstStyle/>
                  <a:p>
                    <a:r>
                      <a:rPr lang="en-US">
                        <a:noFill/>
                      </a:rPr>
                      <a:t> </a:t>
                    </a:r>
                  </a:p>
                </p:txBody>
              </p:sp>
            </mc:Fallback>
          </mc:AlternateContent>
          <p:sp>
            <p:nvSpPr>
              <p:cNvPr id="70" name="椭圆 69">
                <a:extLst>
                  <a:ext uri="{FF2B5EF4-FFF2-40B4-BE49-F238E27FC236}">
                    <a16:creationId xmlns:a16="http://schemas.microsoft.com/office/drawing/2014/main" id="{049646F6-199E-4E40-A467-4BFE380034FB}"/>
                  </a:ext>
                </a:extLst>
              </p:cNvPr>
              <p:cNvSpPr/>
              <p:nvPr/>
            </p:nvSpPr>
            <p:spPr>
              <a:xfrm>
                <a:off x="820630" y="2294242"/>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椭圆 70">
                <a:extLst>
                  <a:ext uri="{FF2B5EF4-FFF2-40B4-BE49-F238E27FC236}">
                    <a16:creationId xmlns:a16="http://schemas.microsoft.com/office/drawing/2014/main" id="{C0226369-0A2D-4F28-8B2A-91A6831CE68A}"/>
                  </a:ext>
                </a:extLst>
              </p:cNvPr>
              <p:cNvSpPr/>
              <p:nvPr/>
            </p:nvSpPr>
            <p:spPr>
              <a:xfrm>
                <a:off x="2797320" y="2294242"/>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椭圆 71">
                <a:extLst>
                  <a:ext uri="{FF2B5EF4-FFF2-40B4-BE49-F238E27FC236}">
                    <a16:creationId xmlns:a16="http://schemas.microsoft.com/office/drawing/2014/main" id="{F6A829D8-8254-48DA-8C88-7138C0627891}"/>
                  </a:ext>
                </a:extLst>
              </p:cNvPr>
              <p:cNvSpPr/>
              <p:nvPr/>
            </p:nvSpPr>
            <p:spPr>
              <a:xfrm>
                <a:off x="5093177" y="2294242"/>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椭圆 72">
                <a:extLst>
                  <a:ext uri="{FF2B5EF4-FFF2-40B4-BE49-F238E27FC236}">
                    <a16:creationId xmlns:a16="http://schemas.microsoft.com/office/drawing/2014/main" id="{7CF5EEA9-3937-4123-89BF-7A1BE0579CC2}"/>
                  </a:ext>
                </a:extLst>
              </p:cNvPr>
              <p:cNvSpPr/>
              <p:nvPr/>
            </p:nvSpPr>
            <p:spPr>
              <a:xfrm>
                <a:off x="1834196" y="3895765"/>
                <a:ext cx="461665" cy="461665"/>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椭圆 73">
                <a:extLst>
                  <a:ext uri="{FF2B5EF4-FFF2-40B4-BE49-F238E27FC236}">
                    <a16:creationId xmlns:a16="http://schemas.microsoft.com/office/drawing/2014/main" id="{6322CB99-2F38-47A9-8643-5BE0A149D19B}"/>
                  </a:ext>
                </a:extLst>
              </p:cNvPr>
              <p:cNvSpPr/>
              <p:nvPr/>
            </p:nvSpPr>
            <p:spPr>
              <a:xfrm>
                <a:off x="4103838" y="3895765"/>
                <a:ext cx="461665" cy="461665"/>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5" name="直接箭头连接符 74">
                <a:extLst>
                  <a:ext uri="{FF2B5EF4-FFF2-40B4-BE49-F238E27FC236}">
                    <a16:creationId xmlns:a16="http://schemas.microsoft.com/office/drawing/2014/main" id="{7F550997-E64D-4E1E-A677-D049A17BBD1B}"/>
                  </a:ext>
                </a:extLst>
              </p:cNvPr>
              <p:cNvCxnSpPr>
                <a:cxnSpLocks/>
                <a:stCxn id="70" idx="6"/>
                <a:endCxn id="71" idx="2"/>
              </p:cNvCxnSpPr>
              <p:nvPr/>
            </p:nvCxnSpPr>
            <p:spPr>
              <a:xfrm>
                <a:off x="1282295" y="2525075"/>
                <a:ext cx="1515025" cy="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11B601D6-EFAD-4EE1-91FA-F0C42B7967B9}"/>
                  </a:ext>
                </a:extLst>
              </p:cNvPr>
              <p:cNvCxnSpPr>
                <a:cxnSpLocks/>
                <a:stCxn id="71" idx="6"/>
                <a:endCxn id="72" idx="2"/>
              </p:cNvCxnSpPr>
              <p:nvPr/>
            </p:nvCxnSpPr>
            <p:spPr>
              <a:xfrm>
                <a:off x="3258985" y="2525075"/>
                <a:ext cx="1834192" cy="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E695D21D-D719-4BAB-9E1B-D5FEB40907FB}"/>
                  </a:ext>
                </a:extLst>
              </p:cNvPr>
              <p:cNvCxnSpPr>
                <a:cxnSpLocks/>
                <a:stCxn id="70" idx="5"/>
                <a:endCxn id="73" idx="1"/>
              </p:cNvCxnSpPr>
              <p:nvPr/>
            </p:nvCxnSpPr>
            <p:spPr>
              <a:xfrm>
                <a:off x="1214686" y="2688298"/>
                <a:ext cx="687119" cy="1275076"/>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B6550A36-FF2F-4B13-B23E-DD93E2363943}"/>
                  </a:ext>
                </a:extLst>
              </p:cNvPr>
              <p:cNvCxnSpPr>
                <a:cxnSpLocks/>
                <a:stCxn id="71" idx="3"/>
                <a:endCxn id="73" idx="7"/>
              </p:cNvCxnSpPr>
              <p:nvPr/>
            </p:nvCxnSpPr>
            <p:spPr>
              <a:xfrm flipH="1">
                <a:off x="2228252" y="2688298"/>
                <a:ext cx="636677" cy="1275076"/>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71FEBB80-3E91-44AA-A96A-71080752855D}"/>
                  </a:ext>
                </a:extLst>
              </p:cNvPr>
              <p:cNvCxnSpPr>
                <a:cxnSpLocks/>
                <a:stCxn id="71" idx="5"/>
                <a:endCxn id="74" idx="1"/>
              </p:cNvCxnSpPr>
              <p:nvPr/>
            </p:nvCxnSpPr>
            <p:spPr>
              <a:xfrm>
                <a:off x="3191376" y="2688298"/>
                <a:ext cx="980071" cy="1275076"/>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1DA9DFE9-5201-4237-841D-A56ECA7FEB67}"/>
                  </a:ext>
                </a:extLst>
              </p:cNvPr>
              <p:cNvCxnSpPr>
                <a:cxnSpLocks/>
                <a:stCxn id="72" idx="4"/>
                <a:endCxn id="74" idx="7"/>
              </p:cNvCxnSpPr>
              <p:nvPr/>
            </p:nvCxnSpPr>
            <p:spPr>
              <a:xfrm flipH="1">
                <a:off x="4497894" y="2755907"/>
                <a:ext cx="826116" cy="1207467"/>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cxnSp>
          <p:nvCxnSpPr>
            <p:cNvPr id="49" name="直接箭头连接符 48">
              <a:extLst>
                <a:ext uri="{FF2B5EF4-FFF2-40B4-BE49-F238E27FC236}">
                  <a16:creationId xmlns:a16="http://schemas.microsoft.com/office/drawing/2014/main" id="{4BB92A9E-2651-4B76-9D1B-54C218CF7584}"/>
                </a:ext>
              </a:extLst>
            </p:cNvPr>
            <p:cNvCxnSpPr>
              <a:cxnSpLocks/>
            </p:cNvCxnSpPr>
            <p:nvPr/>
          </p:nvCxnSpPr>
          <p:spPr>
            <a:xfrm>
              <a:off x="7002033" y="3971279"/>
              <a:ext cx="317322" cy="2248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084B2D5E-FD97-4DD8-9C3B-851C0AEF79F6}"/>
                    </a:ext>
                  </a:extLst>
                </p:cNvPr>
                <p:cNvSpPr txBox="1"/>
                <p:nvPr/>
              </p:nvSpPr>
              <p:spPr>
                <a:xfrm>
                  <a:off x="6484519" y="3619236"/>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50" name="文本框 49">
                  <a:extLst>
                    <a:ext uri="{FF2B5EF4-FFF2-40B4-BE49-F238E27FC236}">
                      <a16:creationId xmlns:a16="http://schemas.microsoft.com/office/drawing/2014/main" id="{084B2D5E-FD97-4DD8-9C3B-851C0AEF79F6}"/>
                    </a:ext>
                  </a:extLst>
                </p:cNvPr>
                <p:cNvSpPr txBox="1">
                  <a:spLocks noRot="1" noChangeAspect="1" noMove="1" noResize="1" noEditPoints="1" noAdjustHandles="1" noChangeArrowheads="1" noChangeShapeType="1" noTextEdit="1"/>
                </p:cNvSpPr>
                <p:nvPr/>
              </p:nvSpPr>
              <p:spPr>
                <a:xfrm>
                  <a:off x="6484519" y="3619236"/>
                  <a:ext cx="533400" cy="461665"/>
                </a:xfrm>
                <a:prstGeom prst="rect">
                  <a:avLst/>
                </a:prstGeom>
                <a:blipFill>
                  <a:blip r:embed="rId20"/>
                  <a:stretch>
                    <a:fillRect/>
                  </a:stretch>
                </a:blipFill>
              </p:spPr>
              <p:txBody>
                <a:bodyPr/>
                <a:lstStyle/>
                <a:p>
                  <a:r>
                    <a:rPr lang="en-US">
                      <a:noFill/>
                    </a:rPr>
                    <a:t> </a:t>
                  </a:r>
                </a:p>
              </p:txBody>
            </p:sp>
          </mc:Fallback>
        </mc:AlternateContent>
      </p:grpSp>
      <p:sp>
        <p:nvSpPr>
          <p:cNvPr id="81" name="文本框 80">
            <a:extLst>
              <a:ext uri="{FF2B5EF4-FFF2-40B4-BE49-F238E27FC236}">
                <a16:creationId xmlns:a16="http://schemas.microsoft.com/office/drawing/2014/main" id="{4C02F489-6E12-40C3-923C-CCEA0929516A}"/>
              </a:ext>
            </a:extLst>
          </p:cNvPr>
          <p:cNvSpPr txBox="1"/>
          <p:nvPr/>
        </p:nvSpPr>
        <p:spPr>
          <a:xfrm>
            <a:off x="6055432" y="234168"/>
            <a:ext cx="5761944" cy="954107"/>
          </a:xfrm>
          <a:prstGeom prst="rect">
            <a:avLst/>
          </a:prstGeom>
          <a:noFill/>
        </p:spPr>
        <p:txBody>
          <a:bodyPr wrap="square" rtlCol="0">
            <a:spAutoFit/>
          </a:bodyPr>
          <a:lstStyle/>
          <a:p>
            <a:r>
              <a:rPr lang="en-US" sz="2800" dirty="0">
                <a:solidFill>
                  <a:srgbClr val="002060"/>
                </a:solidFill>
                <a:latin typeface="Adobe Gurmukhi" panose="01010101010101010101" pitchFamily="50" charset="0"/>
                <a:cs typeface="Adobe Gurmukhi" panose="01010101010101010101" pitchFamily="50" charset="0"/>
              </a:rPr>
              <a:t>For one-dimension case and assume Gaussian distribution model </a:t>
            </a:r>
          </a:p>
        </p:txBody>
      </p:sp>
      <mc:AlternateContent xmlns:mc="http://schemas.openxmlformats.org/markup-compatibility/2006" xmlns:a14="http://schemas.microsoft.com/office/drawing/2010/main">
        <mc:Choice Requires="a14">
          <p:sp>
            <p:nvSpPr>
              <p:cNvPr id="82" name="矩形 81">
                <a:extLst>
                  <a:ext uri="{FF2B5EF4-FFF2-40B4-BE49-F238E27FC236}">
                    <a16:creationId xmlns:a16="http://schemas.microsoft.com/office/drawing/2014/main" id="{BFD3C1A7-D15B-480C-88B0-8250806AFC4F}"/>
                  </a:ext>
                </a:extLst>
              </p:cNvPr>
              <p:cNvSpPr/>
              <p:nvPr/>
            </p:nvSpPr>
            <p:spPr>
              <a:xfrm>
                <a:off x="6515276" y="1160499"/>
                <a:ext cx="4082592" cy="7000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0</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r>
                        <a:rPr lang="en-US" altLang="zh-CN" i="1">
                          <a:latin typeface="Cambria Math" panose="02040503050406030204" pitchFamily="18" charset="0"/>
                        </a:rPr>
                        <m:t>)</m:t>
                      </m:r>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ad>
                            <m:radPr>
                              <m:ctrlPr>
                                <a:rPr lang="en-US" i="1" smtClean="0">
                                  <a:latin typeface="Cambria Math" panose="02040503050406030204" pitchFamily="18" charset="0"/>
                                </a:rPr>
                              </m:ctrlPr>
                            </m:radPr>
                            <m:deg>
                              <m:r>
                                <a:rPr lang="en-US" i="1" smtClean="0">
                                  <a:latin typeface="Cambria Math" panose="02040503050406030204" pitchFamily="18" charset="0"/>
                                </a:rPr>
                                <m:t>2</m:t>
                              </m:r>
                            </m:deg>
                            <m:e>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e>
                          </m:rad>
                        </m:den>
                      </m:f>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𝒖</m:t>
                                  </m:r>
                                </m:e>
                                <m:sub>
                                  <m:r>
                                    <a:rPr lang="en-US" altLang="zh-CN" b="1" i="1">
                                      <a:latin typeface="Cambria Math" panose="02040503050406030204" pitchFamily="18" charset="0"/>
                                    </a:rPr>
                                    <m:t>𝟎</m:t>
                                  </m:r>
                                </m:sub>
                              </m:sSub>
                              <m:r>
                                <a:rPr lang="en-US" altLang="zh-CN" b="0" i="1"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smtClean="0">
                                      <a:latin typeface="Cambria Math" panose="02040503050406030204" pitchFamily="18" charset="0"/>
                                    </a:rPr>
                                    <m:t>𝟎</m:t>
                                  </m:r>
                                </m:sub>
                              </m:sSub>
                              <m:r>
                                <a:rPr lang="en-US" b="0" i="1" smtClean="0">
                                  <a:latin typeface="Cambria Math" panose="02040503050406030204" pitchFamily="18" charset="0"/>
                                </a:rPr>
                                <m:t>)</m:t>
                              </m:r>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oMath>
                  </m:oMathPara>
                </a14:m>
                <a:endParaRPr lang="en-US" dirty="0"/>
              </a:p>
            </p:txBody>
          </p:sp>
        </mc:Choice>
        <mc:Fallback xmlns="">
          <p:sp>
            <p:nvSpPr>
              <p:cNvPr id="82" name="矩形 81">
                <a:extLst>
                  <a:ext uri="{FF2B5EF4-FFF2-40B4-BE49-F238E27FC236}">
                    <a16:creationId xmlns:a16="http://schemas.microsoft.com/office/drawing/2014/main" id="{BFD3C1A7-D15B-480C-88B0-8250806AFC4F}"/>
                  </a:ext>
                </a:extLst>
              </p:cNvPr>
              <p:cNvSpPr>
                <a:spLocks noRot="1" noChangeAspect="1" noMove="1" noResize="1" noEditPoints="1" noAdjustHandles="1" noChangeArrowheads="1" noChangeShapeType="1" noTextEdit="1"/>
              </p:cNvSpPr>
              <p:nvPr/>
            </p:nvSpPr>
            <p:spPr>
              <a:xfrm>
                <a:off x="6515276" y="1160499"/>
                <a:ext cx="4082592" cy="700000"/>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CFB3C667-542D-4A1A-8E35-387625BE74BB}"/>
                  </a:ext>
                </a:extLst>
              </p:cNvPr>
              <p:cNvSpPr/>
              <p:nvPr/>
            </p:nvSpPr>
            <p:spPr>
              <a:xfrm>
                <a:off x="-680612" y="1171973"/>
                <a:ext cx="787046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max</m:t>
                          </m:r>
                        </m:fName>
                        <m:e>
                          <m:r>
                            <a:rPr lang="en-US" altLang="zh-CN" sz="2000" b="0" i="1" smtClean="0">
                              <a:latin typeface="Cambria Math" panose="02040503050406030204" pitchFamily="18" charset="0"/>
                            </a:rPr>
                            <m:t>𝑃</m:t>
                          </m:r>
                          <m:d>
                            <m:dPr>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𝑙</m:t>
                                  </m:r>
                                </m:e>
                                <m:sub>
                                  <m:r>
                                    <a:rPr lang="en-US" altLang="zh-CN" sz="2000" i="1">
                                      <a:latin typeface="Cambria Math" panose="02040503050406030204" pitchFamily="18" charset="0"/>
                                    </a:rPr>
                                    <m:t>0</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𝑙</m:t>
                                  </m:r>
                                </m:e>
                                <m:sub>
                                  <m:r>
                                    <a:rPr lang="en-US" altLang="zh-CN" sz="2000" i="1">
                                      <a:latin typeface="Cambria Math" panose="02040503050406030204" pitchFamily="18" charset="0"/>
                                    </a:rPr>
                                    <m:t>1</m:t>
                                  </m:r>
                                </m:sub>
                              </m:sSub>
                            </m:e>
                          </m:d>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0</m:t>
                              </m:r>
                            </m:sub>
                          </m:sSub>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𝑢</m:t>
                              </m:r>
                            </m:e>
                            <m:sub>
                              <m:r>
                                <a:rPr lang="en-US" altLang="zh-CN" sz="2000" b="0" i="1" smtClean="0">
                                  <a:latin typeface="Cambria Math" panose="02040503050406030204" pitchFamily="18" charset="0"/>
                                </a:rPr>
                                <m:t>01</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1</m:t>
                              </m:r>
                              <m:r>
                                <a:rPr lang="en-US" altLang="zh-CN" sz="2000" b="0" i="1" smtClean="0">
                                  <a:latin typeface="Cambria Math" panose="02040503050406030204" pitchFamily="18" charset="0"/>
                                </a:rPr>
                                <m:t>2</m:t>
                              </m:r>
                            </m:sub>
                          </m:sSub>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𝑚</m:t>
                              </m:r>
                            </m:e>
                            <m:sub>
                              <m:r>
                                <a:rPr lang="en-US" altLang="zh-CN" sz="2000" i="1">
                                  <a:latin typeface="Cambria Math" panose="02040503050406030204" pitchFamily="18" charset="0"/>
                                </a:rPr>
                                <m:t>0</m:t>
                              </m:r>
                              <m:r>
                                <a:rPr lang="en-US" altLang="zh-CN" sz="2000" b="0" i="1" smtClean="0">
                                  <a:latin typeface="Cambria Math" panose="02040503050406030204" pitchFamily="18" charset="0"/>
                                </a:rPr>
                                <m:t>0</m:t>
                              </m:r>
                            </m:sub>
                          </m:sSub>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𝑚</m:t>
                              </m:r>
                            </m:e>
                            <m:sub>
                              <m:r>
                                <a:rPr lang="en-US" altLang="zh-CN" sz="2000" i="1">
                                  <a:latin typeface="Cambria Math" panose="02040503050406030204" pitchFamily="18" charset="0"/>
                                </a:rPr>
                                <m:t>1</m:t>
                              </m:r>
                              <m:r>
                                <a:rPr lang="en-US" altLang="zh-CN" sz="2000" b="0" i="1" smtClean="0">
                                  <a:latin typeface="Cambria Math" panose="02040503050406030204" pitchFamily="18" charset="0"/>
                                </a:rPr>
                                <m:t>0</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𝑚</m:t>
                              </m:r>
                            </m:e>
                            <m:sub>
                              <m:r>
                                <a:rPr lang="en-US" altLang="zh-CN" sz="2000" i="1">
                                  <a:latin typeface="Cambria Math" panose="02040503050406030204" pitchFamily="18" charset="0"/>
                                </a:rPr>
                                <m:t>1</m:t>
                              </m:r>
                              <m:r>
                                <a:rPr lang="en-US" altLang="zh-CN" sz="2000" b="0" i="1" smtClean="0">
                                  <a:latin typeface="Cambria Math" panose="02040503050406030204" pitchFamily="18" charset="0"/>
                                </a:rPr>
                                <m:t>1</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𝑚</m:t>
                              </m:r>
                            </m:e>
                            <m:sub>
                              <m:r>
                                <a:rPr lang="en-US" altLang="zh-CN" sz="2000" b="0" i="1" smtClean="0">
                                  <a:latin typeface="Cambria Math" panose="02040503050406030204" pitchFamily="18" charset="0"/>
                                </a:rPr>
                                <m:t>21</m:t>
                              </m:r>
                            </m:sub>
                          </m:sSub>
                          <m:r>
                            <a:rPr lang="en-US" altLang="zh-CN" sz="2000" b="0" i="1" smtClean="0">
                              <a:latin typeface="Cambria Math" panose="02040503050406030204" pitchFamily="18" charset="0"/>
                            </a:rPr>
                            <m:t>)</m:t>
                          </m:r>
                        </m:e>
                      </m:func>
                    </m:oMath>
                  </m:oMathPara>
                </a14:m>
                <a:endParaRPr lang="en-US" sz="2000" dirty="0"/>
              </a:p>
            </p:txBody>
          </p:sp>
        </mc:Choice>
        <mc:Fallback xmlns="">
          <p:sp>
            <p:nvSpPr>
              <p:cNvPr id="83" name="矩形 82">
                <a:extLst>
                  <a:ext uri="{FF2B5EF4-FFF2-40B4-BE49-F238E27FC236}">
                    <a16:creationId xmlns:a16="http://schemas.microsoft.com/office/drawing/2014/main" id="{CFB3C667-542D-4A1A-8E35-387625BE74BB}"/>
                  </a:ext>
                </a:extLst>
              </p:cNvPr>
              <p:cNvSpPr>
                <a:spLocks noRot="1" noChangeAspect="1" noMove="1" noResize="1" noEditPoints="1" noAdjustHandles="1" noChangeArrowheads="1" noChangeShapeType="1" noTextEdit="1"/>
              </p:cNvSpPr>
              <p:nvPr/>
            </p:nvSpPr>
            <p:spPr>
              <a:xfrm>
                <a:off x="-680612" y="1171973"/>
                <a:ext cx="7870464" cy="400110"/>
              </a:xfrm>
              <a:prstGeom prst="rect">
                <a:avLst/>
              </a:prstGeom>
              <a:blipFill>
                <a:blip r:embed="rId22"/>
                <a:stretch>
                  <a:fillRect b="-15152"/>
                </a:stretch>
              </a:blipFill>
            </p:spPr>
            <p:txBody>
              <a:bodyPr/>
              <a:lstStyle/>
              <a:p>
                <a:r>
                  <a:rPr lang="en-US">
                    <a:noFill/>
                  </a:rPr>
                  <a:t> </a:t>
                </a:r>
              </a:p>
            </p:txBody>
          </p:sp>
        </mc:Fallback>
      </mc:AlternateContent>
      <p:sp>
        <p:nvSpPr>
          <p:cNvPr id="15" name="矩形 14">
            <a:extLst>
              <a:ext uri="{FF2B5EF4-FFF2-40B4-BE49-F238E27FC236}">
                <a16:creationId xmlns:a16="http://schemas.microsoft.com/office/drawing/2014/main" id="{06D3B22B-21ED-4517-8A1E-2E21D953C838}"/>
              </a:ext>
            </a:extLst>
          </p:cNvPr>
          <p:cNvSpPr/>
          <p:nvPr/>
        </p:nvSpPr>
        <p:spPr>
          <a:xfrm>
            <a:off x="6745013" y="3244334"/>
            <a:ext cx="343364" cy="369332"/>
          </a:xfrm>
          <a:prstGeom prst="rect">
            <a:avLst/>
          </a:prstGeom>
        </p:spPr>
        <p:txBody>
          <a:bodyPr wrap="none">
            <a:spAutoFit/>
          </a:bodyPr>
          <a:lstStyle/>
          <a:p>
            <a:r>
              <a:rPr lang="en-US" dirty="0"/>
              <a:t>…</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A8D8A2F0-F391-41B1-A957-F25D069D89FC}"/>
                  </a:ext>
                </a:extLst>
              </p:cNvPr>
              <p:cNvSpPr txBox="1"/>
              <p:nvPr/>
            </p:nvSpPr>
            <p:spPr>
              <a:xfrm>
                <a:off x="6485107" y="5247066"/>
                <a:ext cx="3418449" cy="404791"/>
              </a:xfrm>
              <a:prstGeom prst="rect">
                <a:avLst/>
              </a:prstGeom>
              <a:noFill/>
            </p:spPr>
            <p:txBody>
              <a:bodyPr wrap="square" rtlCol="0">
                <a:spAutoFit/>
              </a:bodyPr>
              <a:lstStyle/>
              <a:p>
                <a:r>
                  <a:rPr lang="en-US" dirty="0"/>
                  <a:t>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sym typeface="Symbol" panose="05050102010706020507" pitchFamily="18" charset="2"/>
                          </a:rPr>
                          <m:t></m:t>
                        </m:r>
                      </m:e>
                      <m:sub>
                        <m:r>
                          <a:rPr lang="en-US" i="1">
                            <a:latin typeface="Cambria Math" panose="02040503050406030204" pitchFamily="18" charset="0"/>
                          </a:rPr>
                          <m:t>𝐾</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m:rPr>
                            <m:sty m:val="p"/>
                          </m:rPr>
                          <a:rPr lang="el-GR" i="1">
                            <a:latin typeface="Cambria Math" panose="02040503050406030204" pitchFamily="18" charset="0"/>
                          </a:rPr>
                          <m:t>Σ</m:t>
                        </m:r>
                      </m:e>
                      <m:sub>
                        <m:r>
                          <a:rPr lang="en-US" b="0" i="1" smtClean="0">
                            <a:latin typeface="Cambria Math" panose="02040503050406030204" pitchFamily="18" charset="0"/>
                          </a:rPr>
                          <m:t>𝐾</m:t>
                        </m:r>
                      </m:sub>
                      <m:sup>
                        <m:r>
                          <a:rPr lang="en-US" b="0" i="1" smtClean="0">
                            <a:latin typeface="Cambria Math" panose="02040503050406030204" pitchFamily="18" charset="0"/>
                          </a:rPr>
                          <m:t>−1</m:t>
                        </m:r>
                      </m:sup>
                    </m:sSubSup>
                  </m:oMath>
                </a14:m>
                <a:r>
                  <a:rPr lang="en-US" dirty="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𝑒</m:t>
                        </m:r>
                      </m:e>
                      <m:sub>
                        <m:r>
                          <a:rPr lang="en-US" i="1">
                            <a:latin typeface="Cambria Math" panose="02040503050406030204" pitchFamily="18" charset="0"/>
                          </a:rPr>
                          <m:t>𝑘</m:t>
                        </m:r>
                      </m:sub>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𝑧</m:t>
                        </m:r>
                      </m:e>
                      <m:sub>
                        <m:r>
                          <a:rPr lang="en-US" i="1">
                            <a:latin typeface="Cambria Math" panose="02040503050406030204" pitchFamily="18" charset="0"/>
                          </a:rPr>
                          <m:t>𝑘</m:t>
                        </m:r>
                      </m:sub>
                      <m:sup/>
                    </m:sSubSup>
                  </m:oMath>
                </a14:m>
                <a:r>
                  <a:rPr lang="en-US" dirty="0"/>
                  <a:t>- </a:t>
                </a:r>
                <a14:m>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𝑘</m:t>
                            </m:r>
                          </m:sub>
                        </m:sSub>
                      </m:e>
                    </m:acc>
                  </m:oMath>
                </a14:m>
                <a:endParaRPr lang="en-US" dirty="0"/>
              </a:p>
            </p:txBody>
          </p:sp>
        </mc:Choice>
        <mc:Fallback xmlns="">
          <p:sp>
            <p:nvSpPr>
              <p:cNvPr id="3" name="文本框 2">
                <a:extLst>
                  <a:ext uri="{FF2B5EF4-FFF2-40B4-BE49-F238E27FC236}">
                    <a16:creationId xmlns:a16="http://schemas.microsoft.com/office/drawing/2014/main" id="{A8D8A2F0-F391-41B1-A957-F25D069D89FC}"/>
                  </a:ext>
                </a:extLst>
              </p:cNvPr>
              <p:cNvSpPr txBox="1">
                <a:spLocks noRot="1" noChangeAspect="1" noMove="1" noResize="1" noEditPoints="1" noAdjustHandles="1" noChangeArrowheads="1" noChangeShapeType="1" noTextEdit="1"/>
              </p:cNvSpPr>
              <p:nvPr/>
            </p:nvSpPr>
            <p:spPr>
              <a:xfrm>
                <a:off x="6485107" y="5247066"/>
                <a:ext cx="3418449" cy="404791"/>
              </a:xfrm>
              <a:prstGeom prst="rect">
                <a:avLst/>
              </a:prstGeom>
              <a:blipFill>
                <a:blip r:embed="rId23"/>
                <a:stretch>
                  <a:fillRect l="-1604" r="-12834" b="-24242"/>
                </a:stretch>
              </a:blipFill>
            </p:spPr>
            <p:txBody>
              <a:bodyPr/>
              <a:lstStyle/>
              <a:p>
                <a:r>
                  <a:rPr lang="en-US">
                    <a:noFill/>
                  </a:rPr>
                  <a:t> </a:t>
                </a:r>
              </a:p>
            </p:txBody>
          </p:sp>
        </mc:Fallback>
      </mc:AlternateContent>
      <p:cxnSp>
        <p:nvCxnSpPr>
          <p:cNvPr id="5" name="直接箭头连接符 4">
            <a:extLst>
              <a:ext uri="{FF2B5EF4-FFF2-40B4-BE49-F238E27FC236}">
                <a16:creationId xmlns:a16="http://schemas.microsoft.com/office/drawing/2014/main" id="{AEBC1602-360D-46E6-BBFA-8DAF1A254622}"/>
              </a:ext>
            </a:extLst>
          </p:cNvPr>
          <p:cNvCxnSpPr>
            <a:cxnSpLocks/>
          </p:cNvCxnSpPr>
          <p:nvPr/>
        </p:nvCxnSpPr>
        <p:spPr>
          <a:xfrm flipV="1">
            <a:off x="8567225" y="5686029"/>
            <a:ext cx="514907" cy="427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B9727B78-B9DD-41A2-B96C-6536B780D781}"/>
              </a:ext>
            </a:extLst>
          </p:cNvPr>
          <p:cNvSpPr txBox="1"/>
          <p:nvPr/>
        </p:nvSpPr>
        <p:spPr>
          <a:xfrm>
            <a:off x="7300807" y="6113785"/>
            <a:ext cx="2012005" cy="369332"/>
          </a:xfrm>
          <a:prstGeom prst="rect">
            <a:avLst/>
          </a:prstGeom>
          <a:noFill/>
        </p:spPr>
        <p:txBody>
          <a:bodyPr wrap="square" rtlCol="0">
            <a:spAutoFit/>
          </a:bodyPr>
          <a:lstStyle/>
          <a:p>
            <a:r>
              <a:rPr lang="en-US" b="1" dirty="0">
                <a:solidFill>
                  <a:srgbClr val="FF0000"/>
                </a:solidFill>
              </a:rPr>
              <a:t>True Measurement</a:t>
            </a:r>
          </a:p>
        </p:txBody>
      </p:sp>
      <p:cxnSp>
        <p:nvCxnSpPr>
          <p:cNvPr id="85" name="直接箭头连接符 84">
            <a:extLst>
              <a:ext uri="{FF2B5EF4-FFF2-40B4-BE49-F238E27FC236}">
                <a16:creationId xmlns:a16="http://schemas.microsoft.com/office/drawing/2014/main" id="{D079CBE4-BDC1-418C-A144-CC87239CE16C}"/>
              </a:ext>
            </a:extLst>
          </p:cNvPr>
          <p:cNvCxnSpPr>
            <a:cxnSpLocks/>
          </p:cNvCxnSpPr>
          <p:nvPr/>
        </p:nvCxnSpPr>
        <p:spPr>
          <a:xfrm flipH="1" flipV="1">
            <a:off x="9529426" y="5697501"/>
            <a:ext cx="514907" cy="404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文本框 85">
            <a:extLst>
              <a:ext uri="{FF2B5EF4-FFF2-40B4-BE49-F238E27FC236}">
                <a16:creationId xmlns:a16="http://schemas.microsoft.com/office/drawing/2014/main" id="{315AB6BB-122A-48F0-96E4-FEB080F6CFBE}"/>
              </a:ext>
            </a:extLst>
          </p:cNvPr>
          <p:cNvSpPr txBox="1"/>
          <p:nvPr/>
        </p:nvSpPr>
        <p:spPr>
          <a:xfrm>
            <a:off x="9529426" y="6112477"/>
            <a:ext cx="2662574" cy="369332"/>
          </a:xfrm>
          <a:prstGeom prst="rect">
            <a:avLst/>
          </a:prstGeom>
          <a:noFill/>
        </p:spPr>
        <p:txBody>
          <a:bodyPr wrap="square" rtlCol="0">
            <a:spAutoFit/>
          </a:bodyPr>
          <a:lstStyle/>
          <a:p>
            <a:r>
              <a:rPr lang="en-US" b="1" dirty="0">
                <a:solidFill>
                  <a:srgbClr val="00B050"/>
                </a:solidFill>
              </a:rPr>
              <a:t>Predicted Measurement</a:t>
            </a:r>
          </a:p>
        </p:txBody>
      </p:sp>
    </p:spTree>
    <p:extLst>
      <p:ext uri="{BB962C8B-B14F-4D97-AF65-F5344CB8AC3E}">
        <p14:creationId xmlns:p14="http://schemas.microsoft.com/office/powerpoint/2010/main" val="161541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fade">
                                      <p:cBhvr>
                                        <p:cTn id="12" dur="500"/>
                                        <p:tgtEl>
                                          <p:spTgt spid="8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fade">
                                      <p:cBhvr>
                                        <p:cTn id="27" dur="500"/>
                                        <p:tgtEl>
                                          <p:spTgt spid="5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par>
                                <p:cTn id="38" presetID="10" presetClass="entr" presetSubtype="0" fill="hold"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10" presetClass="entr" presetSubtype="0" fill="hold" nodeType="with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fade">
                                      <p:cBhvr>
                                        <p:cTn id="43" dur="500"/>
                                        <p:tgtEl>
                                          <p:spTgt spid="8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6"/>
                                        </p:tgtEl>
                                        <p:attrNameLst>
                                          <p:attrName>style.visibility</p:attrName>
                                        </p:attrNameLst>
                                      </p:cBhvr>
                                      <p:to>
                                        <p:strVal val="visible"/>
                                      </p:to>
                                    </p:set>
                                    <p:animEffect transition="in" filter="fade">
                                      <p:cBhvr>
                                        <p:cTn id="49"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5" grpId="0"/>
      <p:bldP spid="56" grpId="0"/>
      <p:bldP spid="81" grpId="0"/>
      <p:bldP spid="82" grpId="0"/>
      <p:bldP spid="3" grpId="0"/>
      <p:bldP spid="7" grpId="0"/>
      <p:bldP spid="8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93B6F24E-FF2A-4694-9C04-FDBA3A765F1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7807" y="27226"/>
            <a:ext cx="5061858" cy="3397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文本框 6">
            <a:extLst>
              <a:ext uri="{FF2B5EF4-FFF2-40B4-BE49-F238E27FC236}">
                <a16:creationId xmlns:a16="http://schemas.microsoft.com/office/drawing/2014/main" id="{B882461F-2E45-4B1A-83EF-D2B476553CDA}"/>
              </a:ext>
            </a:extLst>
          </p:cNvPr>
          <p:cNvSpPr txBox="1"/>
          <p:nvPr/>
        </p:nvSpPr>
        <p:spPr>
          <a:xfrm>
            <a:off x="856021" y="595340"/>
            <a:ext cx="3678186" cy="584775"/>
          </a:xfrm>
          <a:prstGeom prst="rect">
            <a:avLst/>
          </a:prstGeom>
          <a:noFill/>
        </p:spPr>
        <p:txBody>
          <a:bodyPr wrap="none" rtlCol="0">
            <a:spAutoFit/>
          </a:bodyPr>
          <a:lstStyle/>
          <a:p>
            <a:r>
              <a:rPr lang="en-US" sz="3200" b="1" dirty="0"/>
              <a:t>Graph Model in G2O</a:t>
            </a:r>
          </a:p>
        </p:txBody>
      </p:sp>
      <p:grpSp>
        <p:nvGrpSpPr>
          <p:cNvPr id="8" name="组合 7">
            <a:extLst>
              <a:ext uri="{FF2B5EF4-FFF2-40B4-BE49-F238E27FC236}">
                <a16:creationId xmlns:a16="http://schemas.microsoft.com/office/drawing/2014/main" id="{B0724517-D778-4D06-BCDB-B0E5D674310E}"/>
              </a:ext>
            </a:extLst>
          </p:cNvPr>
          <p:cNvGrpSpPr/>
          <p:nvPr/>
        </p:nvGrpSpPr>
        <p:grpSpPr>
          <a:xfrm>
            <a:off x="708827" y="1350279"/>
            <a:ext cx="4843065" cy="3128407"/>
            <a:chOff x="730395" y="1690688"/>
            <a:chExt cx="4843065" cy="3128407"/>
          </a:xfrm>
        </p:grpSpPr>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9F2B144-A92B-4DB4-8914-688AB8E59DD0}"/>
                    </a:ext>
                  </a:extLst>
                </p:cNvPr>
                <p:cNvSpPr txBox="1"/>
                <p:nvPr/>
              </p:nvSpPr>
              <p:spPr>
                <a:xfrm>
                  <a:off x="730395" y="1690688"/>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17" name="文本框 16">
                  <a:extLst>
                    <a:ext uri="{FF2B5EF4-FFF2-40B4-BE49-F238E27FC236}">
                      <a16:creationId xmlns:a16="http://schemas.microsoft.com/office/drawing/2014/main" id="{8B47BA90-6B44-4318-98AF-846E00C3BD16}"/>
                    </a:ext>
                  </a:extLst>
                </p:cNvPr>
                <p:cNvSpPr txBox="1">
                  <a:spLocks noRot="1" noChangeAspect="1" noMove="1" noResize="1" noEditPoints="1" noAdjustHandles="1" noChangeArrowheads="1" noChangeShapeType="1" noTextEdit="1"/>
                </p:cNvSpPr>
                <p:nvPr/>
              </p:nvSpPr>
              <p:spPr>
                <a:xfrm>
                  <a:off x="730395" y="1690688"/>
                  <a:ext cx="533400" cy="461665"/>
                </a:xfrm>
                <a:prstGeom prst="rect">
                  <a:avLst/>
                </a:prstGeom>
                <a:blipFill>
                  <a:blip r:embed="rId6"/>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5DBF660D-CE7B-4E30-9B12-0B9EC9122508}"/>
                    </a:ext>
                  </a:extLst>
                </p:cNvPr>
                <p:cNvSpPr txBox="1"/>
                <p:nvPr/>
              </p:nvSpPr>
              <p:spPr>
                <a:xfrm>
                  <a:off x="2797320" y="169068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18" name="文本框 17">
                  <a:extLst>
                    <a:ext uri="{FF2B5EF4-FFF2-40B4-BE49-F238E27FC236}">
                      <a16:creationId xmlns:a16="http://schemas.microsoft.com/office/drawing/2014/main" id="{76A41127-C6C6-4506-9B0E-0C4803E3D0C6}"/>
                    </a:ext>
                  </a:extLst>
                </p:cNvPr>
                <p:cNvSpPr txBox="1">
                  <a:spLocks noRot="1" noChangeAspect="1" noMove="1" noResize="1" noEditPoints="1" noAdjustHandles="1" noChangeArrowheads="1" noChangeShapeType="1" noTextEdit="1"/>
                </p:cNvSpPr>
                <p:nvPr/>
              </p:nvSpPr>
              <p:spPr>
                <a:xfrm>
                  <a:off x="2797320" y="1690689"/>
                  <a:ext cx="533400" cy="461665"/>
                </a:xfrm>
                <a:prstGeom prst="rect">
                  <a:avLst/>
                </a:prstGeom>
                <a:blipFill>
                  <a:blip r:embed="rId7"/>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8EF6542-4CE6-4D8F-BBCA-7672B8D33AF5}"/>
                    </a:ext>
                  </a:extLst>
                </p:cNvPr>
                <p:cNvSpPr txBox="1"/>
                <p:nvPr/>
              </p:nvSpPr>
              <p:spPr>
                <a:xfrm>
                  <a:off x="4864245" y="169068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b="1" dirty="0"/>
                </a:p>
              </p:txBody>
            </p:sp>
          </mc:Choice>
          <mc:Fallback xmlns="">
            <p:sp>
              <p:nvSpPr>
                <p:cNvPr id="19" name="文本框 18">
                  <a:extLst>
                    <a:ext uri="{FF2B5EF4-FFF2-40B4-BE49-F238E27FC236}">
                      <a16:creationId xmlns:a16="http://schemas.microsoft.com/office/drawing/2014/main" id="{C6ED2992-D88A-48BD-9621-2B3BFA51DF84}"/>
                    </a:ext>
                  </a:extLst>
                </p:cNvPr>
                <p:cNvSpPr txBox="1">
                  <a:spLocks noRot="1" noChangeAspect="1" noMove="1" noResize="1" noEditPoints="1" noAdjustHandles="1" noChangeArrowheads="1" noChangeShapeType="1" noTextEdit="1"/>
                </p:cNvSpPr>
                <p:nvPr/>
              </p:nvSpPr>
              <p:spPr>
                <a:xfrm>
                  <a:off x="4864245" y="1690689"/>
                  <a:ext cx="533400" cy="461665"/>
                </a:xfrm>
                <a:prstGeom prst="rect">
                  <a:avLst/>
                </a:prstGeom>
                <a:blipFill>
                  <a:blip r:embed="rId8"/>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F5398264-15AE-4291-9126-E74958A2C192}"/>
                    </a:ext>
                  </a:extLst>
                </p:cNvPr>
                <p:cNvSpPr txBox="1"/>
                <p:nvPr/>
              </p:nvSpPr>
              <p:spPr>
                <a:xfrm>
                  <a:off x="1834196" y="4297382"/>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𝟑</m:t>
                            </m:r>
                          </m:sub>
                        </m:sSub>
                      </m:oMath>
                    </m:oMathPara>
                  </a14:m>
                  <a:endParaRPr lang="en-US" sz="2400" b="1" dirty="0"/>
                </a:p>
              </p:txBody>
            </p:sp>
          </mc:Choice>
          <mc:Fallback xmlns="">
            <p:sp>
              <p:nvSpPr>
                <p:cNvPr id="12" name="文本框 11">
                  <a:extLst>
                    <a:ext uri="{FF2B5EF4-FFF2-40B4-BE49-F238E27FC236}">
                      <a16:creationId xmlns:a16="http://schemas.microsoft.com/office/drawing/2014/main" id="{F5398264-15AE-4291-9126-E74958A2C192}"/>
                    </a:ext>
                  </a:extLst>
                </p:cNvPr>
                <p:cNvSpPr txBox="1">
                  <a:spLocks noRot="1" noChangeAspect="1" noMove="1" noResize="1" noEditPoints="1" noAdjustHandles="1" noChangeArrowheads="1" noChangeShapeType="1" noTextEdit="1"/>
                </p:cNvSpPr>
                <p:nvPr/>
              </p:nvSpPr>
              <p:spPr>
                <a:xfrm>
                  <a:off x="1834196" y="4297382"/>
                  <a:ext cx="533400" cy="461665"/>
                </a:xfrm>
                <a:prstGeom prst="rect">
                  <a:avLst/>
                </a:prstGeom>
                <a:blipFill>
                  <a:blip r:embed="rId9"/>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7FE00BC1-BFF9-4C16-AB87-46157529864C}"/>
                    </a:ext>
                  </a:extLst>
                </p:cNvPr>
                <p:cNvSpPr txBox="1"/>
                <p:nvPr/>
              </p:nvSpPr>
              <p:spPr>
                <a:xfrm>
                  <a:off x="4136244" y="435743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𝟒</m:t>
                            </m:r>
                          </m:sub>
                        </m:sSub>
                      </m:oMath>
                    </m:oMathPara>
                  </a14:m>
                  <a:endParaRPr lang="en-US" sz="2400" b="1" dirty="0"/>
                </a:p>
              </p:txBody>
            </p:sp>
          </mc:Choice>
          <mc:Fallback xmlns="">
            <p:sp>
              <p:nvSpPr>
                <p:cNvPr id="13" name="文本框 12">
                  <a:extLst>
                    <a:ext uri="{FF2B5EF4-FFF2-40B4-BE49-F238E27FC236}">
                      <a16:creationId xmlns:a16="http://schemas.microsoft.com/office/drawing/2014/main" id="{7FE00BC1-BFF9-4C16-AB87-46157529864C}"/>
                    </a:ext>
                  </a:extLst>
                </p:cNvPr>
                <p:cNvSpPr txBox="1">
                  <a:spLocks noRot="1" noChangeAspect="1" noMove="1" noResize="1" noEditPoints="1" noAdjustHandles="1" noChangeArrowheads="1" noChangeShapeType="1" noTextEdit="1"/>
                </p:cNvSpPr>
                <p:nvPr/>
              </p:nvSpPr>
              <p:spPr>
                <a:xfrm>
                  <a:off x="4136244" y="4357430"/>
                  <a:ext cx="533400" cy="461665"/>
                </a:xfrm>
                <a:prstGeom prst="rect">
                  <a:avLst/>
                </a:prstGeom>
                <a:blipFill>
                  <a:blip r:embed="rId10"/>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DD9EE569-62BA-4430-A3FB-8A280655D2AE}"/>
                    </a:ext>
                  </a:extLst>
                </p:cNvPr>
                <p:cNvSpPr txBox="1"/>
                <p:nvPr/>
              </p:nvSpPr>
              <p:spPr>
                <a:xfrm>
                  <a:off x="1753286" y="196740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𝒆</m:t>
                            </m:r>
                          </m:e>
                          <m:sub>
                            <m:r>
                              <a:rPr lang="en-US" altLang="zh-CN" sz="2400" b="1" i="1" smtClean="0">
                                <a:latin typeface="Cambria Math" panose="02040503050406030204" pitchFamily="18" charset="0"/>
                              </a:rPr>
                              <m:t>𝟎𝟏</m:t>
                            </m:r>
                          </m:sub>
                        </m:sSub>
                      </m:oMath>
                    </m:oMathPara>
                  </a14:m>
                  <a:endParaRPr lang="en-US" sz="2400" b="1" dirty="0"/>
                </a:p>
              </p:txBody>
            </p:sp>
          </mc:Choice>
          <mc:Fallback xmlns="">
            <p:sp>
              <p:nvSpPr>
                <p:cNvPr id="14" name="文本框 13">
                  <a:extLst>
                    <a:ext uri="{FF2B5EF4-FFF2-40B4-BE49-F238E27FC236}">
                      <a16:creationId xmlns:a16="http://schemas.microsoft.com/office/drawing/2014/main" id="{DD9EE569-62BA-4430-A3FB-8A280655D2AE}"/>
                    </a:ext>
                  </a:extLst>
                </p:cNvPr>
                <p:cNvSpPr txBox="1">
                  <a:spLocks noRot="1" noChangeAspect="1" noMove="1" noResize="1" noEditPoints="1" noAdjustHandles="1" noChangeArrowheads="1" noChangeShapeType="1" noTextEdit="1"/>
                </p:cNvSpPr>
                <p:nvPr/>
              </p:nvSpPr>
              <p:spPr>
                <a:xfrm>
                  <a:off x="1753286" y="1967409"/>
                  <a:ext cx="533400" cy="461665"/>
                </a:xfrm>
                <a:prstGeom prst="rect">
                  <a:avLst/>
                </a:prstGeom>
                <a:blipFill>
                  <a:blip r:embed="rId11"/>
                  <a:stretch>
                    <a:fillRect r="-12500"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F6AAAC3-67C2-4DA7-A6EB-2BDBE33FA8BE}"/>
                    </a:ext>
                  </a:extLst>
                </p:cNvPr>
                <p:cNvSpPr txBox="1"/>
                <p:nvPr/>
              </p:nvSpPr>
              <p:spPr>
                <a:xfrm>
                  <a:off x="3830782" y="1967408"/>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𝒆</m:t>
                            </m:r>
                          </m:e>
                          <m:sub>
                            <m:r>
                              <a:rPr lang="en-US" altLang="zh-CN" sz="2400" b="1" i="1" smtClean="0">
                                <a:latin typeface="Cambria Math" panose="02040503050406030204" pitchFamily="18" charset="0"/>
                              </a:rPr>
                              <m:t>𝟏𝟐</m:t>
                            </m:r>
                          </m:sub>
                        </m:sSub>
                      </m:oMath>
                    </m:oMathPara>
                  </a14:m>
                  <a:endParaRPr lang="en-US" sz="2400" b="1" dirty="0"/>
                </a:p>
              </p:txBody>
            </p:sp>
          </mc:Choice>
          <mc:Fallback xmlns="">
            <p:sp>
              <p:nvSpPr>
                <p:cNvPr id="15" name="文本框 14">
                  <a:extLst>
                    <a:ext uri="{FF2B5EF4-FFF2-40B4-BE49-F238E27FC236}">
                      <a16:creationId xmlns:a16="http://schemas.microsoft.com/office/drawing/2014/main" id="{EF6AAAC3-67C2-4DA7-A6EB-2BDBE33FA8BE}"/>
                    </a:ext>
                  </a:extLst>
                </p:cNvPr>
                <p:cNvSpPr txBox="1">
                  <a:spLocks noRot="1" noChangeAspect="1" noMove="1" noResize="1" noEditPoints="1" noAdjustHandles="1" noChangeArrowheads="1" noChangeShapeType="1" noTextEdit="1"/>
                </p:cNvSpPr>
                <p:nvPr/>
              </p:nvSpPr>
              <p:spPr>
                <a:xfrm>
                  <a:off x="3830782" y="1967408"/>
                  <a:ext cx="533400" cy="461665"/>
                </a:xfrm>
                <a:prstGeom prst="rect">
                  <a:avLst/>
                </a:prstGeom>
                <a:blipFill>
                  <a:blip r:embed="rId12"/>
                  <a:stretch>
                    <a:fillRect r="-13793"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CA08F454-3DE6-487E-9121-A65B664EAA67}"/>
                    </a:ext>
                  </a:extLst>
                </p:cNvPr>
                <p:cNvSpPr txBox="1"/>
                <p:nvPr/>
              </p:nvSpPr>
              <p:spPr>
                <a:xfrm>
                  <a:off x="949353" y="325506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𝒆</m:t>
                            </m:r>
                          </m:e>
                          <m:sub>
                            <m:r>
                              <a:rPr lang="en-US" altLang="zh-CN" sz="2400" b="1" i="1" smtClean="0">
                                <a:latin typeface="Cambria Math" panose="02040503050406030204" pitchFamily="18" charset="0"/>
                              </a:rPr>
                              <m:t>𝟎𝟑</m:t>
                            </m:r>
                          </m:sub>
                        </m:sSub>
                      </m:oMath>
                    </m:oMathPara>
                  </a14:m>
                  <a:endParaRPr lang="en-US" sz="2400" b="1" dirty="0"/>
                </a:p>
              </p:txBody>
            </p:sp>
          </mc:Choice>
          <mc:Fallback xmlns="">
            <p:sp>
              <p:nvSpPr>
                <p:cNvPr id="16" name="文本框 15">
                  <a:extLst>
                    <a:ext uri="{FF2B5EF4-FFF2-40B4-BE49-F238E27FC236}">
                      <a16:creationId xmlns:a16="http://schemas.microsoft.com/office/drawing/2014/main" id="{CA08F454-3DE6-487E-9121-A65B664EAA67}"/>
                    </a:ext>
                  </a:extLst>
                </p:cNvPr>
                <p:cNvSpPr txBox="1">
                  <a:spLocks noRot="1" noChangeAspect="1" noMove="1" noResize="1" noEditPoints="1" noAdjustHandles="1" noChangeArrowheads="1" noChangeShapeType="1" noTextEdit="1"/>
                </p:cNvSpPr>
                <p:nvPr/>
              </p:nvSpPr>
              <p:spPr>
                <a:xfrm>
                  <a:off x="949353" y="3255069"/>
                  <a:ext cx="533400" cy="461665"/>
                </a:xfrm>
                <a:prstGeom prst="rect">
                  <a:avLst/>
                </a:prstGeom>
                <a:blipFill>
                  <a:blip r:embed="rId13"/>
                  <a:stretch>
                    <a:fillRect r="-12500"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A9C91A05-CE06-4E8A-B496-CF384E0143D1}"/>
                    </a:ext>
                  </a:extLst>
                </p:cNvPr>
                <p:cNvSpPr txBox="1"/>
                <p:nvPr/>
              </p:nvSpPr>
              <p:spPr>
                <a:xfrm>
                  <a:off x="2588699" y="325507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𝒆</m:t>
                            </m:r>
                          </m:e>
                          <m:sub>
                            <m:r>
                              <a:rPr lang="en-US" altLang="zh-CN" sz="2400" b="1" i="1" smtClean="0">
                                <a:latin typeface="Cambria Math" panose="02040503050406030204" pitchFamily="18" charset="0"/>
                              </a:rPr>
                              <m:t>𝟏𝟑</m:t>
                            </m:r>
                          </m:sub>
                        </m:sSub>
                      </m:oMath>
                    </m:oMathPara>
                  </a14:m>
                  <a:endParaRPr lang="en-US" sz="2400" b="1" dirty="0"/>
                </a:p>
              </p:txBody>
            </p:sp>
          </mc:Choice>
          <mc:Fallback xmlns="">
            <p:sp>
              <p:nvSpPr>
                <p:cNvPr id="17" name="文本框 16">
                  <a:extLst>
                    <a:ext uri="{FF2B5EF4-FFF2-40B4-BE49-F238E27FC236}">
                      <a16:creationId xmlns:a16="http://schemas.microsoft.com/office/drawing/2014/main" id="{A9C91A05-CE06-4E8A-B496-CF384E0143D1}"/>
                    </a:ext>
                  </a:extLst>
                </p:cNvPr>
                <p:cNvSpPr txBox="1">
                  <a:spLocks noRot="1" noChangeAspect="1" noMove="1" noResize="1" noEditPoints="1" noAdjustHandles="1" noChangeArrowheads="1" noChangeShapeType="1" noTextEdit="1"/>
                </p:cNvSpPr>
                <p:nvPr/>
              </p:nvSpPr>
              <p:spPr>
                <a:xfrm>
                  <a:off x="2588699" y="3255070"/>
                  <a:ext cx="533400" cy="461665"/>
                </a:xfrm>
                <a:prstGeom prst="rect">
                  <a:avLst/>
                </a:prstGeom>
                <a:blipFill>
                  <a:blip r:embed="rId14"/>
                  <a:stretch>
                    <a:fillRect r="-12500"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ACCC6DE5-F3FA-4B00-89A1-5EE05525AFB5}"/>
                    </a:ext>
                  </a:extLst>
                </p:cNvPr>
                <p:cNvSpPr txBox="1"/>
                <p:nvPr/>
              </p:nvSpPr>
              <p:spPr>
                <a:xfrm>
                  <a:off x="3602844" y="295796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𝒆</m:t>
                            </m:r>
                          </m:e>
                          <m:sub>
                            <m:r>
                              <a:rPr lang="en-US" altLang="zh-CN" sz="2400" b="1" i="1" smtClean="0">
                                <a:latin typeface="Cambria Math" panose="02040503050406030204" pitchFamily="18" charset="0"/>
                              </a:rPr>
                              <m:t>𝟏𝟒</m:t>
                            </m:r>
                          </m:sub>
                        </m:sSub>
                      </m:oMath>
                    </m:oMathPara>
                  </a14:m>
                  <a:endParaRPr lang="en-US" sz="2400" b="1" dirty="0"/>
                </a:p>
              </p:txBody>
            </p:sp>
          </mc:Choice>
          <mc:Fallback xmlns="">
            <p:sp>
              <p:nvSpPr>
                <p:cNvPr id="18" name="文本框 17">
                  <a:extLst>
                    <a:ext uri="{FF2B5EF4-FFF2-40B4-BE49-F238E27FC236}">
                      <a16:creationId xmlns:a16="http://schemas.microsoft.com/office/drawing/2014/main" id="{ACCC6DE5-F3FA-4B00-89A1-5EE05525AFB5}"/>
                    </a:ext>
                  </a:extLst>
                </p:cNvPr>
                <p:cNvSpPr txBox="1">
                  <a:spLocks noRot="1" noChangeAspect="1" noMove="1" noResize="1" noEditPoints="1" noAdjustHandles="1" noChangeArrowheads="1" noChangeShapeType="1" noTextEdit="1"/>
                </p:cNvSpPr>
                <p:nvPr/>
              </p:nvSpPr>
              <p:spPr>
                <a:xfrm>
                  <a:off x="3602844" y="2957960"/>
                  <a:ext cx="533400" cy="461665"/>
                </a:xfrm>
                <a:prstGeom prst="rect">
                  <a:avLst/>
                </a:prstGeom>
                <a:blipFill>
                  <a:blip r:embed="rId15"/>
                  <a:stretch>
                    <a:fillRect r="-12500"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2101D29B-52DA-446B-853D-56D2EB7A168D}"/>
                    </a:ext>
                  </a:extLst>
                </p:cNvPr>
                <p:cNvSpPr txBox="1"/>
                <p:nvPr/>
              </p:nvSpPr>
              <p:spPr>
                <a:xfrm>
                  <a:off x="5040060" y="3048223"/>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𝒆</m:t>
                            </m:r>
                          </m:e>
                          <m:sub>
                            <m:r>
                              <a:rPr lang="en-US" altLang="zh-CN" sz="2400" b="1" i="1" smtClean="0">
                                <a:latin typeface="Cambria Math" panose="02040503050406030204" pitchFamily="18" charset="0"/>
                              </a:rPr>
                              <m:t>𝟐𝟒</m:t>
                            </m:r>
                          </m:sub>
                        </m:sSub>
                      </m:oMath>
                    </m:oMathPara>
                  </a14:m>
                  <a:endParaRPr lang="en-US" sz="2400" b="1" dirty="0"/>
                </a:p>
              </p:txBody>
            </p:sp>
          </mc:Choice>
          <mc:Fallback xmlns="">
            <p:sp>
              <p:nvSpPr>
                <p:cNvPr id="19" name="文本框 18">
                  <a:extLst>
                    <a:ext uri="{FF2B5EF4-FFF2-40B4-BE49-F238E27FC236}">
                      <a16:creationId xmlns:a16="http://schemas.microsoft.com/office/drawing/2014/main" id="{2101D29B-52DA-446B-853D-56D2EB7A168D}"/>
                    </a:ext>
                  </a:extLst>
                </p:cNvPr>
                <p:cNvSpPr txBox="1">
                  <a:spLocks noRot="1" noChangeAspect="1" noMove="1" noResize="1" noEditPoints="1" noAdjustHandles="1" noChangeArrowheads="1" noChangeShapeType="1" noTextEdit="1"/>
                </p:cNvSpPr>
                <p:nvPr/>
              </p:nvSpPr>
              <p:spPr>
                <a:xfrm>
                  <a:off x="5040060" y="3048223"/>
                  <a:ext cx="533400" cy="461665"/>
                </a:xfrm>
                <a:prstGeom prst="rect">
                  <a:avLst/>
                </a:prstGeom>
                <a:blipFill>
                  <a:blip r:embed="rId16"/>
                  <a:stretch>
                    <a:fillRect r="-12500" b="-2632"/>
                  </a:stretch>
                </a:blipFill>
              </p:spPr>
              <p:txBody>
                <a:bodyPr/>
                <a:lstStyle/>
                <a:p>
                  <a:r>
                    <a:rPr lang="en-US">
                      <a:noFill/>
                    </a:rPr>
                    <a:t> </a:t>
                  </a:r>
                </a:p>
              </p:txBody>
            </p:sp>
          </mc:Fallback>
        </mc:AlternateContent>
        <p:sp>
          <p:nvSpPr>
            <p:cNvPr id="20" name="椭圆 19">
              <a:extLst>
                <a:ext uri="{FF2B5EF4-FFF2-40B4-BE49-F238E27FC236}">
                  <a16:creationId xmlns:a16="http://schemas.microsoft.com/office/drawing/2014/main" id="{812FABAE-5519-4E6C-B1F2-59D4A0E17E34}"/>
                </a:ext>
              </a:extLst>
            </p:cNvPr>
            <p:cNvSpPr/>
            <p:nvPr/>
          </p:nvSpPr>
          <p:spPr>
            <a:xfrm>
              <a:off x="820630" y="2294242"/>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椭圆 20">
              <a:extLst>
                <a:ext uri="{FF2B5EF4-FFF2-40B4-BE49-F238E27FC236}">
                  <a16:creationId xmlns:a16="http://schemas.microsoft.com/office/drawing/2014/main" id="{0BC65E23-4A88-41A8-A076-E439A03E696F}"/>
                </a:ext>
              </a:extLst>
            </p:cNvPr>
            <p:cNvSpPr/>
            <p:nvPr/>
          </p:nvSpPr>
          <p:spPr>
            <a:xfrm>
              <a:off x="2797320" y="2294242"/>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椭圆 21">
              <a:extLst>
                <a:ext uri="{FF2B5EF4-FFF2-40B4-BE49-F238E27FC236}">
                  <a16:creationId xmlns:a16="http://schemas.microsoft.com/office/drawing/2014/main" id="{86A0414C-9718-49B9-AA4B-8FE9DD139B81}"/>
                </a:ext>
              </a:extLst>
            </p:cNvPr>
            <p:cNvSpPr/>
            <p:nvPr/>
          </p:nvSpPr>
          <p:spPr>
            <a:xfrm>
              <a:off x="5093177" y="2294242"/>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椭圆 22">
              <a:extLst>
                <a:ext uri="{FF2B5EF4-FFF2-40B4-BE49-F238E27FC236}">
                  <a16:creationId xmlns:a16="http://schemas.microsoft.com/office/drawing/2014/main" id="{F25E1C32-0D01-4E7F-9136-128B4851EF70}"/>
                </a:ext>
              </a:extLst>
            </p:cNvPr>
            <p:cNvSpPr/>
            <p:nvPr/>
          </p:nvSpPr>
          <p:spPr>
            <a:xfrm>
              <a:off x="1834196" y="3895765"/>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椭圆 23">
              <a:extLst>
                <a:ext uri="{FF2B5EF4-FFF2-40B4-BE49-F238E27FC236}">
                  <a16:creationId xmlns:a16="http://schemas.microsoft.com/office/drawing/2014/main" id="{5CF38B60-F621-4030-9A1B-BFF13D6049C2}"/>
                </a:ext>
              </a:extLst>
            </p:cNvPr>
            <p:cNvSpPr/>
            <p:nvPr/>
          </p:nvSpPr>
          <p:spPr>
            <a:xfrm>
              <a:off x="4103838" y="3895765"/>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直接箭头连接符 24">
              <a:extLst>
                <a:ext uri="{FF2B5EF4-FFF2-40B4-BE49-F238E27FC236}">
                  <a16:creationId xmlns:a16="http://schemas.microsoft.com/office/drawing/2014/main" id="{4175035B-7646-44F2-82D0-82446DBAAFA7}"/>
                </a:ext>
              </a:extLst>
            </p:cNvPr>
            <p:cNvCxnSpPr>
              <a:cxnSpLocks/>
              <a:stCxn id="20" idx="6"/>
              <a:endCxn id="21" idx="2"/>
            </p:cNvCxnSpPr>
            <p:nvPr/>
          </p:nvCxnSpPr>
          <p:spPr>
            <a:xfrm>
              <a:off x="1282295" y="2525075"/>
              <a:ext cx="1515025" cy="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30A9055F-F773-41E0-9C99-13B4C4F43F71}"/>
                </a:ext>
              </a:extLst>
            </p:cNvPr>
            <p:cNvCxnSpPr>
              <a:cxnSpLocks/>
              <a:stCxn id="21" idx="6"/>
              <a:endCxn id="22" idx="2"/>
            </p:cNvCxnSpPr>
            <p:nvPr/>
          </p:nvCxnSpPr>
          <p:spPr>
            <a:xfrm>
              <a:off x="3258985" y="2525075"/>
              <a:ext cx="1834192" cy="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584C6D5D-A8C9-40D7-A6C4-EB25305F1D18}"/>
                </a:ext>
              </a:extLst>
            </p:cNvPr>
            <p:cNvCxnSpPr>
              <a:cxnSpLocks/>
              <a:stCxn id="20" idx="5"/>
              <a:endCxn id="23" idx="1"/>
            </p:cNvCxnSpPr>
            <p:nvPr/>
          </p:nvCxnSpPr>
          <p:spPr>
            <a:xfrm>
              <a:off x="1214686" y="2688298"/>
              <a:ext cx="687119" cy="1275076"/>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E817FF8C-E6BF-4BC4-B131-9B2006BB3D0B}"/>
                </a:ext>
              </a:extLst>
            </p:cNvPr>
            <p:cNvCxnSpPr>
              <a:cxnSpLocks/>
              <a:stCxn id="21" idx="3"/>
              <a:endCxn id="23" idx="7"/>
            </p:cNvCxnSpPr>
            <p:nvPr/>
          </p:nvCxnSpPr>
          <p:spPr>
            <a:xfrm flipH="1">
              <a:off x="2228252" y="2688298"/>
              <a:ext cx="636677" cy="1275076"/>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3617527F-5A3A-45AA-8367-FE39FCCF72BF}"/>
                </a:ext>
              </a:extLst>
            </p:cNvPr>
            <p:cNvCxnSpPr>
              <a:cxnSpLocks/>
              <a:stCxn id="21" idx="5"/>
              <a:endCxn id="24" idx="1"/>
            </p:cNvCxnSpPr>
            <p:nvPr/>
          </p:nvCxnSpPr>
          <p:spPr>
            <a:xfrm>
              <a:off x="3191376" y="2688298"/>
              <a:ext cx="980071" cy="1275076"/>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55C71C1-3341-4304-B8D9-7AAC2B5E9DE9}"/>
                </a:ext>
              </a:extLst>
            </p:cNvPr>
            <p:cNvCxnSpPr>
              <a:cxnSpLocks/>
              <a:stCxn id="22" idx="4"/>
              <a:endCxn id="24" idx="7"/>
            </p:cNvCxnSpPr>
            <p:nvPr/>
          </p:nvCxnSpPr>
          <p:spPr>
            <a:xfrm flipH="1">
              <a:off x="4497894" y="2755907"/>
              <a:ext cx="826116" cy="1207467"/>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pic>
        <p:nvPicPr>
          <p:cNvPr id="2" name="图片 1">
            <a:extLst>
              <a:ext uri="{FF2B5EF4-FFF2-40B4-BE49-F238E27FC236}">
                <a16:creationId xmlns:a16="http://schemas.microsoft.com/office/drawing/2014/main" id="{9173E5FD-5E38-48E2-A37D-45196DCF925E}"/>
              </a:ext>
            </a:extLst>
          </p:cNvPr>
          <p:cNvPicPr>
            <a:picLocks noChangeAspect="1"/>
          </p:cNvPicPr>
          <p:nvPr/>
        </p:nvPicPr>
        <p:blipFill>
          <a:blip r:embed="rId17"/>
          <a:stretch>
            <a:fillRect/>
          </a:stretch>
        </p:blipFill>
        <p:spPr>
          <a:xfrm>
            <a:off x="5968482" y="3444587"/>
            <a:ext cx="6061300" cy="642257"/>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4F8BABC4-4189-474D-9912-B95DC69CB513}"/>
                  </a:ext>
                </a:extLst>
              </p:cNvPr>
              <p:cNvSpPr txBox="1"/>
              <p:nvPr/>
            </p:nvSpPr>
            <p:spPr>
              <a:xfrm>
                <a:off x="7192489" y="4086844"/>
                <a:ext cx="2815770" cy="4655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1" i="0" smtClean="0">
                              <a:latin typeface="Cambria Math" panose="02040503050406030204" pitchFamily="18" charset="0"/>
                            </a:rPr>
                            <m:t>𝐞</m:t>
                          </m:r>
                        </m:e>
                        <m:sub>
                          <m:r>
                            <a:rPr lang="en-US" sz="2800" b="0" i="1" smtClean="0">
                              <a:latin typeface="Cambria Math" panose="02040503050406030204" pitchFamily="18" charset="0"/>
                            </a:rPr>
                            <m:t>𝑖𝑗</m:t>
                          </m:r>
                        </m:sub>
                      </m:sSub>
                      <m:d>
                        <m:dPr>
                          <m:ctrlPr>
                            <a:rPr lang="en-US" sz="2800" b="0" i="1" smtClean="0">
                              <a:latin typeface="Cambria Math" panose="02040503050406030204" pitchFamily="18" charset="0"/>
                            </a:rPr>
                          </m:ctrlPr>
                        </m:dPr>
                        <m:e>
                          <m:r>
                            <m:rPr>
                              <m:sty m:val="p"/>
                            </m:rPr>
                            <a:rPr lang="en-US" sz="2800" b="0" i="0" smtClean="0">
                              <a:latin typeface="Cambria Math" panose="02040503050406030204" pitchFamily="18" charset="0"/>
                            </a:rPr>
                            <m:t>x</m:t>
                          </m:r>
                        </m:e>
                      </m:d>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b="1" i="1">
                              <a:latin typeface="Cambria Math" panose="02040503050406030204" pitchFamily="18" charset="0"/>
                            </a:rPr>
                            <m:t>𝒛</m:t>
                          </m:r>
                        </m:e>
                        <m:sub>
                          <m:r>
                            <a:rPr lang="en-US" sz="2800" i="1">
                              <a:latin typeface="Cambria Math" panose="02040503050406030204" pitchFamily="18" charset="0"/>
                            </a:rPr>
                            <m:t>𝑖𝑗</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b="1" i="1">
                                  <a:latin typeface="Cambria Math" panose="02040503050406030204" pitchFamily="18" charset="0"/>
                                </a:rPr>
                                <m:t>𝒛</m:t>
                              </m:r>
                            </m:e>
                          </m:acc>
                        </m:e>
                        <m:sub>
                          <m:r>
                            <a:rPr lang="en-US" sz="2800" i="1">
                              <a:latin typeface="Cambria Math" panose="02040503050406030204" pitchFamily="18" charset="0"/>
                            </a:rPr>
                            <m:t>𝑖𝑗</m:t>
                          </m:r>
                        </m:sub>
                      </m:sSub>
                    </m:oMath>
                  </m:oMathPara>
                </a14:m>
                <a:endParaRPr lang="en-US" sz="2800" dirty="0"/>
              </a:p>
            </p:txBody>
          </p:sp>
        </mc:Choice>
        <mc:Fallback xmlns="">
          <p:sp>
            <p:nvSpPr>
              <p:cNvPr id="3" name="文本框 2">
                <a:extLst>
                  <a:ext uri="{FF2B5EF4-FFF2-40B4-BE49-F238E27FC236}">
                    <a16:creationId xmlns:a16="http://schemas.microsoft.com/office/drawing/2014/main" id="{4F8BABC4-4189-474D-9912-B95DC69CB513}"/>
                  </a:ext>
                </a:extLst>
              </p:cNvPr>
              <p:cNvSpPr txBox="1">
                <a:spLocks noRot="1" noChangeAspect="1" noMove="1" noResize="1" noEditPoints="1" noAdjustHandles="1" noChangeArrowheads="1" noChangeShapeType="1" noTextEdit="1"/>
              </p:cNvSpPr>
              <p:nvPr/>
            </p:nvSpPr>
            <p:spPr>
              <a:xfrm>
                <a:off x="7192489" y="4086844"/>
                <a:ext cx="2815770" cy="465577"/>
              </a:xfrm>
              <a:prstGeom prst="rect">
                <a:avLst/>
              </a:prstGeom>
              <a:blipFill>
                <a:blip r:embed="rId18"/>
                <a:stretch>
                  <a:fillRect/>
                </a:stretch>
              </a:blipFill>
            </p:spPr>
            <p:txBody>
              <a:bodyPr/>
              <a:lstStyle/>
              <a:p>
                <a:r>
                  <a:rPr lang="en-US">
                    <a:noFill/>
                  </a:rPr>
                  <a:t> </a:t>
                </a:r>
              </a:p>
            </p:txBody>
          </p:sp>
        </mc:Fallback>
      </mc:AlternateContent>
      <p:pic>
        <p:nvPicPr>
          <p:cNvPr id="33" name="图片 32">
            <a:extLst>
              <a:ext uri="{FF2B5EF4-FFF2-40B4-BE49-F238E27FC236}">
                <a16:creationId xmlns:a16="http://schemas.microsoft.com/office/drawing/2014/main" id="{160533A9-5150-4754-87F3-17285F5C6A95}"/>
              </a:ext>
            </a:extLst>
          </p:cNvPr>
          <p:cNvPicPr>
            <a:picLocks noChangeAspect="1"/>
          </p:cNvPicPr>
          <p:nvPr/>
        </p:nvPicPr>
        <p:blipFill>
          <a:blip r:embed="rId19"/>
          <a:stretch>
            <a:fillRect/>
          </a:stretch>
        </p:blipFill>
        <p:spPr>
          <a:xfrm>
            <a:off x="6128398" y="4729101"/>
            <a:ext cx="5400675" cy="1438275"/>
          </a:xfrm>
          <a:prstGeom prst="rect">
            <a:avLst/>
          </a:prstGeom>
          <a:ln w="15875">
            <a:solidFill>
              <a:schemeClr val="accent1"/>
            </a:solidFill>
          </a:ln>
        </p:spPr>
      </p:pic>
      <p:sp>
        <p:nvSpPr>
          <p:cNvPr id="5" name="矩形 4">
            <a:extLst>
              <a:ext uri="{FF2B5EF4-FFF2-40B4-BE49-F238E27FC236}">
                <a16:creationId xmlns:a16="http://schemas.microsoft.com/office/drawing/2014/main" id="{0199F6B2-7B2D-46BF-8C7A-754CDADE0515}"/>
              </a:ext>
            </a:extLst>
          </p:cNvPr>
          <p:cNvSpPr/>
          <p:nvPr/>
        </p:nvSpPr>
        <p:spPr>
          <a:xfrm>
            <a:off x="121808" y="5800995"/>
            <a:ext cx="6096000" cy="923330"/>
          </a:xfrm>
          <a:prstGeom prst="rect">
            <a:avLst/>
          </a:prstGeom>
        </p:spPr>
        <p:txBody>
          <a:bodyPr>
            <a:spAutoFit/>
          </a:bodyPr>
          <a:lstStyle/>
          <a:p>
            <a:r>
              <a:rPr lang="en-US" dirty="0" err="1"/>
              <a:t>Kümmerle</a:t>
            </a:r>
            <a:r>
              <a:rPr lang="en-US" dirty="0"/>
              <a:t>, Rainer, et al. "g2o: A general framework for graph optimization." </a:t>
            </a:r>
            <a:r>
              <a:rPr lang="en-US" i="1" dirty="0"/>
              <a:t>IEEE International Conference on Robotics and Automation</a:t>
            </a:r>
            <a:r>
              <a:rPr lang="en-US" dirty="0"/>
              <a:t>., 2011</a:t>
            </a:r>
          </a:p>
        </p:txBody>
      </p:sp>
    </p:spTree>
    <p:extLst>
      <p:ext uri="{BB962C8B-B14F-4D97-AF65-F5344CB8AC3E}">
        <p14:creationId xmlns:p14="http://schemas.microsoft.com/office/powerpoint/2010/main" val="202137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A83D4-1E33-4EE3-98B7-739D8DEA9620}"/>
              </a:ext>
            </a:extLst>
          </p:cNvPr>
          <p:cNvSpPr>
            <a:spLocks noGrp="1"/>
          </p:cNvSpPr>
          <p:nvPr>
            <p:ph type="title"/>
          </p:nvPr>
        </p:nvSpPr>
        <p:spPr>
          <a:xfrm>
            <a:off x="553192" y="323272"/>
            <a:ext cx="10515600" cy="715530"/>
          </a:xfrm>
        </p:spPr>
        <p:txBody>
          <a:bodyPr/>
          <a:lstStyle/>
          <a:p>
            <a:r>
              <a:rPr lang="en-US" b="1" dirty="0"/>
              <a:t>G2O</a:t>
            </a:r>
            <a:endParaRPr lang="en-US" dirty="0"/>
          </a:p>
        </p:txBody>
      </p:sp>
      <p:grpSp>
        <p:nvGrpSpPr>
          <p:cNvPr id="4" name="组合 3">
            <a:extLst>
              <a:ext uri="{FF2B5EF4-FFF2-40B4-BE49-F238E27FC236}">
                <a16:creationId xmlns:a16="http://schemas.microsoft.com/office/drawing/2014/main" id="{2D3DB2B7-4932-47ED-B806-A99EDA97B8F2}"/>
              </a:ext>
            </a:extLst>
          </p:cNvPr>
          <p:cNvGrpSpPr/>
          <p:nvPr/>
        </p:nvGrpSpPr>
        <p:grpSpPr>
          <a:xfrm>
            <a:off x="6598988" y="0"/>
            <a:ext cx="4843065" cy="3128407"/>
            <a:chOff x="730395" y="1690688"/>
            <a:chExt cx="4843065" cy="3128407"/>
          </a:xfrm>
        </p:grpSpPr>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2AF2F73-0A80-4BFE-8498-2F90B49FB318}"/>
                    </a:ext>
                  </a:extLst>
                </p:cNvPr>
                <p:cNvSpPr txBox="1"/>
                <p:nvPr/>
              </p:nvSpPr>
              <p:spPr>
                <a:xfrm>
                  <a:off x="730395" y="1690688"/>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17" name="文本框 16">
                  <a:extLst>
                    <a:ext uri="{FF2B5EF4-FFF2-40B4-BE49-F238E27FC236}">
                      <a16:creationId xmlns:a16="http://schemas.microsoft.com/office/drawing/2014/main" id="{8B47BA90-6B44-4318-98AF-846E00C3BD16}"/>
                    </a:ext>
                  </a:extLst>
                </p:cNvPr>
                <p:cNvSpPr txBox="1">
                  <a:spLocks noRot="1" noChangeAspect="1" noMove="1" noResize="1" noEditPoints="1" noAdjustHandles="1" noChangeArrowheads="1" noChangeShapeType="1" noTextEdit="1"/>
                </p:cNvSpPr>
                <p:nvPr/>
              </p:nvSpPr>
              <p:spPr>
                <a:xfrm>
                  <a:off x="730395" y="1690688"/>
                  <a:ext cx="533400" cy="461665"/>
                </a:xfrm>
                <a:prstGeom prst="rect">
                  <a:avLst/>
                </a:prstGeom>
                <a:blipFill>
                  <a:blip r:embed="rId6"/>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837AEA33-0A18-42E1-9891-1D555FCD541D}"/>
                    </a:ext>
                  </a:extLst>
                </p:cNvPr>
                <p:cNvSpPr txBox="1"/>
                <p:nvPr/>
              </p:nvSpPr>
              <p:spPr>
                <a:xfrm>
                  <a:off x="2797320" y="169068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18" name="文本框 17">
                  <a:extLst>
                    <a:ext uri="{FF2B5EF4-FFF2-40B4-BE49-F238E27FC236}">
                      <a16:creationId xmlns:a16="http://schemas.microsoft.com/office/drawing/2014/main" id="{76A41127-C6C6-4506-9B0E-0C4803E3D0C6}"/>
                    </a:ext>
                  </a:extLst>
                </p:cNvPr>
                <p:cNvSpPr txBox="1">
                  <a:spLocks noRot="1" noChangeAspect="1" noMove="1" noResize="1" noEditPoints="1" noAdjustHandles="1" noChangeArrowheads="1" noChangeShapeType="1" noTextEdit="1"/>
                </p:cNvSpPr>
                <p:nvPr/>
              </p:nvSpPr>
              <p:spPr>
                <a:xfrm>
                  <a:off x="2797320" y="1690689"/>
                  <a:ext cx="533400" cy="461665"/>
                </a:xfrm>
                <a:prstGeom prst="rect">
                  <a:avLst/>
                </a:prstGeom>
                <a:blipFill>
                  <a:blip r:embed="rId7"/>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8FF7680-D413-4B71-87BD-AA33C90B5262}"/>
                    </a:ext>
                  </a:extLst>
                </p:cNvPr>
                <p:cNvSpPr txBox="1"/>
                <p:nvPr/>
              </p:nvSpPr>
              <p:spPr>
                <a:xfrm>
                  <a:off x="4864245" y="169068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b="1" dirty="0"/>
                </a:p>
              </p:txBody>
            </p:sp>
          </mc:Choice>
          <mc:Fallback xmlns="">
            <p:sp>
              <p:nvSpPr>
                <p:cNvPr id="19" name="文本框 18">
                  <a:extLst>
                    <a:ext uri="{FF2B5EF4-FFF2-40B4-BE49-F238E27FC236}">
                      <a16:creationId xmlns:a16="http://schemas.microsoft.com/office/drawing/2014/main" id="{C6ED2992-D88A-48BD-9621-2B3BFA51DF84}"/>
                    </a:ext>
                  </a:extLst>
                </p:cNvPr>
                <p:cNvSpPr txBox="1">
                  <a:spLocks noRot="1" noChangeAspect="1" noMove="1" noResize="1" noEditPoints="1" noAdjustHandles="1" noChangeArrowheads="1" noChangeShapeType="1" noTextEdit="1"/>
                </p:cNvSpPr>
                <p:nvPr/>
              </p:nvSpPr>
              <p:spPr>
                <a:xfrm>
                  <a:off x="4864245" y="1690689"/>
                  <a:ext cx="533400" cy="461665"/>
                </a:xfrm>
                <a:prstGeom prst="rect">
                  <a:avLst/>
                </a:prstGeom>
                <a:blipFill>
                  <a:blip r:embed="rId8"/>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6D916F2-528F-43CA-BB42-A77AE0F0C580}"/>
                    </a:ext>
                  </a:extLst>
                </p:cNvPr>
                <p:cNvSpPr txBox="1"/>
                <p:nvPr/>
              </p:nvSpPr>
              <p:spPr>
                <a:xfrm>
                  <a:off x="1834196" y="4297382"/>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𝟑</m:t>
                            </m:r>
                          </m:sub>
                        </m:sSub>
                      </m:oMath>
                    </m:oMathPara>
                  </a14:m>
                  <a:endParaRPr lang="en-US" sz="2400" b="1" dirty="0"/>
                </a:p>
              </p:txBody>
            </p:sp>
          </mc:Choice>
          <mc:Fallback xmlns="">
            <p:sp>
              <p:nvSpPr>
                <p:cNvPr id="12" name="文本框 11">
                  <a:extLst>
                    <a:ext uri="{FF2B5EF4-FFF2-40B4-BE49-F238E27FC236}">
                      <a16:creationId xmlns:a16="http://schemas.microsoft.com/office/drawing/2014/main" id="{F5398264-15AE-4291-9126-E74958A2C192}"/>
                    </a:ext>
                  </a:extLst>
                </p:cNvPr>
                <p:cNvSpPr txBox="1">
                  <a:spLocks noRot="1" noChangeAspect="1" noMove="1" noResize="1" noEditPoints="1" noAdjustHandles="1" noChangeArrowheads="1" noChangeShapeType="1" noTextEdit="1"/>
                </p:cNvSpPr>
                <p:nvPr/>
              </p:nvSpPr>
              <p:spPr>
                <a:xfrm>
                  <a:off x="1834196" y="4297382"/>
                  <a:ext cx="533400" cy="461665"/>
                </a:xfrm>
                <a:prstGeom prst="rect">
                  <a:avLst/>
                </a:prstGeom>
                <a:blipFill>
                  <a:blip r:embed="rId9"/>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2C7D87DC-7F2F-4781-A13E-634DA09F3C53}"/>
                    </a:ext>
                  </a:extLst>
                </p:cNvPr>
                <p:cNvSpPr txBox="1"/>
                <p:nvPr/>
              </p:nvSpPr>
              <p:spPr>
                <a:xfrm>
                  <a:off x="4136244" y="435743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𝟒</m:t>
                            </m:r>
                          </m:sub>
                        </m:sSub>
                      </m:oMath>
                    </m:oMathPara>
                  </a14:m>
                  <a:endParaRPr lang="en-US" sz="2400" b="1" dirty="0"/>
                </a:p>
              </p:txBody>
            </p:sp>
          </mc:Choice>
          <mc:Fallback xmlns="">
            <p:sp>
              <p:nvSpPr>
                <p:cNvPr id="13" name="文本框 12">
                  <a:extLst>
                    <a:ext uri="{FF2B5EF4-FFF2-40B4-BE49-F238E27FC236}">
                      <a16:creationId xmlns:a16="http://schemas.microsoft.com/office/drawing/2014/main" id="{7FE00BC1-BFF9-4C16-AB87-46157529864C}"/>
                    </a:ext>
                  </a:extLst>
                </p:cNvPr>
                <p:cNvSpPr txBox="1">
                  <a:spLocks noRot="1" noChangeAspect="1" noMove="1" noResize="1" noEditPoints="1" noAdjustHandles="1" noChangeArrowheads="1" noChangeShapeType="1" noTextEdit="1"/>
                </p:cNvSpPr>
                <p:nvPr/>
              </p:nvSpPr>
              <p:spPr>
                <a:xfrm>
                  <a:off x="4136244" y="4357430"/>
                  <a:ext cx="533400" cy="461665"/>
                </a:xfrm>
                <a:prstGeom prst="rect">
                  <a:avLst/>
                </a:prstGeom>
                <a:blipFill>
                  <a:blip r:embed="rId10"/>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EDAD7F7-7F6A-415D-8A7E-DAA3189A35C7}"/>
                    </a:ext>
                  </a:extLst>
                </p:cNvPr>
                <p:cNvSpPr txBox="1"/>
                <p:nvPr/>
              </p:nvSpPr>
              <p:spPr>
                <a:xfrm>
                  <a:off x="1753286" y="196740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𝒆</m:t>
                            </m:r>
                          </m:e>
                          <m:sub>
                            <m:r>
                              <a:rPr lang="en-US" altLang="zh-CN" sz="2400" b="1" i="1" smtClean="0">
                                <a:latin typeface="Cambria Math" panose="02040503050406030204" pitchFamily="18" charset="0"/>
                              </a:rPr>
                              <m:t>𝟎𝟏</m:t>
                            </m:r>
                          </m:sub>
                        </m:sSub>
                      </m:oMath>
                    </m:oMathPara>
                  </a14:m>
                  <a:endParaRPr lang="en-US" sz="2400" b="1" dirty="0"/>
                </a:p>
              </p:txBody>
            </p:sp>
          </mc:Choice>
          <mc:Fallback xmlns="">
            <p:sp>
              <p:nvSpPr>
                <p:cNvPr id="14" name="文本框 13">
                  <a:extLst>
                    <a:ext uri="{FF2B5EF4-FFF2-40B4-BE49-F238E27FC236}">
                      <a16:creationId xmlns:a16="http://schemas.microsoft.com/office/drawing/2014/main" id="{DD9EE569-62BA-4430-A3FB-8A280655D2AE}"/>
                    </a:ext>
                  </a:extLst>
                </p:cNvPr>
                <p:cNvSpPr txBox="1">
                  <a:spLocks noRot="1" noChangeAspect="1" noMove="1" noResize="1" noEditPoints="1" noAdjustHandles="1" noChangeArrowheads="1" noChangeShapeType="1" noTextEdit="1"/>
                </p:cNvSpPr>
                <p:nvPr/>
              </p:nvSpPr>
              <p:spPr>
                <a:xfrm>
                  <a:off x="1753286" y="1967409"/>
                  <a:ext cx="533400" cy="461665"/>
                </a:xfrm>
                <a:prstGeom prst="rect">
                  <a:avLst/>
                </a:prstGeom>
                <a:blipFill>
                  <a:blip r:embed="rId11"/>
                  <a:stretch>
                    <a:fillRect r="-12500"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340249E3-04E5-4A75-9C26-0F7C7DE7B74C}"/>
                    </a:ext>
                  </a:extLst>
                </p:cNvPr>
                <p:cNvSpPr txBox="1"/>
                <p:nvPr/>
              </p:nvSpPr>
              <p:spPr>
                <a:xfrm>
                  <a:off x="3830782" y="1967408"/>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𝒆</m:t>
                            </m:r>
                          </m:e>
                          <m:sub>
                            <m:r>
                              <a:rPr lang="en-US" altLang="zh-CN" sz="2400" b="1" i="1" smtClean="0">
                                <a:latin typeface="Cambria Math" panose="02040503050406030204" pitchFamily="18" charset="0"/>
                              </a:rPr>
                              <m:t>𝟏𝟐</m:t>
                            </m:r>
                          </m:sub>
                        </m:sSub>
                      </m:oMath>
                    </m:oMathPara>
                  </a14:m>
                  <a:endParaRPr lang="en-US" sz="2400" b="1" dirty="0"/>
                </a:p>
              </p:txBody>
            </p:sp>
          </mc:Choice>
          <mc:Fallback xmlns="">
            <p:sp>
              <p:nvSpPr>
                <p:cNvPr id="15" name="文本框 14">
                  <a:extLst>
                    <a:ext uri="{FF2B5EF4-FFF2-40B4-BE49-F238E27FC236}">
                      <a16:creationId xmlns:a16="http://schemas.microsoft.com/office/drawing/2014/main" id="{EF6AAAC3-67C2-4DA7-A6EB-2BDBE33FA8BE}"/>
                    </a:ext>
                  </a:extLst>
                </p:cNvPr>
                <p:cNvSpPr txBox="1">
                  <a:spLocks noRot="1" noChangeAspect="1" noMove="1" noResize="1" noEditPoints="1" noAdjustHandles="1" noChangeArrowheads="1" noChangeShapeType="1" noTextEdit="1"/>
                </p:cNvSpPr>
                <p:nvPr/>
              </p:nvSpPr>
              <p:spPr>
                <a:xfrm>
                  <a:off x="3830782" y="1967408"/>
                  <a:ext cx="533400" cy="461665"/>
                </a:xfrm>
                <a:prstGeom prst="rect">
                  <a:avLst/>
                </a:prstGeom>
                <a:blipFill>
                  <a:blip r:embed="rId12"/>
                  <a:stretch>
                    <a:fillRect r="-13793"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E37FA28A-0F1A-4F3B-BEEC-98F78A2C9671}"/>
                    </a:ext>
                  </a:extLst>
                </p:cNvPr>
                <p:cNvSpPr txBox="1"/>
                <p:nvPr/>
              </p:nvSpPr>
              <p:spPr>
                <a:xfrm>
                  <a:off x="949353" y="325506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𝒆</m:t>
                            </m:r>
                          </m:e>
                          <m:sub>
                            <m:r>
                              <a:rPr lang="en-US" altLang="zh-CN" sz="2400" b="1" i="1" smtClean="0">
                                <a:latin typeface="Cambria Math" panose="02040503050406030204" pitchFamily="18" charset="0"/>
                              </a:rPr>
                              <m:t>𝟎𝟑</m:t>
                            </m:r>
                          </m:sub>
                        </m:sSub>
                      </m:oMath>
                    </m:oMathPara>
                  </a14:m>
                  <a:endParaRPr lang="en-US" sz="2400" b="1" dirty="0"/>
                </a:p>
              </p:txBody>
            </p:sp>
          </mc:Choice>
          <mc:Fallback xmlns="">
            <p:sp>
              <p:nvSpPr>
                <p:cNvPr id="16" name="文本框 15">
                  <a:extLst>
                    <a:ext uri="{FF2B5EF4-FFF2-40B4-BE49-F238E27FC236}">
                      <a16:creationId xmlns:a16="http://schemas.microsoft.com/office/drawing/2014/main" id="{CA08F454-3DE6-487E-9121-A65B664EAA67}"/>
                    </a:ext>
                  </a:extLst>
                </p:cNvPr>
                <p:cNvSpPr txBox="1">
                  <a:spLocks noRot="1" noChangeAspect="1" noMove="1" noResize="1" noEditPoints="1" noAdjustHandles="1" noChangeArrowheads="1" noChangeShapeType="1" noTextEdit="1"/>
                </p:cNvSpPr>
                <p:nvPr/>
              </p:nvSpPr>
              <p:spPr>
                <a:xfrm>
                  <a:off x="949353" y="3255069"/>
                  <a:ext cx="533400" cy="461665"/>
                </a:xfrm>
                <a:prstGeom prst="rect">
                  <a:avLst/>
                </a:prstGeom>
                <a:blipFill>
                  <a:blip r:embed="rId13"/>
                  <a:stretch>
                    <a:fillRect r="-12500"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8A8D926A-6C81-4B95-B66B-3999E9370A9D}"/>
                    </a:ext>
                  </a:extLst>
                </p:cNvPr>
                <p:cNvSpPr txBox="1"/>
                <p:nvPr/>
              </p:nvSpPr>
              <p:spPr>
                <a:xfrm>
                  <a:off x="2588699" y="325507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𝒆</m:t>
                            </m:r>
                          </m:e>
                          <m:sub>
                            <m:r>
                              <a:rPr lang="en-US" altLang="zh-CN" sz="2400" b="1" i="1" smtClean="0">
                                <a:latin typeface="Cambria Math" panose="02040503050406030204" pitchFamily="18" charset="0"/>
                              </a:rPr>
                              <m:t>𝟏𝟑</m:t>
                            </m:r>
                          </m:sub>
                        </m:sSub>
                      </m:oMath>
                    </m:oMathPara>
                  </a14:m>
                  <a:endParaRPr lang="en-US" sz="2400" b="1" dirty="0"/>
                </a:p>
              </p:txBody>
            </p:sp>
          </mc:Choice>
          <mc:Fallback xmlns="">
            <p:sp>
              <p:nvSpPr>
                <p:cNvPr id="17" name="文本框 16">
                  <a:extLst>
                    <a:ext uri="{FF2B5EF4-FFF2-40B4-BE49-F238E27FC236}">
                      <a16:creationId xmlns:a16="http://schemas.microsoft.com/office/drawing/2014/main" id="{A9C91A05-CE06-4E8A-B496-CF384E0143D1}"/>
                    </a:ext>
                  </a:extLst>
                </p:cNvPr>
                <p:cNvSpPr txBox="1">
                  <a:spLocks noRot="1" noChangeAspect="1" noMove="1" noResize="1" noEditPoints="1" noAdjustHandles="1" noChangeArrowheads="1" noChangeShapeType="1" noTextEdit="1"/>
                </p:cNvSpPr>
                <p:nvPr/>
              </p:nvSpPr>
              <p:spPr>
                <a:xfrm>
                  <a:off x="2588699" y="3255070"/>
                  <a:ext cx="533400" cy="461665"/>
                </a:xfrm>
                <a:prstGeom prst="rect">
                  <a:avLst/>
                </a:prstGeom>
                <a:blipFill>
                  <a:blip r:embed="rId14"/>
                  <a:stretch>
                    <a:fillRect r="-12500"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4777B2BE-7D8B-4DFF-8FFB-C0149BB9F1AB}"/>
                    </a:ext>
                  </a:extLst>
                </p:cNvPr>
                <p:cNvSpPr txBox="1"/>
                <p:nvPr/>
              </p:nvSpPr>
              <p:spPr>
                <a:xfrm>
                  <a:off x="3602844" y="295796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𝒆</m:t>
                            </m:r>
                          </m:e>
                          <m:sub>
                            <m:r>
                              <a:rPr lang="en-US" altLang="zh-CN" sz="2400" b="1" i="1" smtClean="0">
                                <a:latin typeface="Cambria Math" panose="02040503050406030204" pitchFamily="18" charset="0"/>
                              </a:rPr>
                              <m:t>𝟏𝟒</m:t>
                            </m:r>
                          </m:sub>
                        </m:sSub>
                      </m:oMath>
                    </m:oMathPara>
                  </a14:m>
                  <a:endParaRPr lang="en-US" sz="2400" b="1" dirty="0"/>
                </a:p>
              </p:txBody>
            </p:sp>
          </mc:Choice>
          <mc:Fallback xmlns="">
            <p:sp>
              <p:nvSpPr>
                <p:cNvPr id="18" name="文本框 17">
                  <a:extLst>
                    <a:ext uri="{FF2B5EF4-FFF2-40B4-BE49-F238E27FC236}">
                      <a16:creationId xmlns:a16="http://schemas.microsoft.com/office/drawing/2014/main" id="{ACCC6DE5-F3FA-4B00-89A1-5EE05525AFB5}"/>
                    </a:ext>
                  </a:extLst>
                </p:cNvPr>
                <p:cNvSpPr txBox="1">
                  <a:spLocks noRot="1" noChangeAspect="1" noMove="1" noResize="1" noEditPoints="1" noAdjustHandles="1" noChangeArrowheads="1" noChangeShapeType="1" noTextEdit="1"/>
                </p:cNvSpPr>
                <p:nvPr/>
              </p:nvSpPr>
              <p:spPr>
                <a:xfrm>
                  <a:off x="3602844" y="2957960"/>
                  <a:ext cx="533400" cy="461665"/>
                </a:xfrm>
                <a:prstGeom prst="rect">
                  <a:avLst/>
                </a:prstGeom>
                <a:blipFill>
                  <a:blip r:embed="rId15"/>
                  <a:stretch>
                    <a:fillRect r="-12500"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A4A9F491-3794-4BBE-8A42-3F90A20809B5}"/>
                    </a:ext>
                  </a:extLst>
                </p:cNvPr>
                <p:cNvSpPr txBox="1"/>
                <p:nvPr/>
              </p:nvSpPr>
              <p:spPr>
                <a:xfrm>
                  <a:off x="5040060" y="3048223"/>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𝒆</m:t>
                            </m:r>
                          </m:e>
                          <m:sub>
                            <m:r>
                              <a:rPr lang="en-US" altLang="zh-CN" sz="2400" b="1" i="1" smtClean="0">
                                <a:latin typeface="Cambria Math" panose="02040503050406030204" pitchFamily="18" charset="0"/>
                              </a:rPr>
                              <m:t>𝟐𝟒</m:t>
                            </m:r>
                          </m:sub>
                        </m:sSub>
                      </m:oMath>
                    </m:oMathPara>
                  </a14:m>
                  <a:endParaRPr lang="en-US" sz="2400" b="1" dirty="0"/>
                </a:p>
              </p:txBody>
            </p:sp>
          </mc:Choice>
          <mc:Fallback xmlns="">
            <p:sp>
              <p:nvSpPr>
                <p:cNvPr id="19" name="文本框 18">
                  <a:extLst>
                    <a:ext uri="{FF2B5EF4-FFF2-40B4-BE49-F238E27FC236}">
                      <a16:creationId xmlns:a16="http://schemas.microsoft.com/office/drawing/2014/main" id="{2101D29B-52DA-446B-853D-56D2EB7A168D}"/>
                    </a:ext>
                  </a:extLst>
                </p:cNvPr>
                <p:cNvSpPr txBox="1">
                  <a:spLocks noRot="1" noChangeAspect="1" noMove="1" noResize="1" noEditPoints="1" noAdjustHandles="1" noChangeArrowheads="1" noChangeShapeType="1" noTextEdit="1"/>
                </p:cNvSpPr>
                <p:nvPr/>
              </p:nvSpPr>
              <p:spPr>
                <a:xfrm>
                  <a:off x="5040060" y="3048223"/>
                  <a:ext cx="533400" cy="461665"/>
                </a:xfrm>
                <a:prstGeom prst="rect">
                  <a:avLst/>
                </a:prstGeom>
                <a:blipFill>
                  <a:blip r:embed="rId16"/>
                  <a:stretch>
                    <a:fillRect r="-12500" b="-2632"/>
                  </a:stretch>
                </a:blipFill>
              </p:spPr>
              <p:txBody>
                <a:bodyPr/>
                <a:lstStyle/>
                <a:p>
                  <a:r>
                    <a:rPr lang="en-US">
                      <a:noFill/>
                    </a:rPr>
                    <a:t> </a:t>
                  </a:r>
                </a:p>
              </p:txBody>
            </p:sp>
          </mc:Fallback>
        </mc:AlternateContent>
        <p:sp>
          <p:nvSpPr>
            <p:cNvPr id="16" name="椭圆 15">
              <a:extLst>
                <a:ext uri="{FF2B5EF4-FFF2-40B4-BE49-F238E27FC236}">
                  <a16:creationId xmlns:a16="http://schemas.microsoft.com/office/drawing/2014/main" id="{DDB99B74-DC2F-4827-B5CE-C0A7EC5B9C8F}"/>
                </a:ext>
              </a:extLst>
            </p:cNvPr>
            <p:cNvSpPr/>
            <p:nvPr/>
          </p:nvSpPr>
          <p:spPr>
            <a:xfrm>
              <a:off x="820630" y="2294242"/>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椭圆 16">
              <a:extLst>
                <a:ext uri="{FF2B5EF4-FFF2-40B4-BE49-F238E27FC236}">
                  <a16:creationId xmlns:a16="http://schemas.microsoft.com/office/drawing/2014/main" id="{A3A8F541-A997-4A60-AB01-986D394D133A}"/>
                </a:ext>
              </a:extLst>
            </p:cNvPr>
            <p:cNvSpPr/>
            <p:nvPr/>
          </p:nvSpPr>
          <p:spPr>
            <a:xfrm>
              <a:off x="2797320" y="2294242"/>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椭圆 17">
              <a:extLst>
                <a:ext uri="{FF2B5EF4-FFF2-40B4-BE49-F238E27FC236}">
                  <a16:creationId xmlns:a16="http://schemas.microsoft.com/office/drawing/2014/main" id="{5F82AD79-8A75-482B-81C5-CF97F5277251}"/>
                </a:ext>
              </a:extLst>
            </p:cNvPr>
            <p:cNvSpPr/>
            <p:nvPr/>
          </p:nvSpPr>
          <p:spPr>
            <a:xfrm>
              <a:off x="5093177" y="2294242"/>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椭圆 18">
              <a:extLst>
                <a:ext uri="{FF2B5EF4-FFF2-40B4-BE49-F238E27FC236}">
                  <a16:creationId xmlns:a16="http://schemas.microsoft.com/office/drawing/2014/main" id="{75CE2FD9-4396-4734-8879-EBF12DEEA000}"/>
                </a:ext>
              </a:extLst>
            </p:cNvPr>
            <p:cNvSpPr/>
            <p:nvPr/>
          </p:nvSpPr>
          <p:spPr>
            <a:xfrm>
              <a:off x="1834196" y="3895765"/>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椭圆 19">
              <a:extLst>
                <a:ext uri="{FF2B5EF4-FFF2-40B4-BE49-F238E27FC236}">
                  <a16:creationId xmlns:a16="http://schemas.microsoft.com/office/drawing/2014/main" id="{956CE81E-8432-4279-9341-4ADD831BA0DB}"/>
                </a:ext>
              </a:extLst>
            </p:cNvPr>
            <p:cNvSpPr/>
            <p:nvPr/>
          </p:nvSpPr>
          <p:spPr>
            <a:xfrm>
              <a:off x="4103838" y="3895765"/>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直接箭头连接符 20">
              <a:extLst>
                <a:ext uri="{FF2B5EF4-FFF2-40B4-BE49-F238E27FC236}">
                  <a16:creationId xmlns:a16="http://schemas.microsoft.com/office/drawing/2014/main" id="{C69156EF-85F5-4A79-86FC-C68773DACAA0}"/>
                </a:ext>
              </a:extLst>
            </p:cNvPr>
            <p:cNvCxnSpPr>
              <a:cxnSpLocks/>
              <a:stCxn id="16" idx="6"/>
              <a:endCxn id="17" idx="2"/>
            </p:cNvCxnSpPr>
            <p:nvPr/>
          </p:nvCxnSpPr>
          <p:spPr>
            <a:xfrm>
              <a:off x="1282295" y="2525075"/>
              <a:ext cx="1515025" cy="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C2141D35-C903-4E74-894A-068179CDA360}"/>
                </a:ext>
              </a:extLst>
            </p:cNvPr>
            <p:cNvCxnSpPr>
              <a:cxnSpLocks/>
              <a:stCxn id="17" idx="6"/>
              <a:endCxn id="18" idx="2"/>
            </p:cNvCxnSpPr>
            <p:nvPr/>
          </p:nvCxnSpPr>
          <p:spPr>
            <a:xfrm>
              <a:off x="3258985" y="2525075"/>
              <a:ext cx="1834192" cy="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949678D0-29E4-4B29-B562-7048E4604A15}"/>
                </a:ext>
              </a:extLst>
            </p:cNvPr>
            <p:cNvCxnSpPr>
              <a:cxnSpLocks/>
              <a:stCxn id="16" idx="5"/>
              <a:endCxn id="19" idx="1"/>
            </p:cNvCxnSpPr>
            <p:nvPr/>
          </p:nvCxnSpPr>
          <p:spPr>
            <a:xfrm>
              <a:off x="1214686" y="2688298"/>
              <a:ext cx="687119" cy="1275076"/>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8C215856-34BD-4E2E-9B22-B8B0666C3A90}"/>
                </a:ext>
              </a:extLst>
            </p:cNvPr>
            <p:cNvCxnSpPr>
              <a:cxnSpLocks/>
              <a:stCxn id="17" idx="3"/>
              <a:endCxn id="19" idx="7"/>
            </p:cNvCxnSpPr>
            <p:nvPr/>
          </p:nvCxnSpPr>
          <p:spPr>
            <a:xfrm flipH="1">
              <a:off x="2228252" y="2688298"/>
              <a:ext cx="636677" cy="1275076"/>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234F37B-A484-4539-B89C-983B62EE6F2C}"/>
                </a:ext>
              </a:extLst>
            </p:cNvPr>
            <p:cNvCxnSpPr>
              <a:cxnSpLocks/>
              <a:stCxn id="17" idx="5"/>
              <a:endCxn id="20" idx="1"/>
            </p:cNvCxnSpPr>
            <p:nvPr/>
          </p:nvCxnSpPr>
          <p:spPr>
            <a:xfrm>
              <a:off x="3191376" y="2688298"/>
              <a:ext cx="980071" cy="1275076"/>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70374C74-B7F9-4D1C-877F-92F0776A0488}"/>
                </a:ext>
              </a:extLst>
            </p:cNvPr>
            <p:cNvCxnSpPr>
              <a:cxnSpLocks/>
              <a:stCxn id="18" idx="4"/>
              <a:endCxn id="20" idx="7"/>
            </p:cNvCxnSpPr>
            <p:nvPr/>
          </p:nvCxnSpPr>
          <p:spPr>
            <a:xfrm flipH="1">
              <a:off x="4497894" y="2755907"/>
              <a:ext cx="826116" cy="1207467"/>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pic>
        <p:nvPicPr>
          <p:cNvPr id="27" name="图片 26">
            <a:extLst>
              <a:ext uri="{FF2B5EF4-FFF2-40B4-BE49-F238E27FC236}">
                <a16:creationId xmlns:a16="http://schemas.microsoft.com/office/drawing/2014/main" id="{C84E5A8B-D794-4802-A4E6-80327323B701}"/>
              </a:ext>
            </a:extLst>
          </p:cNvPr>
          <p:cNvPicPr>
            <a:picLocks noChangeAspect="1"/>
          </p:cNvPicPr>
          <p:nvPr/>
        </p:nvPicPr>
        <p:blipFill>
          <a:blip r:embed="rId17"/>
          <a:stretch>
            <a:fillRect/>
          </a:stretch>
        </p:blipFill>
        <p:spPr>
          <a:xfrm>
            <a:off x="498128" y="1376287"/>
            <a:ext cx="5219700" cy="885825"/>
          </a:xfrm>
          <a:prstGeom prst="rect">
            <a:avLst/>
          </a:prstGeom>
        </p:spPr>
      </p:pic>
      <p:sp>
        <p:nvSpPr>
          <p:cNvPr id="28" name="矩形 27">
            <a:extLst>
              <a:ext uri="{FF2B5EF4-FFF2-40B4-BE49-F238E27FC236}">
                <a16:creationId xmlns:a16="http://schemas.microsoft.com/office/drawing/2014/main" id="{C06ABCED-3F90-465E-AA74-2CA106C80F34}"/>
              </a:ext>
            </a:extLst>
          </p:cNvPr>
          <p:cNvSpPr/>
          <p:nvPr/>
        </p:nvSpPr>
        <p:spPr>
          <a:xfrm>
            <a:off x="3513692" y="687638"/>
            <a:ext cx="2025491" cy="400110"/>
          </a:xfrm>
          <a:prstGeom prst="rect">
            <a:avLst/>
          </a:prstGeom>
        </p:spPr>
        <p:txBody>
          <a:bodyPr wrap="none">
            <a:spAutoFit/>
          </a:bodyPr>
          <a:lstStyle/>
          <a:p>
            <a:r>
              <a:rPr lang="en-US" sz="2000" b="1" i="1" dirty="0">
                <a:solidFill>
                  <a:srgbClr val="FF0000"/>
                </a:solidFill>
              </a:rPr>
              <a:t>Taylor expansion </a:t>
            </a:r>
          </a:p>
        </p:txBody>
      </p:sp>
      <p:cxnSp>
        <p:nvCxnSpPr>
          <p:cNvPr id="30" name="直接箭头连接符 29">
            <a:extLst>
              <a:ext uri="{FF2B5EF4-FFF2-40B4-BE49-F238E27FC236}">
                <a16:creationId xmlns:a16="http://schemas.microsoft.com/office/drawing/2014/main" id="{B42F7C88-0A05-4F65-A5A6-163D80F9D210}"/>
              </a:ext>
            </a:extLst>
          </p:cNvPr>
          <p:cNvCxnSpPr>
            <a:stCxn id="28" idx="2"/>
          </p:cNvCxnSpPr>
          <p:nvPr/>
        </p:nvCxnSpPr>
        <p:spPr>
          <a:xfrm flipH="1">
            <a:off x="3752603" y="1087748"/>
            <a:ext cx="773835" cy="288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6A1318A5-111B-4C26-AFB8-40D63F1C72C3}"/>
              </a:ext>
            </a:extLst>
          </p:cNvPr>
          <p:cNvPicPr>
            <a:picLocks noChangeAspect="1"/>
          </p:cNvPicPr>
          <p:nvPr/>
        </p:nvPicPr>
        <p:blipFill>
          <a:blip r:embed="rId18"/>
          <a:stretch>
            <a:fillRect/>
          </a:stretch>
        </p:blipFill>
        <p:spPr>
          <a:xfrm>
            <a:off x="551794" y="2164149"/>
            <a:ext cx="5391150" cy="733425"/>
          </a:xfrm>
          <a:prstGeom prst="rect">
            <a:avLst/>
          </a:prstGeom>
        </p:spPr>
      </p:pic>
      <p:pic>
        <p:nvPicPr>
          <p:cNvPr id="32" name="图片 31">
            <a:extLst>
              <a:ext uri="{FF2B5EF4-FFF2-40B4-BE49-F238E27FC236}">
                <a16:creationId xmlns:a16="http://schemas.microsoft.com/office/drawing/2014/main" id="{D99B08AE-733D-4713-A79E-507998D592A8}"/>
              </a:ext>
            </a:extLst>
          </p:cNvPr>
          <p:cNvPicPr>
            <a:picLocks noChangeAspect="1"/>
          </p:cNvPicPr>
          <p:nvPr/>
        </p:nvPicPr>
        <p:blipFill>
          <a:blip r:embed="rId19"/>
          <a:stretch>
            <a:fillRect/>
          </a:stretch>
        </p:blipFill>
        <p:spPr>
          <a:xfrm>
            <a:off x="832929" y="2897574"/>
            <a:ext cx="4133850" cy="361950"/>
          </a:xfrm>
          <a:prstGeom prst="rect">
            <a:avLst/>
          </a:prstGeom>
        </p:spPr>
      </p:pic>
      <p:sp>
        <p:nvSpPr>
          <p:cNvPr id="33" name="箭头: 上弧形 32">
            <a:extLst>
              <a:ext uri="{FF2B5EF4-FFF2-40B4-BE49-F238E27FC236}">
                <a16:creationId xmlns:a16="http://schemas.microsoft.com/office/drawing/2014/main" id="{B4176ABB-2049-481E-BE04-006666AD65A3}"/>
              </a:ext>
            </a:extLst>
          </p:cNvPr>
          <p:cNvSpPr/>
          <p:nvPr/>
        </p:nvSpPr>
        <p:spPr>
          <a:xfrm rot="6855453">
            <a:off x="4506957" y="2378349"/>
            <a:ext cx="812658" cy="42794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4" name="图片 33">
            <a:extLst>
              <a:ext uri="{FF2B5EF4-FFF2-40B4-BE49-F238E27FC236}">
                <a16:creationId xmlns:a16="http://schemas.microsoft.com/office/drawing/2014/main" id="{15091CA2-A123-4760-A7F1-92EBBE7251DB}"/>
              </a:ext>
            </a:extLst>
          </p:cNvPr>
          <p:cNvPicPr>
            <a:picLocks noChangeAspect="1"/>
          </p:cNvPicPr>
          <p:nvPr/>
        </p:nvPicPr>
        <p:blipFill>
          <a:blip r:embed="rId20"/>
          <a:stretch>
            <a:fillRect/>
          </a:stretch>
        </p:blipFill>
        <p:spPr>
          <a:xfrm>
            <a:off x="992574" y="3387459"/>
            <a:ext cx="5353050" cy="838200"/>
          </a:xfrm>
          <a:prstGeom prst="rect">
            <a:avLst/>
          </a:prstGeom>
        </p:spPr>
      </p:pic>
      <p:pic>
        <p:nvPicPr>
          <p:cNvPr id="35" name="图片 34">
            <a:extLst>
              <a:ext uri="{FF2B5EF4-FFF2-40B4-BE49-F238E27FC236}">
                <a16:creationId xmlns:a16="http://schemas.microsoft.com/office/drawing/2014/main" id="{35EFCDC7-9F1C-44AF-B354-D8C0FDB4A47B}"/>
              </a:ext>
            </a:extLst>
          </p:cNvPr>
          <p:cNvPicPr>
            <a:picLocks noChangeAspect="1"/>
          </p:cNvPicPr>
          <p:nvPr/>
        </p:nvPicPr>
        <p:blipFill>
          <a:blip r:embed="rId21"/>
          <a:stretch>
            <a:fillRect/>
          </a:stretch>
        </p:blipFill>
        <p:spPr>
          <a:xfrm>
            <a:off x="832929" y="4159986"/>
            <a:ext cx="3752850" cy="476250"/>
          </a:xfrm>
          <a:prstGeom prst="rect">
            <a:avLst/>
          </a:prstGeom>
        </p:spPr>
      </p:pic>
      <p:sp>
        <p:nvSpPr>
          <p:cNvPr id="36" name="矩形 35">
            <a:extLst>
              <a:ext uri="{FF2B5EF4-FFF2-40B4-BE49-F238E27FC236}">
                <a16:creationId xmlns:a16="http://schemas.microsoft.com/office/drawing/2014/main" id="{3A686757-B792-43AC-B158-87D57A54882B}"/>
              </a:ext>
            </a:extLst>
          </p:cNvPr>
          <p:cNvSpPr/>
          <p:nvPr/>
        </p:nvSpPr>
        <p:spPr>
          <a:xfrm>
            <a:off x="7351346" y="3606504"/>
            <a:ext cx="2488182" cy="400110"/>
          </a:xfrm>
          <a:prstGeom prst="rect">
            <a:avLst/>
          </a:prstGeom>
        </p:spPr>
        <p:txBody>
          <a:bodyPr wrap="none">
            <a:spAutoFit/>
          </a:bodyPr>
          <a:lstStyle/>
          <a:p>
            <a:r>
              <a:rPr lang="en-US" sz="2000" b="1" i="1" dirty="0">
                <a:solidFill>
                  <a:srgbClr val="FF0000"/>
                </a:solidFill>
              </a:rPr>
              <a:t>Quadratic polynomial</a:t>
            </a:r>
          </a:p>
        </p:txBody>
      </p:sp>
      <p:cxnSp>
        <p:nvCxnSpPr>
          <p:cNvPr id="37" name="直接箭头连接符 36">
            <a:extLst>
              <a:ext uri="{FF2B5EF4-FFF2-40B4-BE49-F238E27FC236}">
                <a16:creationId xmlns:a16="http://schemas.microsoft.com/office/drawing/2014/main" id="{429BA3A0-259F-4D10-86F9-F74B028BEF74}"/>
              </a:ext>
            </a:extLst>
          </p:cNvPr>
          <p:cNvCxnSpPr>
            <a:cxnSpLocks/>
            <a:stCxn id="36" idx="1"/>
            <a:endCxn id="46" idx="3"/>
          </p:cNvCxnSpPr>
          <p:nvPr/>
        </p:nvCxnSpPr>
        <p:spPr>
          <a:xfrm flipH="1">
            <a:off x="6495803" y="3806559"/>
            <a:ext cx="855543" cy="274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0" name="组合 39">
            <a:extLst>
              <a:ext uri="{FF2B5EF4-FFF2-40B4-BE49-F238E27FC236}">
                <a16:creationId xmlns:a16="http://schemas.microsoft.com/office/drawing/2014/main" id="{2F1E6322-BFF2-4FF6-8852-8BACBE52B783}"/>
              </a:ext>
            </a:extLst>
          </p:cNvPr>
          <p:cNvGrpSpPr/>
          <p:nvPr/>
        </p:nvGrpSpPr>
        <p:grpSpPr>
          <a:xfrm>
            <a:off x="8723992" y="3127415"/>
            <a:ext cx="4087907" cy="1845092"/>
            <a:chOff x="8644971" y="-4533"/>
            <a:chExt cx="4087907" cy="1845092"/>
          </a:xfrm>
        </p:grpSpPr>
        <p:grpSp>
          <p:nvGrpSpPr>
            <p:cNvPr id="41" name="组合 40">
              <a:extLst>
                <a:ext uri="{FF2B5EF4-FFF2-40B4-BE49-F238E27FC236}">
                  <a16:creationId xmlns:a16="http://schemas.microsoft.com/office/drawing/2014/main" id="{02E74E19-2DC2-4B22-91D0-FA056DF5D41B}"/>
                </a:ext>
              </a:extLst>
            </p:cNvPr>
            <p:cNvGrpSpPr/>
            <p:nvPr/>
          </p:nvGrpSpPr>
          <p:grpSpPr>
            <a:xfrm>
              <a:off x="9754629" y="-4533"/>
              <a:ext cx="1145470" cy="1032439"/>
              <a:chOff x="7288167" y="497747"/>
              <a:chExt cx="1727022" cy="2278756"/>
            </a:xfrm>
          </p:grpSpPr>
          <p:sp>
            <p:nvSpPr>
              <p:cNvPr id="44" name="椭圆 43">
                <a:extLst>
                  <a:ext uri="{FF2B5EF4-FFF2-40B4-BE49-F238E27FC236}">
                    <a16:creationId xmlns:a16="http://schemas.microsoft.com/office/drawing/2014/main" id="{FD836838-0406-4DC5-82D1-FC231B0053C0}"/>
                  </a:ext>
                </a:extLst>
              </p:cNvPr>
              <p:cNvSpPr/>
              <p:nvPr/>
            </p:nvSpPr>
            <p:spPr>
              <a:xfrm rot="16200000">
                <a:off x="7077404" y="1004226"/>
                <a:ext cx="2134192" cy="1410362"/>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文本框 44">
                <a:extLst>
                  <a:ext uri="{FF2B5EF4-FFF2-40B4-BE49-F238E27FC236}">
                    <a16:creationId xmlns:a16="http://schemas.microsoft.com/office/drawing/2014/main" id="{EB47583E-D489-4768-B5DF-E8018DBF21CE}"/>
                  </a:ext>
                </a:extLst>
              </p:cNvPr>
              <p:cNvSpPr txBox="1"/>
              <p:nvPr/>
            </p:nvSpPr>
            <p:spPr>
              <a:xfrm>
                <a:off x="7288167" y="497747"/>
                <a:ext cx="1727022" cy="1192941"/>
              </a:xfrm>
              <a:prstGeom prst="rect">
                <a:avLst/>
              </a:prstGeom>
              <a:solidFill>
                <a:schemeClr val="bg1"/>
              </a:solidFill>
            </p:spPr>
            <p:txBody>
              <a:bodyPr wrap="square" rtlCol="0">
                <a:spAutoFit/>
              </a:bodyPr>
              <a:lstStyle/>
              <a:p>
                <a:endParaRPr lang="en-US" dirty="0"/>
              </a:p>
            </p:txBody>
          </p:sp>
        </p:grp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A2BB7325-D898-431E-AA19-BC2B26C1D870}"/>
                    </a:ext>
                  </a:extLst>
                </p:cNvPr>
                <p:cNvSpPr txBox="1"/>
                <p:nvPr/>
              </p:nvSpPr>
              <p:spPr>
                <a:xfrm>
                  <a:off x="8644971" y="1317339"/>
                  <a:ext cx="408790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𝑏</m:t>
                        </m:r>
                        <m:r>
                          <a:rPr lang="en-US" sz="2800" b="0" i="1" smtClean="0">
                            <a:latin typeface="Cambria Math" panose="02040503050406030204" pitchFamily="18" charset="0"/>
                          </a:rPr>
                          <m:t>/</m:t>
                        </m:r>
                        <m:r>
                          <a:rPr lang="en-US" sz="2800" b="0" i="1" smtClean="0">
                            <a:latin typeface="Cambria Math" panose="02040503050406030204" pitchFamily="18" charset="0"/>
                          </a:rPr>
                          <m:t>𝑎</m:t>
                        </m:r>
                      </m:oMath>
                    </m:oMathPara>
                  </a14:m>
                  <a:endParaRPr lang="en-US" dirty="0"/>
                </a:p>
              </p:txBody>
            </p:sp>
          </mc:Choice>
          <mc:Fallback xmlns="">
            <p:sp>
              <p:nvSpPr>
                <p:cNvPr id="42" name="文本框 41">
                  <a:extLst>
                    <a:ext uri="{FF2B5EF4-FFF2-40B4-BE49-F238E27FC236}">
                      <a16:creationId xmlns:a16="http://schemas.microsoft.com/office/drawing/2014/main" id="{A2BB7325-D898-431E-AA19-BC2B26C1D870}"/>
                    </a:ext>
                  </a:extLst>
                </p:cNvPr>
                <p:cNvSpPr txBox="1">
                  <a:spLocks noRot="1" noChangeAspect="1" noMove="1" noResize="1" noEditPoints="1" noAdjustHandles="1" noChangeArrowheads="1" noChangeShapeType="1" noTextEdit="1"/>
                </p:cNvSpPr>
                <p:nvPr/>
              </p:nvSpPr>
              <p:spPr>
                <a:xfrm>
                  <a:off x="8644971" y="1317339"/>
                  <a:ext cx="4087907" cy="523220"/>
                </a:xfrm>
                <a:prstGeom prst="rect">
                  <a:avLst/>
                </a:prstGeom>
                <a:blipFill>
                  <a:blip r:embed="rId22"/>
                  <a:stretch>
                    <a:fillRect/>
                  </a:stretch>
                </a:blipFill>
              </p:spPr>
              <p:txBody>
                <a:bodyPr/>
                <a:lstStyle/>
                <a:p>
                  <a:r>
                    <a:rPr lang="en-US">
                      <a:noFill/>
                    </a:rPr>
                    <a:t> </a:t>
                  </a:r>
                </a:p>
              </p:txBody>
            </p:sp>
          </mc:Fallback>
        </mc:AlternateContent>
        <p:cxnSp>
          <p:nvCxnSpPr>
            <p:cNvPr id="43" name="直接箭头连接符 42">
              <a:extLst>
                <a:ext uri="{FF2B5EF4-FFF2-40B4-BE49-F238E27FC236}">
                  <a16:creationId xmlns:a16="http://schemas.microsoft.com/office/drawing/2014/main" id="{9E8E9188-A544-4262-9777-4AB574DEB2C5}"/>
                </a:ext>
              </a:extLst>
            </p:cNvPr>
            <p:cNvCxnSpPr>
              <a:cxnSpLocks/>
              <a:endCxn id="44" idx="2"/>
            </p:cNvCxnSpPr>
            <p:nvPr/>
          </p:nvCxnSpPr>
          <p:spPr>
            <a:xfrm flipH="1" flipV="1">
              <a:off x="10322603" y="1027906"/>
              <a:ext cx="366322" cy="369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6" name="矩形 45">
            <a:extLst>
              <a:ext uri="{FF2B5EF4-FFF2-40B4-BE49-F238E27FC236}">
                <a16:creationId xmlns:a16="http://schemas.microsoft.com/office/drawing/2014/main" id="{7CF1EF7E-9316-4CB6-966B-9B4B465EB9AD}"/>
              </a:ext>
            </a:extLst>
          </p:cNvPr>
          <p:cNvSpPr/>
          <p:nvPr/>
        </p:nvSpPr>
        <p:spPr>
          <a:xfrm>
            <a:off x="712519" y="3387459"/>
            <a:ext cx="5783284" cy="1386422"/>
          </a:xfrm>
          <a:prstGeom prst="rect">
            <a:avLst/>
          </a:prstGeom>
          <a:solidFill>
            <a:schemeClr val="accent1">
              <a:alpha val="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图片 49">
            <a:extLst>
              <a:ext uri="{FF2B5EF4-FFF2-40B4-BE49-F238E27FC236}">
                <a16:creationId xmlns:a16="http://schemas.microsoft.com/office/drawing/2014/main" id="{2C01E5C4-C008-4CC8-B055-736BF7180CD5}"/>
              </a:ext>
            </a:extLst>
          </p:cNvPr>
          <p:cNvPicPr>
            <a:picLocks noChangeAspect="1"/>
          </p:cNvPicPr>
          <p:nvPr/>
        </p:nvPicPr>
        <p:blipFill>
          <a:blip r:embed="rId23"/>
          <a:stretch>
            <a:fillRect/>
          </a:stretch>
        </p:blipFill>
        <p:spPr>
          <a:xfrm>
            <a:off x="734143" y="4946813"/>
            <a:ext cx="4162425" cy="676275"/>
          </a:xfrm>
          <a:prstGeom prst="rect">
            <a:avLst/>
          </a:prstGeom>
        </p:spPr>
      </p:pic>
      <p:pic>
        <p:nvPicPr>
          <p:cNvPr id="51" name="图片 50">
            <a:extLst>
              <a:ext uri="{FF2B5EF4-FFF2-40B4-BE49-F238E27FC236}">
                <a16:creationId xmlns:a16="http://schemas.microsoft.com/office/drawing/2014/main" id="{758F6E06-9169-46E7-A358-80D16E64F9BF}"/>
              </a:ext>
            </a:extLst>
          </p:cNvPr>
          <p:cNvPicPr>
            <a:picLocks noChangeAspect="1"/>
          </p:cNvPicPr>
          <p:nvPr/>
        </p:nvPicPr>
        <p:blipFill>
          <a:blip r:embed="rId24"/>
          <a:stretch>
            <a:fillRect/>
          </a:stretch>
        </p:blipFill>
        <p:spPr>
          <a:xfrm>
            <a:off x="904874" y="5626578"/>
            <a:ext cx="4000500" cy="590550"/>
          </a:xfrm>
          <a:prstGeom prst="rect">
            <a:avLst/>
          </a:prstGeom>
        </p:spPr>
      </p:pic>
      <p:pic>
        <p:nvPicPr>
          <p:cNvPr id="52" name="图片 51">
            <a:extLst>
              <a:ext uri="{FF2B5EF4-FFF2-40B4-BE49-F238E27FC236}">
                <a16:creationId xmlns:a16="http://schemas.microsoft.com/office/drawing/2014/main" id="{574101DD-8408-4A68-A324-85FC58D49933}"/>
              </a:ext>
            </a:extLst>
          </p:cNvPr>
          <p:cNvPicPr>
            <a:picLocks noChangeAspect="1"/>
          </p:cNvPicPr>
          <p:nvPr/>
        </p:nvPicPr>
        <p:blipFill>
          <a:blip r:embed="rId25"/>
          <a:stretch>
            <a:fillRect/>
          </a:stretch>
        </p:blipFill>
        <p:spPr>
          <a:xfrm>
            <a:off x="978572" y="6345716"/>
            <a:ext cx="3000375" cy="457200"/>
          </a:xfrm>
          <a:prstGeom prst="rect">
            <a:avLst/>
          </a:prstGeom>
        </p:spPr>
      </p:pic>
      <p:sp>
        <p:nvSpPr>
          <p:cNvPr id="53" name="矩形 52">
            <a:extLst>
              <a:ext uri="{FF2B5EF4-FFF2-40B4-BE49-F238E27FC236}">
                <a16:creationId xmlns:a16="http://schemas.microsoft.com/office/drawing/2014/main" id="{12D2C20F-211F-44AA-945B-C484D485356E}"/>
              </a:ext>
            </a:extLst>
          </p:cNvPr>
          <p:cNvSpPr/>
          <p:nvPr/>
        </p:nvSpPr>
        <p:spPr>
          <a:xfrm>
            <a:off x="5536946" y="5063711"/>
            <a:ext cx="2488182" cy="400110"/>
          </a:xfrm>
          <a:prstGeom prst="rect">
            <a:avLst/>
          </a:prstGeom>
        </p:spPr>
        <p:txBody>
          <a:bodyPr wrap="square">
            <a:spAutoFit/>
          </a:bodyPr>
          <a:lstStyle/>
          <a:p>
            <a:r>
              <a:rPr lang="en-US" sz="2000" b="1" i="1" dirty="0">
                <a:solidFill>
                  <a:srgbClr val="FF0000"/>
                </a:solidFill>
              </a:rPr>
              <a:t>Sum up</a:t>
            </a:r>
          </a:p>
        </p:txBody>
      </p:sp>
      <p:cxnSp>
        <p:nvCxnSpPr>
          <p:cNvPr id="54" name="直接箭头连接符 53">
            <a:extLst>
              <a:ext uri="{FF2B5EF4-FFF2-40B4-BE49-F238E27FC236}">
                <a16:creationId xmlns:a16="http://schemas.microsoft.com/office/drawing/2014/main" id="{0CC68CC5-EABE-4D4C-AAB3-78481E87C744}"/>
              </a:ext>
            </a:extLst>
          </p:cNvPr>
          <p:cNvCxnSpPr>
            <a:cxnSpLocks/>
            <a:stCxn id="53" idx="1"/>
            <a:endCxn id="50" idx="3"/>
          </p:cNvCxnSpPr>
          <p:nvPr/>
        </p:nvCxnSpPr>
        <p:spPr>
          <a:xfrm flipH="1">
            <a:off x="4896568" y="5263766"/>
            <a:ext cx="640378" cy="21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7" name="图片 56">
            <a:extLst>
              <a:ext uri="{FF2B5EF4-FFF2-40B4-BE49-F238E27FC236}">
                <a16:creationId xmlns:a16="http://schemas.microsoft.com/office/drawing/2014/main" id="{3254DF55-CB99-49EE-B9E7-016F50AC8415}"/>
              </a:ext>
            </a:extLst>
          </p:cNvPr>
          <p:cNvPicPr>
            <a:picLocks noChangeAspect="1"/>
          </p:cNvPicPr>
          <p:nvPr/>
        </p:nvPicPr>
        <p:blipFill>
          <a:blip r:embed="rId26"/>
          <a:stretch>
            <a:fillRect/>
          </a:stretch>
        </p:blipFill>
        <p:spPr>
          <a:xfrm>
            <a:off x="4337762" y="6393341"/>
            <a:ext cx="4257675" cy="361950"/>
          </a:xfrm>
          <a:prstGeom prst="rect">
            <a:avLst/>
          </a:prstGeom>
        </p:spPr>
      </p:pic>
      <p:cxnSp>
        <p:nvCxnSpPr>
          <p:cNvPr id="58" name="直接箭头连接符 57">
            <a:extLst>
              <a:ext uri="{FF2B5EF4-FFF2-40B4-BE49-F238E27FC236}">
                <a16:creationId xmlns:a16="http://schemas.microsoft.com/office/drawing/2014/main" id="{DDEDFAC3-D42E-4862-B273-AED3E45D22F3}"/>
              </a:ext>
            </a:extLst>
          </p:cNvPr>
          <p:cNvCxnSpPr>
            <a:cxnSpLocks/>
            <a:stCxn id="53" idx="1"/>
          </p:cNvCxnSpPr>
          <p:nvPr/>
        </p:nvCxnSpPr>
        <p:spPr>
          <a:xfrm flipH="1">
            <a:off x="5355771" y="5263766"/>
            <a:ext cx="181175" cy="953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06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10"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fade">
                                      <p:cBhvr>
                                        <p:cTn id="45" dur="500"/>
                                        <p:tgtEl>
                                          <p:spTgt spid="4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fade">
                                      <p:cBhvr>
                                        <p:cTn id="48" dur="500"/>
                                        <p:tgtEl>
                                          <p:spTgt spid="36"/>
                                        </p:tgtEl>
                                      </p:cBhvr>
                                    </p:animEffect>
                                  </p:childTnLst>
                                </p:cTn>
                              </p:par>
                              <p:par>
                                <p:cTn id="49" presetID="10" presetClass="entr" presetSubtype="0"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500"/>
                                        <p:tgtEl>
                                          <p:spTgt spid="40"/>
                                        </p:tgtEl>
                                      </p:cBhvr>
                                    </p:animEffect>
                                  </p:childTnLst>
                                </p:cTn>
                              </p:par>
                              <p:par>
                                <p:cTn id="52" presetID="10" presetClass="entr" presetSubtype="0" fill="hold"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500"/>
                                        <p:tgtEl>
                                          <p:spTgt spid="3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fade">
                                      <p:cBhvr>
                                        <p:cTn id="59" dur="500"/>
                                        <p:tgtEl>
                                          <p:spTgt spid="5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54"/>
                                        </p:tgtEl>
                                        <p:attrNameLst>
                                          <p:attrName>style.visibility</p:attrName>
                                        </p:attrNameLst>
                                      </p:cBhvr>
                                      <p:to>
                                        <p:strVal val="visible"/>
                                      </p:to>
                                    </p:set>
                                    <p:animEffect transition="in" filter="fade">
                                      <p:cBhvr>
                                        <p:cTn id="69" dur="500"/>
                                        <p:tgtEl>
                                          <p:spTgt spid="54"/>
                                        </p:tgtEl>
                                      </p:cBhvr>
                                    </p:animEffect>
                                  </p:childTnLst>
                                </p:cTn>
                              </p:par>
                              <p:par>
                                <p:cTn id="70" presetID="10" presetClass="entr" presetSubtype="0" fill="hold" nodeType="withEffect">
                                  <p:stCondLst>
                                    <p:cond delay="0"/>
                                  </p:stCondLst>
                                  <p:childTnLst>
                                    <p:set>
                                      <p:cBhvr>
                                        <p:cTn id="71" dur="1" fill="hold">
                                          <p:stCondLst>
                                            <p:cond delay="0"/>
                                          </p:stCondLst>
                                        </p:cTn>
                                        <p:tgtEl>
                                          <p:spTgt spid="58"/>
                                        </p:tgtEl>
                                        <p:attrNameLst>
                                          <p:attrName>style.visibility</p:attrName>
                                        </p:attrNameLst>
                                      </p:cBhvr>
                                      <p:to>
                                        <p:strVal val="visible"/>
                                      </p:to>
                                    </p:set>
                                    <p:animEffect transition="in" filter="fade">
                                      <p:cBhvr>
                                        <p:cTn id="72" dur="500"/>
                                        <p:tgtEl>
                                          <p:spTgt spid="5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3"/>
                                        </p:tgtEl>
                                        <p:attrNameLst>
                                          <p:attrName>style.visibility</p:attrName>
                                        </p:attrNameLst>
                                      </p:cBhvr>
                                      <p:to>
                                        <p:strVal val="visible"/>
                                      </p:to>
                                    </p:set>
                                    <p:animEffect transition="in" filter="fade">
                                      <p:cBhvr>
                                        <p:cTn id="75" dur="500"/>
                                        <p:tgtEl>
                                          <p:spTgt spid="53"/>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52"/>
                                        </p:tgtEl>
                                        <p:attrNameLst>
                                          <p:attrName>style.visibility</p:attrName>
                                        </p:attrNameLst>
                                      </p:cBhvr>
                                      <p:to>
                                        <p:strVal val="visible"/>
                                      </p:to>
                                    </p:set>
                                    <p:animEffect transition="in" filter="fade">
                                      <p:cBhvr>
                                        <p:cTn id="80" dur="500"/>
                                        <p:tgtEl>
                                          <p:spTgt spid="52"/>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3" grpId="0" animBg="1"/>
      <p:bldP spid="36" grpId="0"/>
      <p:bldP spid="46" grpId="0" animBg="1"/>
      <p:bldP spid="5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9C83A8-60DE-4860-8D4A-42C0CFA428CB}"/>
              </a:ext>
            </a:extLst>
          </p:cNvPr>
          <p:cNvSpPr>
            <a:spLocks noGrp="1"/>
          </p:cNvSpPr>
          <p:nvPr>
            <p:ph type="ctrTitle"/>
          </p:nvPr>
        </p:nvSpPr>
        <p:spPr>
          <a:xfrm>
            <a:off x="6746628" y="1783959"/>
            <a:ext cx="4645250" cy="2889114"/>
          </a:xfrm>
        </p:spPr>
        <p:txBody>
          <a:bodyPr anchor="b">
            <a:normAutofit/>
          </a:bodyPr>
          <a:lstStyle/>
          <a:p>
            <a:pPr algn="l"/>
            <a:r>
              <a:rPr lang="en-US" dirty="0"/>
              <a:t>G2O Introduction</a:t>
            </a:r>
          </a:p>
        </p:txBody>
      </p:sp>
      <p:sp>
        <p:nvSpPr>
          <p:cNvPr id="4" name="Subtitle 3"/>
          <p:cNvSpPr>
            <a:spLocks noGrp="1"/>
          </p:cNvSpPr>
          <p:nvPr>
            <p:ph type="subTitle" idx="1"/>
          </p:nvPr>
        </p:nvSpPr>
        <p:spPr>
          <a:xfrm>
            <a:off x="6746627" y="4750893"/>
            <a:ext cx="4645250" cy="1147863"/>
          </a:xfrm>
        </p:spPr>
        <p:txBody>
          <a:bodyPr anchor="t">
            <a:normAutofit/>
          </a:bodyPr>
          <a:lstStyle/>
          <a:p>
            <a:pPr algn="l"/>
            <a:r>
              <a:rPr lang="en-US" sz="2000"/>
              <a:t>He Zhang (David)</a:t>
            </a:r>
          </a:p>
        </p:txBody>
      </p:sp>
      <p:sp>
        <p:nvSpPr>
          <p:cNvPr id="10" name="Freeform: Shape 9">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图片 4">
            <a:extLst>
              <a:ext uri="{FF2B5EF4-FFF2-40B4-BE49-F238E27FC236}">
                <a16:creationId xmlns:a16="http://schemas.microsoft.com/office/drawing/2014/main" id="{18934A9E-E0C7-4BEB-9F26-6F564A558F89}"/>
              </a:ext>
            </a:extLst>
          </p:cNvPr>
          <p:cNvPicPr>
            <a:picLocks noChangeAspect="1"/>
          </p:cNvPicPr>
          <p:nvPr/>
        </p:nvPicPr>
        <p:blipFill rotWithShape="1">
          <a:blip r:embed="rId3">
            <a:extLst>
              <a:ext uri="{28A0092B-C50C-407E-A947-70E740481C1C}">
                <a14:useLocalDpi xmlns:a14="http://schemas.microsoft.com/office/drawing/2010/main" val="0"/>
              </a:ext>
            </a:extLst>
          </a:blip>
          <a:srcRect r="2127"/>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50985595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BA4DAF-8B23-47F2-AEC1-7A978AA21485}"/>
              </a:ext>
            </a:extLst>
          </p:cNvPr>
          <p:cNvSpPr>
            <a:spLocks noGrp="1"/>
          </p:cNvSpPr>
          <p:nvPr>
            <p:ph type="title"/>
          </p:nvPr>
        </p:nvSpPr>
        <p:spPr>
          <a:xfrm>
            <a:off x="545846" y="103987"/>
            <a:ext cx="10515600" cy="1325563"/>
          </a:xfrm>
        </p:spPr>
        <p:txBody>
          <a:bodyPr/>
          <a:lstStyle/>
          <a:p>
            <a:r>
              <a:rPr lang="en-US" b="1" dirty="0"/>
              <a:t>G2O</a:t>
            </a:r>
            <a:endParaRPr lang="en-US" dirty="0"/>
          </a:p>
        </p:txBody>
      </p:sp>
      <p:grpSp>
        <p:nvGrpSpPr>
          <p:cNvPr id="4" name="组合 3">
            <a:extLst>
              <a:ext uri="{FF2B5EF4-FFF2-40B4-BE49-F238E27FC236}">
                <a16:creationId xmlns:a16="http://schemas.microsoft.com/office/drawing/2014/main" id="{A1CB3ADE-83A3-4CE1-993B-79902DD65B06}"/>
              </a:ext>
            </a:extLst>
          </p:cNvPr>
          <p:cNvGrpSpPr/>
          <p:nvPr/>
        </p:nvGrpSpPr>
        <p:grpSpPr>
          <a:xfrm>
            <a:off x="6598988" y="0"/>
            <a:ext cx="4843065" cy="3128407"/>
            <a:chOff x="730395" y="1690688"/>
            <a:chExt cx="4843065" cy="3128407"/>
          </a:xfrm>
        </p:grpSpPr>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63FC7EF-FA50-4E44-B312-3B4A61BEC828}"/>
                    </a:ext>
                  </a:extLst>
                </p:cNvPr>
                <p:cNvSpPr txBox="1"/>
                <p:nvPr/>
              </p:nvSpPr>
              <p:spPr>
                <a:xfrm>
                  <a:off x="730395" y="1690688"/>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17" name="文本框 16">
                  <a:extLst>
                    <a:ext uri="{FF2B5EF4-FFF2-40B4-BE49-F238E27FC236}">
                      <a16:creationId xmlns:a16="http://schemas.microsoft.com/office/drawing/2014/main" id="{8B47BA90-6B44-4318-98AF-846E00C3BD16}"/>
                    </a:ext>
                  </a:extLst>
                </p:cNvPr>
                <p:cNvSpPr txBox="1">
                  <a:spLocks noRot="1" noChangeAspect="1" noMove="1" noResize="1" noEditPoints="1" noAdjustHandles="1" noChangeArrowheads="1" noChangeShapeType="1" noTextEdit="1"/>
                </p:cNvSpPr>
                <p:nvPr/>
              </p:nvSpPr>
              <p:spPr>
                <a:xfrm>
                  <a:off x="730395" y="1690688"/>
                  <a:ext cx="533400" cy="461665"/>
                </a:xfrm>
                <a:prstGeom prst="rect">
                  <a:avLst/>
                </a:prstGeom>
                <a:blipFill>
                  <a:blip r:embed="rId6"/>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96E96315-035B-4E6A-AF8A-1BCD644259D0}"/>
                    </a:ext>
                  </a:extLst>
                </p:cNvPr>
                <p:cNvSpPr txBox="1"/>
                <p:nvPr/>
              </p:nvSpPr>
              <p:spPr>
                <a:xfrm>
                  <a:off x="2797320" y="169068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18" name="文本框 17">
                  <a:extLst>
                    <a:ext uri="{FF2B5EF4-FFF2-40B4-BE49-F238E27FC236}">
                      <a16:creationId xmlns:a16="http://schemas.microsoft.com/office/drawing/2014/main" id="{76A41127-C6C6-4506-9B0E-0C4803E3D0C6}"/>
                    </a:ext>
                  </a:extLst>
                </p:cNvPr>
                <p:cNvSpPr txBox="1">
                  <a:spLocks noRot="1" noChangeAspect="1" noMove="1" noResize="1" noEditPoints="1" noAdjustHandles="1" noChangeArrowheads="1" noChangeShapeType="1" noTextEdit="1"/>
                </p:cNvSpPr>
                <p:nvPr/>
              </p:nvSpPr>
              <p:spPr>
                <a:xfrm>
                  <a:off x="2797320" y="1690689"/>
                  <a:ext cx="533400" cy="461665"/>
                </a:xfrm>
                <a:prstGeom prst="rect">
                  <a:avLst/>
                </a:prstGeom>
                <a:blipFill>
                  <a:blip r:embed="rId7"/>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46483A3-482B-4BBE-BFA4-AB10BE3AC6DD}"/>
                    </a:ext>
                  </a:extLst>
                </p:cNvPr>
                <p:cNvSpPr txBox="1"/>
                <p:nvPr/>
              </p:nvSpPr>
              <p:spPr>
                <a:xfrm>
                  <a:off x="4864245" y="169068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b="1" dirty="0"/>
                </a:p>
              </p:txBody>
            </p:sp>
          </mc:Choice>
          <mc:Fallback xmlns="">
            <p:sp>
              <p:nvSpPr>
                <p:cNvPr id="19" name="文本框 18">
                  <a:extLst>
                    <a:ext uri="{FF2B5EF4-FFF2-40B4-BE49-F238E27FC236}">
                      <a16:creationId xmlns:a16="http://schemas.microsoft.com/office/drawing/2014/main" id="{C6ED2992-D88A-48BD-9621-2B3BFA51DF84}"/>
                    </a:ext>
                  </a:extLst>
                </p:cNvPr>
                <p:cNvSpPr txBox="1">
                  <a:spLocks noRot="1" noChangeAspect="1" noMove="1" noResize="1" noEditPoints="1" noAdjustHandles="1" noChangeArrowheads="1" noChangeShapeType="1" noTextEdit="1"/>
                </p:cNvSpPr>
                <p:nvPr/>
              </p:nvSpPr>
              <p:spPr>
                <a:xfrm>
                  <a:off x="4864245" y="1690689"/>
                  <a:ext cx="533400" cy="461665"/>
                </a:xfrm>
                <a:prstGeom prst="rect">
                  <a:avLst/>
                </a:prstGeom>
                <a:blipFill>
                  <a:blip r:embed="rId8"/>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AB04EFE-31D4-44E8-B070-E384204ECF73}"/>
                    </a:ext>
                  </a:extLst>
                </p:cNvPr>
                <p:cNvSpPr txBox="1"/>
                <p:nvPr/>
              </p:nvSpPr>
              <p:spPr>
                <a:xfrm>
                  <a:off x="1834196" y="4297382"/>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𝟑</m:t>
                            </m:r>
                          </m:sub>
                        </m:sSub>
                      </m:oMath>
                    </m:oMathPara>
                  </a14:m>
                  <a:endParaRPr lang="en-US" sz="2400" b="1" dirty="0"/>
                </a:p>
              </p:txBody>
            </p:sp>
          </mc:Choice>
          <mc:Fallback xmlns="">
            <p:sp>
              <p:nvSpPr>
                <p:cNvPr id="12" name="文本框 11">
                  <a:extLst>
                    <a:ext uri="{FF2B5EF4-FFF2-40B4-BE49-F238E27FC236}">
                      <a16:creationId xmlns:a16="http://schemas.microsoft.com/office/drawing/2014/main" id="{F5398264-15AE-4291-9126-E74958A2C192}"/>
                    </a:ext>
                  </a:extLst>
                </p:cNvPr>
                <p:cNvSpPr txBox="1">
                  <a:spLocks noRot="1" noChangeAspect="1" noMove="1" noResize="1" noEditPoints="1" noAdjustHandles="1" noChangeArrowheads="1" noChangeShapeType="1" noTextEdit="1"/>
                </p:cNvSpPr>
                <p:nvPr/>
              </p:nvSpPr>
              <p:spPr>
                <a:xfrm>
                  <a:off x="1834196" y="4297382"/>
                  <a:ext cx="533400" cy="461665"/>
                </a:xfrm>
                <a:prstGeom prst="rect">
                  <a:avLst/>
                </a:prstGeom>
                <a:blipFill>
                  <a:blip r:embed="rId9"/>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3A2039FB-3999-41BC-B534-7C42389EF8C9}"/>
                    </a:ext>
                  </a:extLst>
                </p:cNvPr>
                <p:cNvSpPr txBox="1"/>
                <p:nvPr/>
              </p:nvSpPr>
              <p:spPr>
                <a:xfrm>
                  <a:off x="4136244" y="435743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𝟒</m:t>
                            </m:r>
                          </m:sub>
                        </m:sSub>
                      </m:oMath>
                    </m:oMathPara>
                  </a14:m>
                  <a:endParaRPr lang="en-US" sz="2400" b="1" dirty="0"/>
                </a:p>
              </p:txBody>
            </p:sp>
          </mc:Choice>
          <mc:Fallback xmlns="">
            <p:sp>
              <p:nvSpPr>
                <p:cNvPr id="13" name="文本框 12">
                  <a:extLst>
                    <a:ext uri="{FF2B5EF4-FFF2-40B4-BE49-F238E27FC236}">
                      <a16:creationId xmlns:a16="http://schemas.microsoft.com/office/drawing/2014/main" id="{7FE00BC1-BFF9-4C16-AB87-46157529864C}"/>
                    </a:ext>
                  </a:extLst>
                </p:cNvPr>
                <p:cNvSpPr txBox="1">
                  <a:spLocks noRot="1" noChangeAspect="1" noMove="1" noResize="1" noEditPoints="1" noAdjustHandles="1" noChangeArrowheads="1" noChangeShapeType="1" noTextEdit="1"/>
                </p:cNvSpPr>
                <p:nvPr/>
              </p:nvSpPr>
              <p:spPr>
                <a:xfrm>
                  <a:off x="4136244" y="4357430"/>
                  <a:ext cx="533400" cy="461665"/>
                </a:xfrm>
                <a:prstGeom prst="rect">
                  <a:avLst/>
                </a:prstGeom>
                <a:blipFill>
                  <a:blip r:embed="rId10"/>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65587027-59B0-4E5A-80AB-D1133B236794}"/>
                    </a:ext>
                  </a:extLst>
                </p:cNvPr>
                <p:cNvSpPr txBox="1"/>
                <p:nvPr/>
              </p:nvSpPr>
              <p:spPr>
                <a:xfrm>
                  <a:off x="1753286" y="196740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𝒆</m:t>
                            </m:r>
                          </m:e>
                          <m:sub>
                            <m:r>
                              <a:rPr lang="en-US" altLang="zh-CN" sz="2400" b="1" i="1" smtClean="0">
                                <a:latin typeface="Cambria Math" panose="02040503050406030204" pitchFamily="18" charset="0"/>
                              </a:rPr>
                              <m:t>𝟎𝟏</m:t>
                            </m:r>
                          </m:sub>
                        </m:sSub>
                      </m:oMath>
                    </m:oMathPara>
                  </a14:m>
                  <a:endParaRPr lang="en-US" sz="2400" b="1" dirty="0"/>
                </a:p>
              </p:txBody>
            </p:sp>
          </mc:Choice>
          <mc:Fallback xmlns="">
            <p:sp>
              <p:nvSpPr>
                <p:cNvPr id="14" name="文本框 13">
                  <a:extLst>
                    <a:ext uri="{FF2B5EF4-FFF2-40B4-BE49-F238E27FC236}">
                      <a16:creationId xmlns:a16="http://schemas.microsoft.com/office/drawing/2014/main" id="{DD9EE569-62BA-4430-A3FB-8A280655D2AE}"/>
                    </a:ext>
                  </a:extLst>
                </p:cNvPr>
                <p:cNvSpPr txBox="1">
                  <a:spLocks noRot="1" noChangeAspect="1" noMove="1" noResize="1" noEditPoints="1" noAdjustHandles="1" noChangeArrowheads="1" noChangeShapeType="1" noTextEdit="1"/>
                </p:cNvSpPr>
                <p:nvPr/>
              </p:nvSpPr>
              <p:spPr>
                <a:xfrm>
                  <a:off x="1753286" y="1967409"/>
                  <a:ext cx="533400" cy="461665"/>
                </a:xfrm>
                <a:prstGeom prst="rect">
                  <a:avLst/>
                </a:prstGeom>
                <a:blipFill>
                  <a:blip r:embed="rId11"/>
                  <a:stretch>
                    <a:fillRect r="-12500"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CE3607E-35CB-4874-8229-384555630667}"/>
                    </a:ext>
                  </a:extLst>
                </p:cNvPr>
                <p:cNvSpPr txBox="1"/>
                <p:nvPr/>
              </p:nvSpPr>
              <p:spPr>
                <a:xfrm>
                  <a:off x="3830782" y="1967408"/>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𝒆</m:t>
                            </m:r>
                          </m:e>
                          <m:sub>
                            <m:r>
                              <a:rPr lang="en-US" altLang="zh-CN" sz="2400" b="1" i="1" smtClean="0">
                                <a:latin typeface="Cambria Math" panose="02040503050406030204" pitchFamily="18" charset="0"/>
                              </a:rPr>
                              <m:t>𝟏𝟐</m:t>
                            </m:r>
                          </m:sub>
                        </m:sSub>
                      </m:oMath>
                    </m:oMathPara>
                  </a14:m>
                  <a:endParaRPr lang="en-US" sz="2400" b="1" dirty="0"/>
                </a:p>
              </p:txBody>
            </p:sp>
          </mc:Choice>
          <mc:Fallback xmlns="">
            <p:sp>
              <p:nvSpPr>
                <p:cNvPr id="15" name="文本框 14">
                  <a:extLst>
                    <a:ext uri="{FF2B5EF4-FFF2-40B4-BE49-F238E27FC236}">
                      <a16:creationId xmlns:a16="http://schemas.microsoft.com/office/drawing/2014/main" id="{EF6AAAC3-67C2-4DA7-A6EB-2BDBE33FA8BE}"/>
                    </a:ext>
                  </a:extLst>
                </p:cNvPr>
                <p:cNvSpPr txBox="1">
                  <a:spLocks noRot="1" noChangeAspect="1" noMove="1" noResize="1" noEditPoints="1" noAdjustHandles="1" noChangeArrowheads="1" noChangeShapeType="1" noTextEdit="1"/>
                </p:cNvSpPr>
                <p:nvPr/>
              </p:nvSpPr>
              <p:spPr>
                <a:xfrm>
                  <a:off x="3830782" y="1967408"/>
                  <a:ext cx="533400" cy="461665"/>
                </a:xfrm>
                <a:prstGeom prst="rect">
                  <a:avLst/>
                </a:prstGeom>
                <a:blipFill>
                  <a:blip r:embed="rId12"/>
                  <a:stretch>
                    <a:fillRect r="-13793"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63F7F163-0CFE-4F26-8650-3F999DFC6B84}"/>
                    </a:ext>
                  </a:extLst>
                </p:cNvPr>
                <p:cNvSpPr txBox="1"/>
                <p:nvPr/>
              </p:nvSpPr>
              <p:spPr>
                <a:xfrm>
                  <a:off x="949353" y="325506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𝒆</m:t>
                            </m:r>
                          </m:e>
                          <m:sub>
                            <m:r>
                              <a:rPr lang="en-US" altLang="zh-CN" sz="2400" b="1" i="1" smtClean="0">
                                <a:latin typeface="Cambria Math" panose="02040503050406030204" pitchFamily="18" charset="0"/>
                              </a:rPr>
                              <m:t>𝟎𝟑</m:t>
                            </m:r>
                          </m:sub>
                        </m:sSub>
                      </m:oMath>
                    </m:oMathPara>
                  </a14:m>
                  <a:endParaRPr lang="en-US" sz="2400" b="1" dirty="0"/>
                </a:p>
              </p:txBody>
            </p:sp>
          </mc:Choice>
          <mc:Fallback xmlns="">
            <p:sp>
              <p:nvSpPr>
                <p:cNvPr id="16" name="文本框 15">
                  <a:extLst>
                    <a:ext uri="{FF2B5EF4-FFF2-40B4-BE49-F238E27FC236}">
                      <a16:creationId xmlns:a16="http://schemas.microsoft.com/office/drawing/2014/main" id="{CA08F454-3DE6-487E-9121-A65B664EAA67}"/>
                    </a:ext>
                  </a:extLst>
                </p:cNvPr>
                <p:cNvSpPr txBox="1">
                  <a:spLocks noRot="1" noChangeAspect="1" noMove="1" noResize="1" noEditPoints="1" noAdjustHandles="1" noChangeArrowheads="1" noChangeShapeType="1" noTextEdit="1"/>
                </p:cNvSpPr>
                <p:nvPr/>
              </p:nvSpPr>
              <p:spPr>
                <a:xfrm>
                  <a:off x="949353" y="3255069"/>
                  <a:ext cx="533400" cy="461665"/>
                </a:xfrm>
                <a:prstGeom prst="rect">
                  <a:avLst/>
                </a:prstGeom>
                <a:blipFill>
                  <a:blip r:embed="rId13"/>
                  <a:stretch>
                    <a:fillRect r="-12500"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AD83DF72-1F8C-415F-BB39-B288152727A7}"/>
                    </a:ext>
                  </a:extLst>
                </p:cNvPr>
                <p:cNvSpPr txBox="1"/>
                <p:nvPr/>
              </p:nvSpPr>
              <p:spPr>
                <a:xfrm>
                  <a:off x="2588699" y="325507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𝒆</m:t>
                            </m:r>
                          </m:e>
                          <m:sub>
                            <m:r>
                              <a:rPr lang="en-US" altLang="zh-CN" sz="2400" b="1" i="1" smtClean="0">
                                <a:latin typeface="Cambria Math" panose="02040503050406030204" pitchFamily="18" charset="0"/>
                              </a:rPr>
                              <m:t>𝟏𝟑</m:t>
                            </m:r>
                          </m:sub>
                        </m:sSub>
                      </m:oMath>
                    </m:oMathPara>
                  </a14:m>
                  <a:endParaRPr lang="en-US" sz="2400" b="1" dirty="0"/>
                </a:p>
              </p:txBody>
            </p:sp>
          </mc:Choice>
          <mc:Fallback xmlns="">
            <p:sp>
              <p:nvSpPr>
                <p:cNvPr id="17" name="文本框 16">
                  <a:extLst>
                    <a:ext uri="{FF2B5EF4-FFF2-40B4-BE49-F238E27FC236}">
                      <a16:creationId xmlns:a16="http://schemas.microsoft.com/office/drawing/2014/main" id="{A9C91A05-CE06-4E8A-B496-CF384E0143D1}"/>
                    </a:ext>
                  </a:extLst>
                </p:cNvPr>
                <p:cNvSpPr txBox="1">
                  <a:spLocks noRot="1" noChangeAspect="1" noMove="1" noResize="1" noEditPoints="1" noAdjustHandles="1" noChangeArrowheads="1" noChangeShapeType="1" noTextEdit="1"/>
                </p:cNvSpPr>
                <p:nvPr/>
              </p:nvSpPr>
              <p:spPr>
                <a:xfrm>
                  <a:off x="2588699" y="3255070"/>
                  <a:ext cx="533400" cy="461665"/>
                </a:xfrm>
                <a:prstGeom prst="rect">
                  <a:avLst/>
                </a:prstGeom>
                <a:blipFill>
                  <a:blip r:embed="rId14"/>
                  <a:stretch>
                    <a:fillRect r="-12500"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59784DCB-CC7E-4807-86FB-47122B961261}"/>
                    </a:ext>
                  </a:extLst>
                </p:cNvPr>
                <p:cNvSpPr txBox="1"/>
                <p:nvPr/>
              </p:nvSpPr>
              <p:spPr>
                <a:xfrm>
                  <a:off x="3602844" y="295796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𝒆</m:t>
                            </m:r>
                          </m:e>
                          <m:sub>
                            <m:r>
                              <a:rPr lang="en-US" altLang="zh-CN" sz="2400" b="1" i="1" smtClean="0">
                                <a:latin typeface="Cambria Math" panose="02040503050406030204" pitchFamily="18" charset="0"/>
                              </a:rPr>
                              <m:t>𝟏𝟒</m:t>
                            </m:r>
                          </m:sub>
                        </m:sSub>
                      </m:oMath>
                    </m:oMathPara>
                  </a14:m>
                  <a:endParaRPr lang="en-US" sz="2400" b="1" dirty="0"/>
                </a:p>
              </p:txBody>
            </p:sp>
          </mc:Choice>
          <mc:Fallback xmlns="">
            <p:sp>
              <p:nvSpPr>
                <p:cNvPr id="18" name="文本框 17">
                  <a:extLst>
                    <a:ext uri="{FF2B5EF4-FFF2-40B4-BE49-F238E27FC236}">
                      <a16:creationId xmlns:a16="http://schemas.microsoft.com/office/drawing/2014/main" id="{ACCC6DE5-F3FA-4B00-89A1-5EE05525AFB5}"/>
                    </a:ext>
                  </a:extLst>
                </p:cNvPr>
                <p:cNvSpPr txBox="1">
                  <a:spLocks noRot="1" noChangeAspect="1" noMove="1" noResize="1" noEditPoints="1" noAdjustHandles="1" noChangeArrowheads="1" noChangeShapeType="1" noTextEdit="1"/>
                </p:cNvSpPr>
                <p:nvPr/>
              </p:nvSpPr>
              <p:spPr>
                <a:xfrm>
                  <a:off x="3602844" y="2957960"/>
                  <a:ext cx="533400" cy="461665"/>
                </a:xfrm>
                <a:prstGeom prst="rect">
                  <a:avLst/>
                </a:prstGeom>
                <a:blipFill>
                  <a:blip r:embed="rId15"/>
                  <a:stretch>
                    <a:fillRect r="-12500"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86A5518C-D43D-4D47-B794-2BF771AB32A0}"/>
                    </a:ext>
                  </a:extLst>
                </p:cNvPr>
                <p:cNvSpPr txBox="1"/>
                <p:nvPr/>
              </p:nvSpPr>
              <p:spPr>
                <a:xfrm>
                  <a:off x="5040060" y="3048223"/>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𝒆</m:t>
                            </m:r>
                          </m:e>
                          <m:sub>
                            <m:r>
                              <a:rPr lang="en-US" altLang="zh-CN" sz="2400" b="1" i="1" smtClean="0">
                                <a:latin typeface="Cambria Math" panose="02040503050406030204" pitchFamily="18" charset="0"/>
                              </a:rPr>
                              <m:t>𝟐𝟒</m:t>
                            </m:r>
                          </m:sub>
                        </m:sSub>
                      </m:oMath>
                    </m:oMathPara>
                  </a14:m>
                  <a:endParaRPr lang="en-US" sz="2400" b="1" dirty="0"/>
                </a:p>
              </p:txBody>
            </p:sp>
          </mc:Choice>
          <mc:Fallback xmlns="">
            <p:sp>
              <p:nvSpPr>
                <p:cNvPr id="19" name="文本框 18">
                  <a:extLst>
                    <a:ext uri="{FF2B5EF4-FFF2-40B4-BE49-F238E27FC236}">
                      <a16:creationId xmlns:a16="http://schemas.microsoft.com/office/drawing/2014/main" id="{2101D29B-52DA-446B-853D-56D2EB7A168D}"/>
                    </a:ext>
                  </a:extLst>
                </p:cNvPr>
                <p:cNvSpPr txBox="1">
                  <a:spLocks noRot="1" noChangeAspect="1" noMove="1" noResize="1" noEditPoints="1" noAdjustHandles="1" noChangeArrowheads="1" noChangeShapeType="1" noTextEdit="1"/>
                </p:cNvSpPr>
                <p:nvPr/>
              </p:nvSpPr>
              <p:spPr>
                <a:xfrm>
                  <a:off x="5040060" y="3048223"/>
                  <a:ext cx="533400" cy="461665"/>
                </a:xfrm>
                <a:prstGeom prst="rect">
                  <a:avLst/>
                </a:prstGeom>
                <a:blipFill>
                  <a:blip r:embed="rId16"/>
                  <a:stretch>
                    <a:fillRect r="-12500" b="-2632"/>
                  </a:stretch>
                </a:blipFill>
              </p:spPr>
              <p:txBody>
                <a:bodyPr/>
                <a:lstStyle/>
                <a:p>
                  <a:r>
                    <a:rPr lang="en-US">
                      <a:noFill/>
                    </a:rPr>
                    <a:t> </a:t>
                  </a:r>
                </a:p>
              </p:txBody>
            </p:sp>
          </mc:Fallback>
        </mc:AlternateContent>
        <p:sp>
          <p:nvSpPr>
            <p:cNvPr id="16" name="椭圆 15">
              <a:extLst>
                <a:ext uri="{FF2B5EF4-FFF2-40B4-BE49-F238E27FC236}">
                  <a16:creationId xmlns:a16="http://schemas.microsoft.com/office/drawing/2014/main" id="{66E15714-189D-4180-A423-7AA5CFFFBD7E}"/>
                </a:ext>
              </a:extLst>
            </p:cNvPr>
            <p:cNvSpPr/>
            <p:nvPr/>
          </p:nvSpPr>
          <p:spPr>
            <a:xfrm>
              <a:off x="820630" y="2294242"/>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椭圆 16">
              <a:extLst>
                <a:ext uri="{FF2B5EF4-FFF2-40B4-BE49-F238E27FC236}">
                  <a16:creationId xmlns:a16="http://schemas.microsoft.com/office/drawing/2014/main" id="{8F0287B1-09BE-46BD-8F71-3A92C46EDE65}"/>
                </a:ext>
              </a:extLst>
            </p:cNvPr>
            <p:cNvSpPr/>
            <p:nvPr/>
          </p:nvSpPr>
          <p:spPr>
            <a:xfrm>
              <a:off x="2797320" y="2294242"/>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椭圆 17">
              <a:extLst>
                <a:ext uri="{FF2B5EF4-FFF2-40B4-BE49-F238E27FC236}">
                  <a16:creationId xmlns:a16="http://schemas.microsoft.com/office/drawing/2014/main" id="{3990854D-E673-45FF-93D9-F8AACC9101C4}"/>
                </a:ext>
              </a:extLst>
            </p:cNvPr>
            <p:cNvSpPr/>
            <p:nvPr/>
          </p:nvSpPr>
          <p:spPr>
            <a:xfrm>
              <a:off x="5093177" y="2294242"/>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椭圆 18">
              <a:extLst>
                <a:ext uri="{FF2B5EF4-FFF2-40B4-BE49-F238E27FC236}">
                  <a16:creationId xmlns:a16="http://schemas.microsoft.com/office/drawing/2014/main" id="{07F924A0-B10C-46AB-B31E-D17FDA6B3B1D}"/>
                </a:ext>
              </a:extLst>
            </p:cNvPr>
            <p:cNvSpPr/>
            <p:nvPr/>
          </p:nvSpPr>
          <p:spPr>
            <a:xfrm>
              <a:off x="1834196" y="3895765"/>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椭圆 19">
              <a:extLst>
                <a:ext uri="{FF2B5EF4-FFF2-40B4-BE49-F238E27FC236}">
                  <a16:creationId xmlns:a16="http://schemas.microsoft.com/office/drawing/2014/main" id="{426F3172-2449-4E10-8BD5-1716E14DB3D8}"/>
                </a:ext>
              </a:extLst>
            </p:cNvPr>
            <p:cNvSpPr/>
            <p:nvPr/>
          </p:nvSpPr>
          <p:spPr>
            <a:xfrm>
              <a:off x="4103838" y="3895765"/>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直接箭头连接符 20">
              <a:extLst>
                <a:ext uri="{FF2B5EF4-FFF2-40B4-BE49-F238E27FC236}">
                  <a16:creationId xmlns:a16="http://schemas.microsoft.com/office/drawing/2014/main" id="{35576DC7-35C5-42C9-9182-A139EE3C9450}"/>
                </a:ext>
              </a:extLst>
            </p:cNvPr>
            <p:cNvCxnSpPr>
              <a:cxnSpLocks/>
              <a:stCxn id="16" idx="6"/>
              <a:endCxn id="17" idx="2"/>
            </p:cNvCxnSpPr>
            <p:nvPr/>
          </p:nvCxnSpPr>
          <p:spPr>
            <a:xfrm>
              <a:off x="1282295" y="2525075"/>
              <a:ext cx="1515025" cy="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A865629E-AC70-49CE-A824-7F9895639EFB}"/>
                </a:ext>
              </a:extLst>
            </p:cNvPr>
            <p:cNvCxnSpPr>
              <a:cxnSpLocks/>
              <a:stCxn id="17" idx="6"/>
              <a:endCxn id="18" idx="2"/>
            </p:cNvCxnSpPr>
            <p:nvPr/>
          </p:nvCxnSpPr>
          <p:spPr>
            <a:xfrm>
              <a:off x="3258985" y="2525075"/>
              <a:ext cx="1834192" cy="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33A4FA34-F8EE-4423-A16E-F2C8CD934831}"/>
                </a:ext>
              </a:extLst>
            </p:cNvPr>
            <p:cNvCxnSpPr>
              <a:cxnSpLocks/>
              <a:stCxn id="16" idx="5"/>
              <a:endCxn id="19" idx="1"/>
            </p:cNvCxnSpPr>
            <p:nvPr/>
          </p:nvCxnSpPr>
          <p:spPr>
            <a:xfrm>
              <a:off x="1214686" y="2688298"/>
              <a:ext cx="687119" cy="1275076"/>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70EA7C66-74BB-495E-94C8-F17AE9923629}"/>
                </a:ext>
              </a:extLst>
            </p:cNvPr>
            <p:cNvCxnSpPr>
              <a:cxnSpLocks/>
              <a:stCxn id="17" idx="3"/>
              <a:endCxn id="19" idx="7"/>
            </p:cNvCxnSpPr>
            <p:nvPr/>
          </p:nvCxnSpPr>
          <p:spPr>
            <a:xfrm flipH="1">
              <a:off x="2228252" y="2688298"/>
              <a:ext cx="636677" cy="1275076"/>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0D113808-4577-4E49-9C93-C2BAC178A5E8}"/>
                </a:ext>
              </a:extLst>
            </p:cNvPr>
            <p:cNvCxnSpPr>
              <a:cxnSpLocks/>
              <a:stCxn id="17" idx="5"/>
              <a:endCxn id="20" idx="1"/>
            </p:cNvCxnSpPr>
            <p:nvPr/>
          </p:nvCxnSpPr>
          <p:spPr>
            <a:xfrm>
              <a:off x="3191376" y="2688298"/>
              <a:ext cx="980071" cy="1275076"/>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F77F50FB-1BD7-4206-B430-486413F6DDB1}"/>
                </a:ext>
              </a:extLst>
            </p:cNvPr>
            <p:cNvCxnSpPr>
              <a:cxnSpLocks/>
              <a:stCxn id="18" idx="4"/>
              <a:endCxn id="20" idx="7"/>
            </p:cNvCxnSpPr>
            <p:nvPr/>
          </p:nvCxnSpPr>
          <p:spPr>
            <a:xfrm flipH="1">
              <a:off x="4497894" y="2755907"/>
              <a:ext cx="826116" cy="1207467"/>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pic>
        <p:nvPicPr>
          <p:cNvPr id="27" name="图片 26">
            <a:extLst>
              <a:ext uri="{FF2B5EF4-FFF2-40B4-BE49-F238E27FC236}">
                <a16:creationId xmlns:a16="http://schemas.microsoft.com/office/drawing/2014/main" id="{7D98B70E-24E2-4698-BDFA-BDEBA293F621}"/>
              </a:ext>
            </a:extLst>
          </p:cNvPr>
          <p:cNvPicPr>
            <a:picLocks noChangeAspect="1"/>
          </p:cNvPicPr>
          <p:nvPr/>
        </p:nvPicPr>
        <p:blipFill>
          <a:blip r:embed="rId17"/>
          <a:stretch>
            <a:fillRect/>
          </a:stretch>
        </p:blipFill>
        <p:spPr>
          <a:xfrm>
            <a:off x="582934" y="1278386"/>
            <a:ext cx="5400675" cy="1438275"/>
          </a:xfrm>
          <a:prstGeom prst="rect">
            <a:avLst/>
          </a:prstGeom>
          <a:ln>
            <a:solidFill>
              <a:schemeClr val="accent1"/>
            </a:solidFill>
          </a:ln>
        </p:spPr>
      </p:pic>
      <p:pic>
        <p:nvPicPr>
          <p:cNvPr id="28" name="图片 27">
            <a:extLst>
              <a:ext uri="{FF2B5EF4-FFF2-40B4-BE49-F238E27FC236}">
                <a16:creationId xmlns:a16="http://schemas.microsoft.com/office/drawing/2014/main" id="{44615FAF-CA1D-4478-A7EC-6737120A0C35}"/>
              </a:ext>
            </a:extLst>
          </p:cNvPr>
          <p:cNvPicPr>
            <a:picLocks noChangeAspect="1"/>
          </p:cNvPicPr>
          <p:nvPr/>
        </p:nvPicPr>
        <p:blipFill>
          <a:blip r:embed="rId18"/>
          <a:stretch>
            <a:fillRect/>
          </a:stretch>
        </p:blipFill>
        <p:spPr>
          <a:xfrm>
            <a:off x="545846" y="3128407"/>
            <a:ext cx="4162425" cy="676275"/>
          </a:xfrm>
          <a:prstGeom prst="rect">
            <a:avLst/>
          </a:prstGeom>
        </p:spPr>
      </p:pic>
      <p:pic>
        <p:nvPicPr>
          <p:cNvPr id="29" name="图片 28">
            <a:extLst>
              <a:ext uri="{FF2B5EF4-FFF2-40B4-BE49-F238E27FC236}">
                <a16:creationId xmlns:a16="http://schemas.microsoft.com/office/drawing/2014/main" id="{0DA09A63-1477-4684-85E3-F8EB2C0AA54C}"/>
              </a:ext>
            </a:extLst>
          </p:cNvPr>
          <p:cNvPicPr>
            <a:picLocks noChangeAspect="1"/>
          </p:cNvPicPr>
          <p:nvPr/>
        </p:nvPicPr>
        <p:blipFill>
          <a:blip r:embed="rId19"/>
          <a:stretch>
            <a:fillRect/>
          </a:stretch>
        </p:blipFill>
        <p:spPr>
          <a:xfrm>
            <a:off x="2035476" y="3915350"/>
            <a:ext cx="3000375" cy="457200"/>
          </a:xfrm>
          <a:prstGeom prst="rect">
            <a:avLst/>
          </a:prstGeom>
        </p:spPr>
      </p:pic>
      <p:pic>
        <p:nvPicPr>
          <p:cNvPr id="30" name="图片 29">
            <a:extLst>
              <a:ext uri="{FF2B5EF4-FFF2-40B4-BE49-F238E27FC236}">
                <a16:creationId xmlns:a16="http://schemas.microsoft.com/office/drawing/2014/main" id="{F3DAA337-C389-406A-B0FD-F2F705D02F78}"/>
              </a:ext>
            </a:extLst>
          </p:cNvPr>
          <p:cNvPicPr>
            <a:picLocks noChangeAspect="1"/>
          </p:cNvPicPr>
          <p:nvPr/>
        </p:nvPicPr>
        <p:blipFill>
          <a:blip r:embed="rId20"/>
          <a:stretch>
            <a:fillRect/>
          </a:stretch>
        </p:blipFill>
        <p:spPr>
          <a:xfrm>
            <a:off x="762961" y="4664540"/>
            <a:ext cx="2038350" cy="514350"/>
          </a:xfrm>
          <a:prstGeom prst="rect">
            <a:avLst/>
          </a:prstGeom>
        </p:spPr>
      </p:pic>
      <p:pic>
        <p:nvPicPr>
          <p:cNvPr id="31" name="图片 30">
            <a:extLst>
              <a:ext uri="{FF2B5EF4-FFF2-40B4-BE49-F238E27FC236}">
                <a16:creationId xmlns:a16="http://schemas.microsoft.com/office/drawing/2014/main" id="{7A9BDE56-A79C-46B8-B7AE-4EBA185F8347}"/>
              </a:ext>
            </a:extLst>
          </p:cNvPr>
          <p:cNvPicPr>
            <a:picLocks noChangeAspect="1"/>
          </p:cNvPicPr>
          <p:nvPr/>
        </p:nvPicPr>
        <p:blipFill>
          <a:blip r:embed="rId21"/>
          <a:stretch>
            <a:fillRect/>
          </a:stretch>
        </p:blipFill>
        <p:spPr>
          <a:xfrm>
            <a:off x="3283271" y="4676623"/>
            <a:ext cx="2857500" cy="609600"/>
          </a:xfrm>
          <a:prstGeom prst="rect">
            <a:avLst/>
          </a:prstGeom>
        </p:spPr>
      </p:pic>
      <p:pic>
        <p:nvPicPr>
          <p:cNvPr id="32" name="图片 31">
            <a:extLst>
              <a:ext uri="{FF2B5EF4-FFF2-40B4-BE49-F238E27FC236}">
                <a16:creationId xmlns:a16="http://schemas.microsoft.com/office/drawing/2014/main" id="{0008E4F6-599F-4AE2-9A28-F6B01A1049A8}"/>
              </a:ext>
            </a:extLst>
          </p:cNvPr>
          <p:cNvPicPr>
            <a:picLocks noChangeAspect="1"/>
          </p:cNvPicPr>
          <p:nvPr/>
        </p:nvPicPr>
        <p:blipFill>
          <a:blip r:embed="rId22"/>
          <a:stretch>
            <a:fillRect/>
          </a:stretch>
        </p:blipFill>
        <p:spPr>
          <a:xfrm>
            <a:off x="654371" y="5365234"/>
            <a:ext cx="2628900" cy="666750"/>
          </a:xfrm>
          <a:prstGeom prst="rect">
            <a:avLst/>
          </a:prstGeom>
        </p:spPr>
      </p:pic>
      <p:sp>
        <p:nvSpPr>
          <p:cNvPr id="33" name="文本框 32">
            <a:extLst>
              <a:ext uri="{FF2B5EF4-FFF2-40B4-BE49-F238E27FC236}">
                <a16:creationId xmlns:a16="http://schemas.microsoft.com/office/drawing/2014/main" id="{5DBF0320-0866-4ED1-8B1B-5BB410C9EB8F}"/>
              </a:ext>
            </a:extLst>
          </p:cNvPr>
          <p:cNvSpPr txBox="1"/>
          <p:nvPr/>
        </p:nvSpPr>
        <p:spPr>
          <a:xfrm>
            <a:off x="2968831" y="4737049"/>
            <a:ext cx="427512" cy="369332"/>
          </a:xfrm>
          <a:prstGeom prst="rect">
            <a:avLst/>
          </a:prstGeom>
          <a:noFill/>
        </p:spPr>
        <p:txBody>
          <a:bodyPr wrap="square" rtlCol="0">
            <a:spAutoFit/>
          </a:bodyPr>
          <a:lstStyle/>
          <a:p>
            <a:r>
              <a:rPr lang="en-US" dirty="0"/>
              <a:t>or</a:t>
            </a:r>
          </a:p>
        </p:txBody>
      </p:sp>
      <p:grpSp>
        <p:nvGrpSpPr>
          <p:cNvPr id="34" name="组合 33">
            <a:extLst>
              <a:ext uri="{FF2B5EF4-FFF2-40B4-BE49-F238E27FC236}">
                <a16:creationId xmlns:a16="http://schemas.microsoft.com/office/drawing/2014/main" id="{B01B033A-7B7A-4D92-ADBF-8DDABFB2C181}"/>
              </a:ext>
            </a:extLst>
          </p:cNvPr>
          <p:cNvGrpSpPr/>
          <p:nvPr/>
        </p:nvGrpSpPr>
        <p:grpSpPr>
          <a:xfrm>
            <a:off x="4312635" y="2740223"/>
            <a:ext cx="4087907" cy="1845092"/>
            <a:chOff x="8644971" y="-4533"/>
            <a:chExt cx="4087907" cy="1845092"/>
          </a:xfrm>
        </p:grpSpPr>
        <p:grpSp>
          <p:nvGrpSpPr>
            <p:cNvPr id="35" name="组合 34">
              <a:extLst>
                <a:ext uri="{FF2B5EF4-FFF2-40B4-BE49-F238E27FC236}">
                  <a16:creationId xmlns:a16="http://schemas.microsoft.com/office/drawing/2014/main" id="{2E2C5149-A82D-47AD-A6D2-2F0DE18383DD}"/>
                </a:ext>
              </a:extLst>
            </p:cNvPr>
            <p:cNvGrpSpPr/>
            <p:nvPr/>
          </p:nvGrpSpPr>
          <p:grpSpPr>
            <a:xfrm>
              <a:off x="9754629" y="-4533"/>
              <a:ext cx="1145470" cy="1032439"/>
              <a:chOff x="7288167" y="497747"/>
              <a:chExt cx="1727022" cy="2278756"/>
            </a:xfrm>
          </p:grpSpPr>
          <p:sp>
            <p:nvSpPr>
              <p:cNvPr id="38" name="椭圆 37">
                <a:extLst>
                  <a:ext uri="{FF2B5EF4-FFF2-40B4-BE49-F238E27FC236}">
                    <a16:creationId xmlns:a16="http://schemas.microsoft.com/office/drawing/2014/main" id="{522FEE0A-B2B2-4DBF-A758-72D97735FA68}"/>
                  </a:ext>
                </a:extLst>
              </p:cNvPr>
              <p:cNvSpPr/>
              <p:nvPr/>
            </p:nvSpPr>
            <p:spPr>
              <a:xfrm rot="16200000">
                <a:off x="7077404" y="1004226"/>
                <a:ext cx="2134192" cy="1410362"/>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文本框 38">
                <a:extLst>
                  <a:ext uri="{FF2B5EF4-FFF2-40B4-BE49-F238E27FC236}">
                    <a16:creationId xmlns:a16="http://schemas.microsoft.com/office/drawing/2014/main" id="{E44BCB21-C18B-4B15-891A-09E889CA7D02}"/>
                  </a:ext>
                </a:extLst>
              </p:cNvPr>
              <p:cNvSpPr txBox="1"/>
              <p:nvPr/>
            </p:nvSpPr>
            <p:spPr>
              <a:xfrm>
                <a:off x="7288167" y="497747"/>
                <a:ext cx="1727022" cy="1192941"/>
              </a:xfrm>
              <a:prstGeom prst="rect">
                <a:avLst/>
              </a:prstGeom>
              <a:solidFill>
                <a:schemeClr val="bg1"/>
              </a:solidFill>
            </p:spPr>
            <p:txBody>
              <a:bodyPr wrap="square" rtlCol="0">
                <a:spAutoFit/>
              </a:bodyPr>
              <a:lstStyle/>
              <a:p>
                <a:endParaRPr lang="en-US" dirty="0"/>
              </a:p>
            </p:txBody>
          </p:sp>
        </p:grpSp>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7F6F7023-D1F2-4DD9-848C-BC8FF2CBB3F8}"/>
                    </a:ext>
                  </a:extLst>
                </p:cNvPr>
                <p:cNvSpPr txBox="1"/>
                <p:nvPr/>
              </p:nvSpPr>
              <p:spPr>
                <a:xfrm>
                  <a:off x="8644971" y="1317339"/>
                  <a:ext cx="408790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𝑏</m:t>
                        </m:r>
                        <m:r>
                          <a:rPr lang="en-US" sz="2800" b="0" i="1" smtClean="0">
                            <a:latin typeface="Cambria Math" panose="02040503050406030204" pitchFamily="18" charset="0"/>
                          </a:rPr>
                          <m:t>/</m:t>
                        </m:r>
                        <m:r>
                          <a:rPr lang="en-US" sz="2800" b="0" i="1" smtClean="0">
                            <a:latin typeface="Cambria Math" panose="02040503050406030204" pitchFamily="18" charset="0"/>
                          </a:rPr>
                          <m:t>𝑎</m:t>
                        </m:r>
                      </m:oMath>
                    </m:oMathPara>
                  </a14:m>
                  <a:endParaRPr lang="en-US" dirty="0"/>
                </a:p>
              </p:txBody>
            </p:sp>
          </mc:Choice>
          <mc:Fallback xmlns="">
            <p:sp>
              <p:nvSpPr>
                <p:cNvPr id="36" name="文本框 35">
                  <a:extLst>
                    <a:ext uri="{FF2B5EF4-FFF2-40B4-BE49-F238E27FC236}">
                      <a16:creationId xmlns:a16="http://schemas.microsoft.com/office/drawing/2014/main" id="{7F6F7023-D1F2-4DD9-848C-BC8FF2CBB3F8}"/>
                    </a:ext>
                  </a:extLst>
                </p:cNvPr>
                <p:cNvSpPr txBox="1">
                  <a:spLocks noRot="1" noChangeAspect="1" noMove="1" noResize="1" noEditPoints="1" noAdjustHandles="1" noChangeArrowheads="1" noChangeShapeType="1" noTextEdit="1"/>
                </p:cNvSpPr>
                <p:nvPr/>
              </p:nvSpPr>
              <p:spPr>
                <a:xfrm>
                  <a:off x="8644971" y="1317339"/>
                  <a:ext cx="4087907" cy="523220"/>
                </a:xfrm>
                <a:prstGeom prst="rect">
                  <a:avLst/>
                </a:prstGeom>
                <a:blipFill>
                  <a:blip r:embed="rId23"/>
                  <a:stretch>
                    <a:fillRect/>
                  </a:stretch>
                </a:blipFill>
              </p:spPr>
              <p:txBody>
                <a:bodyPr/>
                <a:lstStyle/>
                <a:p>
                  <a:r>
                    <a:rPr lang="en-US">
                      <a:noFill/>
                    </a:rPr>
                    <a:t> </a:t>
                  </a:r>
                </a:p>
              </p:txBody>
            </p:sp>
          </mc:Fallback>
        </mc:AlternateContent>
        <p:cxnSp>
          <p:nvCxnSpPr>
            <p:cNvPr id="37" name="直接箭头连接符 36">
              <a:extLst>
                <a:ext uri="{FF2B5EF4-FFF2-40B4-BE49-F238E27FC236}">
                  <a16:creationId xmlns:a16="http://schemas.microsoft.com/office/drawing/2014/main" id="{7152D0CA-27D4-4BB7-AA7F-49468BCD9139}"/>
                </a:ext>
              </a:extLst>
            </p:cNvPr>
            <p:cNvCxnSpPr>
              <a:cxnSpLocks/>
              <a:endCxn id="38" idx="2"/>
            </p:cNvCxnSpPr>
            <p:nvPr/>
          </p:nvCxnSpPr>
          <p:spPr>
            <a:xfrm flipH="1" flipV="1">
              <a:off x="10322603" y="1027906"/>
              <a:ext cx="366322" cy="369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41" name="连接符: 肘形 40">
            <a:extLst>
              <a:ext uri="{FF2B5EF4-FFF2-40B4-BE49-F238E27FC236}">
                <a16:creationId xmlns:a16="http://schemas.microsoft.com/office/drawing/2014/main" id="{53BFD37B-6183-4E90-8CF0-3D24D2CED786}"/>
              </a:ext>
            </a:extLst>
          </p:cNvPr>
          <p:cNvCxnSpPr>
            <a:stCxn id="32" idx="1"/>
            <a:endCxn id="28" idx="1"/>
          </p:cNvCxnSpPr>
          <p:nvPr/>
        </p:nvCxnSpPr>
        <p:spPr>
          <a:xfrm rot="10800000">
            <a:off x="545847" y="3466545"/>
            <a:ext cx="108525" cy="2232064"/>
          </a:xfrm>
          <a:prstGeom prst="bentConnector3">
            <a:avLst>
              <a:gd name="adj1" fmla="val 310643"/>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8A26C05C-6609-4D4C-8E27-404C2F464289}"/>
              </a:ext>
            </a:extLst>
          </p:cNvPr>
          <p:cNvSpPr txBox="1"/>
          <p:nvPr/>
        </p:nvSpPr>
        <p:spPr>
          <a:xfrm>
            <a:off x="335521" y="4202036"/>
            <a:ext cx="1398276" cy="369332"/>
          </a:xfrm>
          <a:prstGeom prst="rect">
            <a:avLst/>
          </a:prstGeom>
          <a:noFill/>
        </p:spPr>
        <p:txBody>
          <a:bodyPr wrap="square" rtlCol="0">
            <a:spAutoFit/>
          </a:bodyPr>
          <a:lstStyle/>
          <a:p>
            <a:r>
              <a:rPr lang="en-US" b="1" i="1" dirty="0">
                <a:solidFill>
                  <a:srgbClr val="002060"/>
                </a:solidFill>
              </a:rPr>
              <a:t>Iteration</a:t>
            </a:r>
          </a:p>
        </p:txBody>
      </p:sp>
      <p:pic>
        <p:nvPicPr>
          <p:cNvPr id="43" name="图片 42">
            <a:extLst>
              <a:ext uri="{FF2B5EF4-FFF2-40B4-BE49-F238E27FC236}">
                <a16:creationId xmlns:a16="http://schemas.microsoft.com/office/drawing/2014/main" id="{FC26305B-3345-4C36-896A-79914812F29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311005" y="3598160"/>
            <a:ext cx="4444221" cy="2766525"/>
          </a:xfrm>
          <a:prstGeom prst="rect">
            <a:avLst/>
          </a:prstGeom>
        </p:spPr>
      </p:pic>
    </p:spTree>
    <p:extLst>
      <p:ext uri="{BB962C8B-B14F-4D97-AF65-F5344CB8AC3E}">
        <p14:creationId xmlns:p14="http://schemas.microsoft.com/office/powerpoint/2010/main" val="352285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500"/>
                                        <p:tgtEl>
                                          <p:spTgt spid="42"/>
                                        </p:tgtEl>
                                      </p:cBhvr>
                                    </p:animEffect>
                                  </p:childTnLst>
                                </p:cTn>
                              </p:par>
                              <p:par>
                                <p:cTn id="41" presetID="10" presetClass="entr" presetSubtype="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FA4EB1-C194-4CAF-A778-5A32EEFBEC26}"/>
              </a:ext>
            </a:extLst>
          </p:cNvPr>
          <p:cNvSpPr>
            <a:spLocks noGrp="1"/>
          </p:cNvSpPr>
          <p:nvPr>
            <p:ph type="title"/>
          </p:nvPr>
        </p:nvSpPr>
        <p:spPr>
          <a:xfrm>
            <a:off x="489478" y="0"/>
            <a:ext cx="10515600" cy="1325563"/>
          </a:xfrm>
        </p:spPr>
        <p:txBody>
          <a:bodyPr/>
          <a:lstStyle/>
          <a:p>
            <a:r>
              <a:rPr lang="en-US" dirty="0"/>
              <a:t>G2O Framework</a:t>
            </a:r>
          </a:p>
        </p:txBody>
      </p:sp>
      <p:pic>
        <p:nvPicPr>
          <p:cNvPr id="4" name="图片 3">
            <a:extLst>
              <a:ext uri="{FF2B5EF4-FFF2-40B4-BE49-F238E27FC236}">
                <a16:creationId xmlns:a16="http://schemas.microsoft.com/office/drawing/2014/main" id="{DF24844E-5D34-4513-8E68-BE253D29CB56}"/>
              </a:ext>
            </a:extLst>
          </p:cNvPr>
          <p:cNvPicPr>
            <a:picLocks noChangeAspect="1"/>
          </p:cNvPicPr>
          <p:nvPr/>
        </p:nvPicPr>
        <p:blipFill>
          <a:blip r:embed="rId3"/>
          <a:stretch>
            <a:fillRect/>
          </a:stretch>
        </p:blipFill>
        <p:spPr>
          <a:xfrm>
            <a:off x="1456833" y="965200"/>
            <a:ext cx="8926928" cy="5433782"/>
          </a:xfrm>
          <a:prstGeom prst="rect">
            <a:avLst/>
          </a:prstGeom>
        </p:spPr>
      </p:pic>
      <p:sp>
        <p:nvSpPr>
          <p:cNvPr id="5" name="矩形 4">
            <a:extLst>
              <a:ext uri="{FF2B5EF4-FFF2-40B4-BE49-F238E27FC236}">
                <a16:creationId xmlns:a16="http://schemas.microsoft.com/office/drawing/2014/main" id="{274C4FCD-DEBE-4F16-B4AD-9BC232CA0F5D}"/>
              </a:ext>
            </a:extLst>
          </p:cNvPr>
          <p:cNvSpPr/>
          <p:nvPr/>
        </p:nvSpPr>
        <p:spPr>
          <a:xfrm>
            <a:off x="1456833" y="965200"/>
            <a:ext cx="2827300" cy="863600"/>
          </a:xfrm>
          <a:prstGeom prst="rect">
            <a:avLst/>
          </a:prstGeom>
          <a:solidFill>
            <a:schemeClr val="bg2">
              <a:alpha val="9000"/>
            </a:schemeClr>
          </a:solidFill>
          <a:ln w="476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矩形 5">
            <a:extLst>
              <a:ext uri="{FF2B5EF4-FFF2-40B4-BE49-F238E27FC236}">
                <a16:creationId xmlns:a16="http://schemas.microsoft.com/office/drawing/2014/main" id="{3A37ACFB-C153-4416-853C-0DAB16AB8064}"/>
              </a:ext>
            </a:extLst>
          </p:cNvPr>
          <p:cNvSpPr/>
          <p:nvPr/>
        </p:nvSpPr>
        <p:spPr>
          <a:xfrm>
            <a:off x="5384800" y="965200"/>
            <a:ext cx="2032000" cy="863600"/>
          </a:xfrm>
          <a:prstGeom prst="rect">
            <a:avLst/>
          </a:prstGeom>
          <a:solidFill>
            <a:schemeClr val="bg2">
              <a:alpha val="9000"/>
            </a:schemeClr>
          </a:solidFill>
          <a:ln w="476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矩形 6">
            <a:extLst>
              <a:ext uri="{FF2B5EF4-FFF2-40B4-BE49-F238E27FC236}">
                <a16:creationId xmlns:a16="http://schemas.microsoft.com/office/drawing/2014/main" id="{012C53DA-4DC3-4182-B38E-EE00A8FD979F}"/>
              </a:ext>
            </a:extLst>
          </p:cNvPr>
          <p:cNvSpPr/>
          <p:nvPr/>
        </p:nvSpPr>
        <p:spPr>
          <a:xfrm>
            <a:off x="2015067" y="1998133"/>
            <a:ext cx="1794933" cy="648230"/>
          </a:xfrm>
          <a:prstGeom prst="rect">
            <a:avLst/>
          </a:prstGeom>
          <a:solidFill>
            <a:schemeClr val="bg2">
              <a:alpha val="9000"/>
            </a:schemeClr>
          </a:solidFill>
          <a:ln w="47625">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图片 2">
            <a:extLst>
              <a:ext uri="{FF2B5EF4-FFF2-40B4-BE49-F238E27FC236}">
                <a16:creationId xmlns:a16="http://schemas.microsoft.com/office/drawing/2014/main" id="{B4AE3365-4681-42BC-A0BC-A58CF6CE55AA}"/>
              </a:ext>
            </a:extLst>
          </p:cNvPr>
          <p:cNvPicPr>
            <a:picLocks noChangeAspect="1"/>
          </p:cNvPicPr>
          <p:nvPr/>
        </p:nvPicPr>
        <p:blipFill>
          <a:blip r:embed="rId4"/>
          <a:stretch>
            <a:fillRect/>
          </a:stretch>
        </p:blipFill>
        <p:spPr>
          <a:xfrm>
            <a:off x="8686837" y="187037"/>
            <a:ext cx="1752600" cy="1909762"/>
          </a:xfrm>
          <a:prstGeom prst="rect">
            <a:avLst/>
          </a:prstGeom>
        </p:spPr>
      </p:pic>
      <p:sp>
        <p:nvSpPr>
          <p:cNvPr id="8" name="矩形 7">
            <a:extLst>
              <a:ext uri="{FF2B5EF4-FFF2-40B4-BE49-F238E27FC236}">
                <a16:creationId xmlns:a16="http://schemas.microsoft.com/office/drawing/2014/main" id="{11974906-7F7B-464A-B428-332ECBCE3C97}"/>
              </a:ext>
            </a:extLst>
          </p:cNvPr>
          <p:cNvSpPr/>
          <p:nvPr/>
        </p:nvSpPr>
        <p:spPr>
          <a:xfrm>
            <a:off x="0" y="6200840"/>
            <a:ext cx="12251473" cy="646331"/>
          </a:xfrm>
          <a:prstGeom prst="rect">
            <a:avLst/>
          </a:prstGeom>
        </p:spPr>
        <p:txBody>
          <a:bodyPr wrap="square">
            <a:spAutoFit/>
          </a:bodyPr>
          <a:lstStyle/>
          <a:p>
            <a:r>
              <a:rPr lang="en-US" dirty="0" err="1"/>
              <a:t>Kümmerle</a:t>
            </a:r>
            <a:r>
              <a:rPr lang="en-US" dirty="0"/>
              <a:t>, Rainer, et al. "g2o: A general framework for graph optimization." </a:t>
            </a:r>
            <a:r>
              <a:rPr lang="en-US" i="1" dirty="0"/>
              <a:t>IEEE International Conference on Robotics and Automation</a:t>
            </a:r>
            <a:r>
              <a:rPr lang="en-US" dirty="0"/>
              <a:t>., 2011</a:t>
            </a:r>
          </a:p>
        </p:txBody>
      </p:sp>
    </p:spTree>
    <p:extLst>
      <p:ext uri="{BB962C8B-B14F-4D97-AF65-F5344CB8AC3E}">
        <p14:creationId xmlns:p14="http://schemas.microsoft.com/office/powerpoint/2010/main" val="878303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7B23DA-17A6-480A-BD42-8FF4EBFAB54E}"/>
              </a:ext>
            </a:extLst>
          </p:cNvPr>
          <p:cNvSpPr>
            <a:spLocks noGrp="1"/>
          </p:cNvSpPr>
          <p:nvPr>
            <p:ph type="title"/>
          </p:nvPr>
        </p:nvSpPr>
        <p:spPr>
          <a:xfrm>
            <a:off x="838200" y="365125"/>
            <a:ext cx="6389914" cy="1325563"/>
          </a:xfrm>
        </p:spPr>
        <p:txBody>
          <a:bodyPr/>
          <a:lstStyle/>
          <a:p>
            <a:r>
              <a:rPr lang="en-US" dirty="0"/>
              <a:t>Update Operator </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9361B13-4941-48D8-9C3C-48613EF8E287}"/>
                  </a:ext>
                </a:extLst>
              </p:cNvPr>
              <p:cNvSpPr>
                <a:spLocks noGrp="1"/>
              </p:cNvSpPr>
              <p:nvPr>
                <p:ph idx="1"/>
              </p:nvPr>
            </p:nvSpPr>
            <p:spPr>
              <a:xfrm>
                <a:off x="838200" y="1825625"/>
                <a:ext cx="9880600" cy="4351338"/>
              </a:xfrm>
            </p:spPr>
            <p:txBody>
              <a:bodyPr/>
              <a:lstStyle/>
              <a:p>
                <a:r>
                  <a:rPr lang="en-US" dirty="0"/>
                  <a:t>Euclidean Space </a:t>
                </a:r>
              </a:p>
              <a:p>
                <a:r>
                  <a:rPr lang="en-US" dirty="0"/>
                  <a:t>Non Euclidean Space parameters</a:t>
                </a:r>
              </a:p>
              <a:p>
                <a:pPr lvl="1"/>
                <a:r>
                  <a:rPr lang="en-US" dirty="0"/>
                  <a:t>unit vector </a:t>
                </a:r>
                <a14:m>
                  <m:oMath xmlns:m="http://schemas.openxmlformats.org/officeDocument/2006/math">
                    <m:acc>
                      <m:accPr>
                        <m:chr m:val="̅"/>
                        <m:ctrlPr>
                          <a:rPr lang="en-US" b="1" i="1" dirty="0" smtClean="0">
                            <a:latin typeface="Cambria Math" panose="02040503050406030204" pitchFamily="18" charset="0"/>
                          </a:rPr>
                        </m:ctrlPr>
                      </m:accPr>
                      <m:e>
                        <m:r>
                          <a:rPr lang="en-US" b="1" i="1" dirty="0" smtClean="0">
                            <a:latin typeface="Cambria Math" panose="02040503050406030204" pitchFamily="18" charset="0"/>
                          </a:rPr>
                          <m:t>𝒏</m:t>
                        </m:r>
                      </m:e>
                    </m:acc>
                    <m:r>
                      <a:rPr lang="en-US" b="1" i="1" dirty="0" smtClean="0">
                        <a:latin typeface="Cambria Math" panose="02040503050406030204" pitchFamily="18" charset="0"/>
                      </a:rPr>
                      <m:t>=[</m:t>
                    </m:r>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𝒏</m:t>
                        </m:r>
                      </m:e>
                      <m:sub>
                        <m:r>
                          <a:rPr lang="en-US" b="1" i="1" dirty="0" smtClean="0">
                            <a:latin typeface="Cambria Math" panose="02040503050406030204" pitchFamily="18" charset="0"/>
                          </a:rPr>
                          <m:t>𝒙</m:t>
                        </m:r>
                      </m:sub>
                    </m:sSub>
                    <m:r>
                      <a:rPr lang="en-US" b="1" i="1" dirty="0" smtClean="0">
                        <a:latin typeface="Cambria Math" panose="02040503050406030204" pitchFamily="18" charset="0"/>
                      </a:rPr>
                      <m:t>,</m:t>
                    </m:r>
                    <m:sSub>
                      <m:sSubPr>
                        <m:ctrlPr>
                          <a:rPr lang="en-US" b="1" i="1" dirty="0">
                            <a:latin typeface="Cambria Math" panose="02040503050406030204" pitchFamily="18" charset="0"/>
                          </a:rPr>
                        </m:ctrlPr>
                      </m:sSubPr>
                      <m:e>
                        <m:r>
                          <a:rPr lang="en-US" b="1" i="1" dirty="0">
                            <a:latin typeface="Cambria Math" panose="02040503050406030204" pitchFamily="18" charset="0"/>
                          </a:rPr>
                          <m:t>𝒏</m:t>
                        </m:r>
                      </m:e>
                      <m:sub>
                        <m:r>
                          <a:rPr lang="en-US" b="1" i="1" dirty="0" smtClean="0">
                            <a:latin typeface="Cambria Math" panose="02040503050406030204" pitchFamily="18" charset="0"/>
                          </a:rPr>
                          <m:t>𝒚</m:t>
                        </m:r>
                      </m:sub>
                    </m:sSub>
                    <m:r>
                      <a:rPr lang="en-US" b="1" i="1" dirty="0" smtClean="0">
                        <a:latin typeface="Cambria Math" panose="02040503050406030204" pitchFamily="18" charset="0"/>
                      </a:rPr>
                      <m:t>,</m:t>
                    </m:r>
                    <m:sSub>
                      <m:sSubPr>
                        <m:ctrlPr>
                          <a:rPr lang="en-US" b="1" i="1" dirty="0">
                            <a:latin typeface="Cambria Math" panose="02040503050406030204" pitchFamily="18" charset="0"/>
                          </a:rPr>
                        </m:ctrlPr>
                      </m:sSubPr>
                      <m:e>
                        <m:r>
                          <a:rPr lang="en-US" b="1" i="1" dirty="0">
                            <a:latin typeface="Cambria Math" panose="02040503050406030204" pitchFamily="18" charset="0"/>
                          </a:rPr>
                          <m:t>𝒏</m:t>
                        </m:r>
                      </m:e>
                      <m:sub>
                        <m:r>
                          <a:rPr lang="en-US" b="1" i="1" dirty="0" smtClean="0">
                            <a:latin typeface="Cambria Math" panose="02040503050406030204" pitchFamily="18" charset="0"/>
                          </a:rPr>
                          <m:t>𝒛</m:t>
                        </m:r>
                      </m:sub>
                    </m:sSub>
                    <m:r>
                      <a:rPr lang="en-US" b="1" i="1" dirty="0" smtClean="0">
                        <a:latin typeface="Cambria Math" panose="02040503050406030204" pitchFamily="18" charset="0"/>
                      </a:rPr>
                      <m:t>]</m:t>
                    </m:r>
                  </m:oMath>
                </a14:m>
                <a:r>
                  <a:rPr lang="en-US" dirty="0"/>
                  <a:t>,</a:t>
                </a:r>
                <a:r>
                  <a:rPr lang="en-US" i="1" dirty="0"/>
                  <a:t> </a:t>
                </a:r>
                <a:r>
                  <a:rPr lang="en-US" dirty="0"/>
                  <a:t>DoF (2), span SO(2) </a:t>
                </a:r>
              </a:p>
              <a:p>
                <a:pPr lvl="1"/>
                <a:r>
                  <a:rPr lang="en-US" dirty="0"/>
                  <a:t>quaternion </a:t>
                </a:r>
                <a14:m>
                  <m:oMath xmlns:m="http://schemas.openxmlformats.org/officeDocument/2006/math">
                    <m:acc>
                      <m:accPr>
                        <m:chr m:val="̅"/>
                        <m:ctrlPr>
                          <a:rPr lang="en-US" b="1" i="1" dirty="0">
                            <a:latin typeface="Cambria Math" panose="02040503050406030204" pitchFamily="18" charset="0"/>
                          </a:rPr>
                        </m:ctrlPr>
                      </m:accPr>
                      <m:e>
                        <m:r>
                          <a:rPr lang="en-US" b="1" i="1" dirty="0" smtClean="0">
                            <a:latin typeface="Cambria Math" panose="02040503050406030204" pitchFamily="18" charset="0"/>
                          </a:rPr>
                          <m:t>𝒒</m:t>
                        </m:r>
                      </m:e>
                    </m:acc>
                    <m:r>
                      <a:rPr lang="en-US" b="1" i="1" dirty="0">
                        <a:latin typeface="Cambria Math" panose="02040503050406030204" pitchFamily="18" charset="0"/>
                      </a:rPr>
                      <m:t>=[</m:t>
                    </m:r>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𝒒</m:t>
                        </m:r>
                      </m:e>
                      <m:sub>
                        <m:r>
                          <a:rPr lang="en-US" b="1" i="1" dirty="0">
                            <a:latin typeface="Cambria Math" panose="02040503050406030204" pitchFamily="18" charset="0"/>
                          </a:rPr>
                          <m:t>𝒙</m:t>
                        </m:r>
                      </m:sub>
                    </m:sSub>
                    <m:r>
                      <a:rPr lang="en-US" b="1" i="1" dirty="0">
                        <a:latin typeface="Cambria Math" panose="02040503050406030204" pitchFamily="18" charset="0"/>
                      </a:rPr>
                      <m:t>,</m:t>
                    </m:r>
                    <m:sSub>
                      <m:sSubPr>
                        <m:ctrlPr>
                          <a:rPr lang="en-US" b="1" i="1" dirty="0">
                            <a:latin typeface="Cambria Math" panose="02040503050406030204" pitchFamily="18" charset="0"/>
                          </a:rPr>
                        </m:ctrlPr>
                      </m:sSubPr>
                      <m:e>
                        <m:r>
                          <a:rPr lang="en-US" b="1" i="1" dirty="0" smtClean="0">
                            <a:latin typeface="Cambria Math" panose="02040503050406030204" pitchFamily="18" charset="0"/>
                          </a:rPr>
                          <m:t>𝒒</m:t>
                        </m:r>
                      </m:e>
                      <m:sub>
                        <m:r>
                          <a:rPr lang="en-US" b="1" i="1" dirty="0">
                            <a:latin typeface="Cambria Math" panose="02040503050406030204" pitchFamily="18" charset="0"/>
                          </a:rPr>
                          <m:t>𝒚</m:t>
                        </m:r>
                      </m:sub>
                    </m:sSub>
                    <m:r>
                      <a:rPr lang="en-US" b="1" i="1" dirty="0">
                        <a:latin typeface="Cambria Math" panose="02040503050406030204" pitchFamily="18" charset="0"/>
                      </a:rPr>
                      <m:t>,</m:t>
                    </m:r>
                    <m:sSub>
                      <m:sSubPr>
                        <m:ctrlPr>
                          <a:rPr lang="en-US" b="1" i="1" dirty="0">
                            <a:latin typeface="Cambria Math" panose="02040503050406030204" pitchFamily="18" charset="0"/>
                          </a:rPr>
                        </m:ctrlPr>
                      </m:sSubPr>
                      <m:e>
                        <m:r>
                          <a:rPr lang="en-US" b="1" i="1" dirty="0" smtClean="0">
                            <a:latin typeface="Cambria Math" panose="02040503050406030204" pitchFamily="18" charset="0"/>
                          </a:rPr>
                          <m:t>𝒒</m:t>
                        </m:r>
                      </m:e>
                      <m:sub>
                        <m:r>
                          <a:rPr lang="en-US" b="1" i="1" dirty="0">
                            <a:latin typeface="Cambria Math" panose="02040503050406030204" pitchFamily="18" charset="0"/>
                          </a:rPr>
                          <m:t>𝒛</m:t>
                        </m:r>
                      </m:sub>
                    </m:sSub>
                    <m:r>
                      <a:rPr lang="en-US" b="1" i="1" dirty="0" smtClean="0">
                        <a:latin typeface="Cambria Math" panose="02040503050406030204" pitchFamily="18" charset="0"/>
                      </a:rPr>
                      <m:t>,</m:t>
                    </m:r>
                    <m:sSub>
                      <m:sSubPr>
                        <m:ctrlPr>
                          <a:rPr lang="en-US" b="1" i="1" dirty="0">
                            <a:latin typeface="Cambria Math" panose="02040503050406030204" pitchFamily="18" charset="0"/>
                          </a:rPr>
                        </m:ctrlPr>
                      </m:sSubPr>
                      <m:e>
                        <m:r>
                          <a:rPr lang="en-US" b="1" i="1" dirty="0">
                            <a:latin typeface="Cambria Math" panose="02040503050406030204" pitchFamily="18" charset="0"/>
                          </a:rPr>
                          <m:t>𝒒</m:t>
                        </m:r>
                      </m:e>
                      <m:sub>
                        <m:r>
                          <a:rPr lang="en-US" b="1" i="1" dirty="0" smtClean="0">
                            <a:latin typeface="Cambria Math" panose="02040503050406030204" pitchFamily="18" charset="0"/>
                          </a:rPr>
                          <m:t>𝒘</m:t>
                        </m:r>
                      </m:sub>
                    </m:sSub>
                    <m:r>
                      <a:rPr lang="en-US" b="1" i="1" dirty="0">
                        <a:latin typeface="Cambria Math" panose="02040503050406030204" pitchFamily="18" charset="0"/>
                      </a:rPr>
                      <m:t>]</m:t>
                    </m:r>
                  </m:oMath>
                </a14:m>
                <a:r>
                  <a:rPr lang="en-US" dirty="0"/>
                  <a:t>,</a:t>
                </a:r>
                <a:r>
                  <a:rPr lang="en-US" i="1" dirty="0"/>
                  <a:t> </a:t>
                </a:r>
                <a:r>
                  <a:rPr lang="en-US" dirty="0"/>
                  <a:t>DoF (3), span SO(3)</a:t>
                </a:r>
              </a:p>
              <a:p>
                <a:pPr lvl="1"/>
                <a:r>
                  <a:rPr lang="en-US" dirty="0"/>
                  <a:t>lie algebra </a:t>
                </a:r>
              </a:p>
              <a:p>
                <a:pPr lvl="1"/>
                <a:endParaRPr lang="en-US" dirty="0"/>
              </a:p>
              <a:p>
                <a:endParaRPr lang="en-US" dirty="0"/>
              </a:p>
            </p:txBody>
          </p:sp>
        </mc:Choice>
        <mc:Fallback xmlns="">
          <p:sp>
            <p:nvSpPr>
              <p:cNvPr id="3" name="内容占位符 2">
                <a:extLst>
                  <a:ext uri="{FF2B5EF4-FFF2-40B4-BE49-F238E27FC236}">
                    <a16:creationId xmlns:a16="http://schemas.microsoft.com/office/drawing/2014/main" id="{E9361B13-4941-48D8-9C3C-48613EF8E287}"/>
                  </a:ext>
                </a:extLst>
              </p:cNvPr>
              <p:cNvSpPr>
                <a:spLocks noGrp="1" noRot="1" noChangeAspect="1" noMove="1" noResize="1" noEditPoints="1" noAdjustHandles="1" noChangeArrowheads="1" noChangeShapeType="1" noTextEdit="1"/>
              </p:cNvSpPr>
              <p:nvPr>
                <p:ph idx="1"/>
              </p:nvPr>
            </p:nvSpPr>
            <p:spPr>
              <a:xfrm>
                <a:off x="838200" y="1825625"/>
                <a:ext cx="9880600" cy="4351338"/>
              </a:xfrm>
              <a:blipFill>
                <a:blip r:embed="rId3"/>
                <a:stretch>
                  <a:fillRect l="-1111" t="-2241"/>
                </a:stretch>
              </a:blipFill>
            </p:spPr>
            <p:txBody>
              <a:bodyPr/>
              <a:lstStyle/>
              <a:p>
                <a:r>
                  <a:rPr lang="en-US">
                    <a:noFill/>
                  </a:rPr>
                  <a:t> </a:t>
                </a:r>
              </a:p>
            </p:txBody>
          </p:sp>
        </mc:Fallback>
      </mc:AlternateContent>
      <p:pic>
        <p:nvPicPr>
          <p:cNvPr id="4" name="图片 3">
            <a:extLst>
              <a:ext uri="{FF2B5EF4-FFF2-40B4-BE49-F238E27FC236}">
                <a16:creationId xmlns:a16="http://schemas.microsoft.com/office/drawing/2014/main" id="{1E52A0E4-D059-44F4-AD59-FDF95B97350F}"/>
              </a:ext>
            </a:extLst>
          </p:cNvPr>
          <p:cNvPicPr>
            <a:picLocks noChangeAspect="1"/>
          </p:cNvPicPr>
          <p:nvPr/>
        </p:nvPicPr>
        <p:blipFill>
          <a:blip r:embed="rId4"/>
          <a:stretch>
            <a:fillRect/>
          </a:stretch>
        </p:blipFill>
        <p:spPr>
          <a:xfrm>
            <a:off x="2704443" y="4730772"/>
            <a:ext cx="3353087" cy="691904"/>
          </a:xfrm>
          <a:prstGeom prst="rect">
            <a:avLst/>
          </a:prstGeom>
        </p:spPr>
      </p:pic>
      <p:pic>
        <p:nvPicPr>
          <p:cNvPr id="8" name="图片 7">
            <a:extLst>
              <a:ext uri="{FF2B5EF4-FFF2-40B4-BE49-F238E27FC236}">
                <a16:creationId xmlns:a16="http://schemas.microsoft.com/office/drawing/2014/main" id="{18749799-F9D8-49BD-B944-3CEB6F89BBE2}"/>
              </a:ext>
            </a:extLst>
          </p:cNvPr>
          <p:cNvPicPr>
            <a:picLocks noChangeAspect="1"/>
          </p:cNvPicPr>
          <p:nvPr/>
        </p:nvPicPr>
        <p:blipFill>
          <a:blip r:embed="rId5"/>
          <a:stretch>
            <a:fillRect/>
          </a:stretch>
        </p:blipFill>
        <p:spPr>
          <a:xfrm>
            <a:off x="6306913" y="4730772"/>
            <a:ext cx="3194338" cy="715532"/>
          </a:xfrm>
          <a:prstGeom prst="rect">
            <a:avLst/>
          </a:prstGeom>
        </p:spPr>
      </p:pic>
      <p:sp>
        <p:nvSpPr>
          <p:cNvPr id="11" name="乘号 10">
            <a:extLst>
              <a:ext uri="{FF2B5EF4-FFF2-40B4-BE49-F238E27FC236}">
                <a16:creationId xmlns:a16="http://schemas.microsoft.com/office/drawing/2014/main" id="{A1BC09CC-DC6E-4C2E-9124-458585E77277}"/>
              </a:ext>
            </a:extLst>
          </p:cNvPr>
          <p:cNvSpPr/>
          <p:nvPr/>
        </p:nvSpPr>
        <p:spPr>
          <a:xfrm>
            <a:off x="2280063" y="4630471"/>
            <a:ext cx="4421749" cy="916133"/>
          </a:xfrm>
          <a:prstGeom prst="mathMultiply">
            <a:avLst>
              <a:gd name="adj1" fmla="val 478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图片 11">
            <a:extLst>
              <a:ext uri="{FF2B5EF4-FFF2-40B4-BE49-F238E27FC236}">
                <a16:creationId xmlns:a16="http://schemas.microsoft.com/office/drawing/2014/main" id="{765724CA-C27B-4764-BDC6-5FC8EE979B55}"/>
              </a:ext>
            </a:extLst>
          </p:cNvPr>
          <p:cNvPicPr>
            <a:picLocks noChangeAspect="1"/>
          </p:cNvPicPr>
          <p:nvPr/>
        </p:nvPicPr>
        <p:blipFill>
          <a:blip r:embed="rId6"/>
          <a:stretch>
            <a:fillRect/>
          </a:stretch>
        </p:blipFill>
        <p:spPr>
          <a:xfrm>
            <a:off x="5097822" y="365125"/>
            <a:ext cx="1026746" cy="1283433"/>
          </a:xfrm>
          <a:prstGeom prst="rect">
            <a:avLst/>
          </a:prstGeom>
        </p:spPr>
      </p:pic>
    </p:spTree>
    <p:extLst>
      <p:ext uri="{BB962C8B-B14F-4D97-AF65-F5344CB8AC3E}">
        <p14:creationId xmlns:p14="http://schemas.microsoft.com/office/powerpoint/2010/main" val="2138243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93461A-4618-4EFA-B73D-F7C9EAE0A9D3}"/>
              </a:ext>
            </a:extLst>
          </p:cNvPr>
          <p:cNvSpPr>
            <a:spLocks noGrp="1"/>
          </p:cNvSpPr>
          <p:nvPr>
            <p:ph type="title"/>
          </p:nvPr>
        </p:nvSpPr>
        <p:spPr/>
        <p:txBody>
          <a:bodyPr/>
          <a:lstStyle/>
          <a:p>
            <a:r>
              <a:rPr lang="en-US" dirty="0"/>
              <a:t>Materials </a:t>
            </a:r>
          </a:p>
        </p:txBody>
      </p:sp>
      <p:sp>
        <p:nvSpPr>
          <p:cNvPr id="3" name="内容占位符 2">
            <a:extLst>
              <a:ext uri="{FF2B5EF4-FFF2-40B4-BE49-F238E27FC236}">
                <a16:creationId xmlns:a16="http://schemas.microsoft.com/office/drawing/2014/main" id="{AD2E3EE8-B0FB-4090-9536-10C2522EDA22}"/>
              </a:ext>
            </a:extLst>
          </p:cNvPr>
          <p:cNvSpPr>
            <a:spLocks noGrp="1"/>
          </p:cNvSpPr>
          <p:nvPr>
            <p:ph idx="1"/>
          </p:nvPr>
        </p:nvSpPr>
        <p:spPr>
          <a:xfrm>
            <a:off x="838200" y="2506662"/>
            <a:ext cx="10515600" cy="4351338"/>
          </a:xfrm>
        </p:spPr>
        <p:txBody>
          <a:bodyPr/>
          <a:lstStyle/>
          <a:p>
            <a:r>
              <a:rPr lang="en-US" dirty="0" err="1"/>
              <a:t>Kümmerle</a:t>
            </a:r>
            <a:r>
              <a:rPr lang="en-US" dirty="0"/>
              <a:t>, Rainer, et al. "g2o: A general framework for graph optimization." </a:t>
            </a:r>
            <a:r>
              <a:rPr lang="en-US" i="1" dirty="0"/>
              <a:t>IEEE International Conference on Robotics and Automation</a:t>
            </a:r>
            <a:r>
              <a:rPr lang="en-US" dirty="0"/>
              <a:t>., 2011.</a:t>
            </a:r>
          </a:p>
          <a:p>
            <a:r>
              <a:rPr lang="en-US" dirty="0"/>
              <a:t>g2o manual </a:t>
            </a:r>
          </a:p>
          <a:p>
            <a:r>
              <a:rPr lang="en-US" dirty="0"/>
              <a:t>Joan Sol`, “Course on SLAM”, 2016</a:t>
            </a:r>
          </a:p>
          <a:p>
            <a:r>
              <a:rPr lang="en-US" dirty="0" err="1"/>
              <a:t>Förstner</a:t>
            </a:r>
            <a:r>
              <a:rPr lang="en-US" dirty="0"/>
              <a:t>, Wolfgang. "Minimal representations for uncertainty and estimation in projective spaces." </a:t>
            </a:r>
            <a:r>
              <a:rPr lang="en-US" i="1" dirty="0"/>
              <a:t>Asian Conference on Computer Vision</a:t>
            </a:r>
            <a:r>
              <a:rPr lang="en-US" dirty="0"/>
              <a:t>. Springer, Berlin, Heidelberg, 2010.</a:t>
            </a:r>
          </a:p>
          <a:p>
            <a:endParaRPr lang="en-US" dirty="0"/>
          </a:p>
        </p:txBody>
      </p:sp>
      <p:sp>
        <p:nvSpPr>
          <p:cNvPr id="4" name="标题 1">
            <a:extLst>
              <a:ext uri="{FF2B5EF4-FFF2-40B4-BE49-F238E27FC236}">
                <a16:creationId xmlns:a16="http://schemas.microsoft.com/office/drawing/2014/main" id="{2FE19D0D-036E-414A-B71C-801F0E1C7F4E}"/>
              </a:ext>
            </a:extLst>
          </p:cNvPr>
          <p:cNvSpPr txBox="1">
            <a:spLocks/>
          </p:cNvSpPr>
          <p:nvPr/>
        </p:nvSpPr>
        <p:spPr>
          <a:xfrm>
            <a:off x="838200" y="118109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https://github.com/rising-turtle/slam_course</a:t>
            </a:r>
          </a:p>
        </p:txBody>
      </p:sp>
    </p:spTree>
    <p:extLst>
      <p:ext uri="{BB962C8B-B14F-4D97-AF65-F5344CB8AC3E}">
        <p14:creationId xmlns:p14="http://schemas.microsoft.com/office/powerpoint/2010/main" val="3707701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845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图片 3">
            <a:extLst>
              <a:ext uri="{FF2B5EF4-FFF2-40B4-BE49-F238E27FC236}">
                <a16:creationId xmlns:a16="http://schemas.microsoft.com/office/drawing/2014/main" id="{A9A56D79-B3FE-4009-B327-62E449D79CD9}"/>
              </a:ext>
            </a:extLst>
          </p:cNvPr>
          <p:cNvPicPr>
            <a:picLocks noGrp="1" noChangeAspect="1"/>
          </p:cNvPicPr>
          <p:nvPr>
            <p:ph idx="1"/>
          </p:nvPr>
        </p:nvPicPr>
        <p:blipFill>
          <a:blip r:embed="rId3"/>
          <a:stretch>
            <a:fillRect/>
          </a:stretch>
        </p:blipFill>
        <p:spPr>
          <a:xfrm>
            <a:off x="643467" y="839046"/>
            <a:ext cx="10905066" cy="5179907"/>
          </a:xfrm>
          <a:prstGeom prst="rect">
            <a:avLst/>
          </a:prstGeom>
        </p:spPr>
      </p:pic>
      <p:sp>
        <p:nvSpPr>
          <p:cNvPr id="5" name="文本框 4">
            <a:extLst>
              <a:ext uri="{FF2B5EF4-FFF2-40B4-BE49-F238E27FC236}">
                <a16:creationId xmlns:a16="http://schemas.microsoft.com/office/drawing/2014/main" id="{840DAFD5-BA8F-4566-8F39-FA03443E1F20}"/>
              </a:ext>
            </a:extLst>
          </p:cNvPr>
          <p:cNvSpPr txBox="1"/>
          <p:nvPr/>
        </p:nvSpPr>
        <p:spPr>
          <a:xfrm>
            <a:off x="10710000" y="535424"/>
            <a:ext cx="1243494" cy="369332"/>
          </a:xfrm>
          <a:prstGeom prst="rect">
            <a:avLst/>
          </a:prstGeom>
          <a:noFill/>
        </p:spPr>
        <p:txBody>
          <a:bodyPr wrap="square" rtlCol="0">
            <a:spAutoFit/>
          </a:bodyPr>
          <a:lstStyle/>
          <a:p>
            <a:r>
              <a:rPr lang="en-US" dirty="0"/>
              <a:t>SO(2)</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367FB81-27F6-4F64-BF09-E016006D4C0B}"/>
                  </a:ext>
                </a:extLst>
              </p:cNvPr>
              <p:cNvSpPr txBox="1"/>
              <p:nvPr/>
            </p:nvSpPr>
            <p:spPr>
              <a:xfrm>
                <a:off x="3896106" y="2898681"/>
                <a:ext cx="51515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x</m:t>
                      </m:r>
                    </m:oMath>
                  </m:oMathPara>
                </a14:m>
                <a:endParaRPr lang="en-US" dirty="0"/>
              </a:p>
            </p:txBody>
          </p:sp>
        </mc:Choice>
        <mc:Fallback xmlns="">
          <p:sp>
            <p:nvSpPr>
              <p:cNvPr id="6" name="文本框 5">
                <a:extLst>
                  <a:ext uri="{FF2B5EF4-FFF2-40B4-BE49-F238E27FC236}">
                    <a16:creationId xmlns:a16="http://schemas.microsoft.com/office/drawing/2014/main" id="{C367FB81-27F6-4F64-BF09-E016006D4C0B}"/>
                  </a:ext>
                </a:extLst>
              </p:cNvPr>
              <p:cNvSpPr txBox="1">
                <a:spLocks noRot="1" noChangeAspect="1" noMove="1" noResize="1" noEditPoints="1" noAdjustHandles="1" noChangeArrowheads="1" noChangeShapeType="1" noTextEdit="1"/>
              </p:cNvSpPr>
              <p:nvPr/>
            </p:nvSpPr>
            <p:spPr>
              <a:xfrm>
                <a:off x="3896106" y="2898681"/>
                <a:ext cx="515155" cy="369332"/>
              </a:xfrm>
              <a:prstGeom prst="rect">
                <a:avLst/>
              </a:prstGeom>
              <a:blipFill>
                <a:blip r:embed="rId4"/>
                <a:stretch>
                  <a:fillRect/>
                </a:stretch>
              </a:blipFill>
            </p:spPr>
            <p:txBody>
              <a:bodyPr/>
              <a:lstStyle/>
              <a:p>
                <a:r>
                  <a:rPr lang="en-US">
                    <a:noFill/>
                  </a:rPr>
                  <a:t> </a:t>
                </a:r>
              </a:p>
            </p:txBody>
          </p:sp>
        </mc:Fallback>
      </mc:AlternateContent>
      <p:cxnSp>
        <p:nvCxnSpPr>
          <p:cNvPr id="9" name="直接箭头连接符 8">
            <a:extLst>
              <a:ext uri="{FF2B5EF4-FFF2-40B4-BE49-F238E27FC236}">
                <a16:creationId xmlns:a16="http://schemas.microsoft.com/office/drawing/2014/main" id="{05CF0ADE-D5CE-4509-9ABE-68ADF37F94A8}"/>
              </a:ext>
            </a:extLst>
          </p:cNvPr>
          <p:cNvCxnSpPr>
            <a:cxnSpLocks/>
          </p:cNvCxnSpPr>
          <p:nvPr/>
        </p:nvCxnSpPr>
        <p:spPr>
          <a:xfrm flipV="1">
            <a:off x="3309870" y="3026535"/>
            <a:ext cx="605307" cy="545100"/>
          </a:xfrm>
          <a:prstGeom prst="straightConnector1">
            <a:avLst/>
          </a:prstGeom>
          <a:ln w="38100">
            <a:solidFill>
              <a:srgbClr val="FF0000"/>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E4A8DBEE-99B9-4871-A704-E9E0208747B1}"/>
                  </a:ext>
                </a:extLst>
              </p:cNvPr>
              <p:cNvSpPr txBox="1"/>
              <p:nvPr/>
            </p:nvSpPr>
            <p:spPr>
              <a:xfrm>
                <a:off x="2969065" y="3505925"/>
                <a:ext cx="340805"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1" i="1" smtClean="0">
                              <a:latin typeface="Cambria Math" panose="02040503050406030204" pitchFamily="18" charset="0"/>
                              <a:ea typeface="Cambria Math" panose="02040503050406030204" pitchFamily="18" charset="0"/>
                            </a:rPr>
                          </m:ctrlPr>
                        </m:accPr>
                        <m:e>
                          <m:r>
                            <a:rPr lang="en-US" b="1" i="1" smtClean="0">
                              <a:latin typeface="Cambria Math" panose="02040503050406030204" pitchFamily="18" charset="0"/>
                              <a:ea typeface="Cambria Math" panose="02040503050406030204" pitchFamily="18" charset="0"/>
                            </a:rPr>
                            <m:t>𝒏</m:t>
                          </m:r>
                        </m:e>
                      </m:acc>
                    </m:oMath>
                  </m:oMathPara>
                </a14:m>
                <a:endParaRPr lang="en-US" b="1" i="1" dirty="0"/>
              </a:p>
            </p:txBody>
          </p:sp>
        </mc:Choice>
        <mc:Fallback xmlns="">
          <p:sp>
            <p:nvSpPr>
              <p:cNvPr id="14" name="文本框 13">
                <a:extLst>
                  <a:ext uri="{FF2B5EF4-FFF2-40B4-BE49-F238E27FC236}">
                    <a16:creationId xmlns:a16="http://schemas.microsoft.com/office/drawing/2014/main" id="{E4A8DBEE-99B9-4871-A704-E9E0208747B1}"/>
                  </a:ext>
                </a:extLst>
              </p:cNvPr>
              <p:cNvSpPr txBox="1">
                <a:spLocks noRot="1" noChangeAspect="1" noMove="1" noResize="1" noEditPoints="1" noAdjustHandles="1" noChangeArrowheads="1" noChangeShapeType="1" noTextEdit="1"/>
              </p:cNvSpPr>
              <p:nvPr/>
            </p:nvSpPr>
            <p:spPr>
              <a:xfrm>
                <a:off x="2969065" y="3505925"/>
                <a:ext cx="340805"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CA331CDD-255A-4331-9C68-0E40D269CC72}"/>
                  </a:ext>
                </a:extLst>
              </p:cNvPr>
              <p:cNvSpPr txBox="1"/>
              <p:nvPr/>
            </p:nvSpPr>
            <p:spPr>
              <a:xfrm>
                <a:off x="7218367" y="1808739"/>
                <a:ext cx="340805" cy="390941"/>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1" i="1" smtClean="0">
                              <a:latin typeface="Cambria Math" panose="02040503050406030204" pitchFamily="18" charset="0"/>
                              <a:ea typeface="Cambria Math" panose="02040503050406030204" pitchFamily="18" charset="0"/>
                            </a:rPr>
                          </m:ctrlPr>
                        </m:accPr>
                        <m:e>
                          <m:r>
                            <a:rPr lang="en-US" b="1" i="1" smtClean="0">
                              <a:latin typeface="Cambria Math" panose="02040503050406030204" pitchFamily="18" charset="0"/>
                              <a:ea typeface="Cambria Math" panose="02040503050406030204" pitchFamily="18" charset="0"/>
                            </a:rPr>
                            <m:t>𝒏</m:t>
                          </m:r>
                          <m:r>
                            <a:rPr lang="en-US" b="1" i="1" smtClean="0">
                              <a:latin typeface="Cambria Math" panose="02040503050406030204" pitchFamily="18" charset="0"/>
                              <a:ea typeface="Cambria Math" panose="02040503050406030204" pitchFamily="18" charset="0"/>
                            </a:rPr>
                            <m:t>′</m:t>
                          </m:r>
                        </m:e>
                      </m:acc>
                    </m:oMath>
                  </m:oMathPara>
                </a14:m>
                <a:endParaRPr lang="en-US" b="1" i="1" dirty="0"/>
              </a:p>
            </p:txBody>
          </p:sp>
        </mc:Choice>
        <mc:Fallback xmlns="">
          <p:sp>
            <p:nvSpPr>
              <p:cNvPr id="15" name="文本框 14">
                <a:extLst>
                  <a:ext uri="{FF2B5EF4-FFF2-40B4-BE49-F238E27FC236}">
                    <a16:creationId xmlns:a16="http://schemas.microsoft.com/office/drawing/2014/main" id="{CA331CDD-255A-4331-9C68-0E40D269CC72}"/>
                  </a:ext>
                </a:extLst>
              </p:cNvPr>
              <p:cNvSpPr txBox="1">
                <a:spLocks noRot="1" noChangeAspect="1" noMove="1" noResize="1" noEditPoints="1" noAdjustHandles="1" noChangeArrowheads="1" noChangeShapeType="1" noTextEdit="1"/>
              </p:cNvSpPr>
              <p:nvPr/>
            </p:nvSpPr>
            <p:spPr>
              <a:xfrm>
                <a:off x="7218367" y="1808739"/>
                <a:ext cx="340805" cy="390941"/>
              </a:xfrm>
              <a:prstGeom prst="rect">
                <a:avLst/>
              </a:prstGeom>
              <a:blipFill>
                <a:blip r:embed="rId6"/>
                <a:stretch>
                  <a:fillRect r="-16071"/>
                </a:stretch>
              </a:blipFill>
            </p:spPr>
            <p:txBody>
              <a:bodyPr/>
              <a:lstStyle/>
              <a:p>
                <a:r>
                  <a:rPr lang="en-US">
                    <a:noFill/>
                  </a:rPr>
                  <a:t> </a:t>
                </a:r>
              </a:p>
            </p:txBody>
          </p:sp>
        </mc:Fallback>
      </mc:AlternateContent>
      <p:cxnSp>
        <p:nvCxnSpPr>
          <p:cNvPr id="17" name="直接连接符 16">
            <a:extLst>
              <a:ext uri="{FF2B5EF4-FFF2-40B4-BE49-F238E27FC236}">
                <a16:creationId xmlns:a16="http://schemas.microsoft.com/office/drawing/2014/main" id="{FA9B3443-812A-4DCC-8026-532BAEDFF0F8}"/>
              </a:ext>
            </a:extLst>
          </p:cNvPr>
          <p:cNvCxnSpPr/>
          <p:nvPr/>
        </p:nvCxnSpPr>
        <p:spPr>
          <a:xfrm>
            <a:off x="6439436" y="2691685"/>
            <a:ext cx="0" cy="1725769"/>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7D37E2D-2DFC-4311-A4FE-1FCF50FEDEEE}"/>
              </a:ext>
            </a:extLst>
          </p:cNvPr>
          <p:cNvCxnSpPr/>
          <p:nvPr/>
        </p:nvCxnSpPr>
        <p:spPr>
          <a:xfrm flipH="1" flipV="1">
            <a:off x="6439436" y="2691685"/>
            <a:ext cx="2112136" cy="576328"/>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80D25AC9-B1E3-4BED-A7FB-683C8FBFA563}"/>
              </a:ext>
            </a:extLst>
          </p:cNvPr>
          <p:cNvSpPr/>
          <p:nvPr/>
        </p:nvSpPr>
        <p:spPr>
          <a:xfrm>
            <a:off x="3877035" y="2940189"/>
            <a:ext cx="172691" cy="17269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2FDF7839-6A27-42F5-94BA-E6B3FD4AE7DD}"/>
                  </a:ext>
                </a:extLst>
              </p:cNvPr>
              <p:cNvSpPr txBox="1"/>
              <p:nvPr/>
            </p:nvSpPr>
            <p:spPr>
              <a:xfrm>
                <a:off x="5943353" y="2599732"/>
                <a:ext cx="51515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x</m:t>
                      </m:r>
                    </m:oMath>
                  </m:oMathPara>
                </a14:m>
                <a:endParaRPr lang="en-US" dirty="0"/>
              </a:p>
            </p:txBody>
          </p:sp>
        </mc:Choice>
        <mc:Fallback xmlns="">
          <p:sp>
            <p:nvSpPr>
              <p:cNvPr id="21" name="文本框 20">
                <a:extLst>
                  <a:ext uri="{FF2B5EF4-FFF2-40B4-BE49-F238E27FC236}">
                    <a16:creationId xmlns:a16="http://schemas.microsoft.com/office/drawing/2014/main" id="{2FDF7839-6A27-42F5-94BA-E6B3FD4AE7DD}"/>
                  </a:ext>
                </a:extLst>
              </p:cNvPr>
              <p:cNvSpPr txBox="1">
                <a:spLocks noRot="1" noChangeAspect="1" noMove="1" noResize="1" noEditPoints="1" noAdjustHandles="1" noChangeArrowheads="1" noChangeShapeType="1" noTextEdit="1"/>
              </p:cNvSpPr>
              <p:nvPr/>
            </p:nvSpPr>
            <p:spPr>
              <a:xfrm>
                <a:off x="5943353" y="2599732"/>
                <a:ext cx="515155" cy="369332"/>
              </a:xfrm>
              <a:prstGeom prst="rect">
                <a:avLst/>
              </a:prstGeom>
              <a:blipFill>
                <a:blip r:embed="rId7"/>
                <a:stretch>
                  <a:fillRect/>
                </a:stretch>
              </a:blipFill>
            </p:spPr>
            <p:txBody>
              <a:bodyPr/>
              <a:lstStyle/>
              <a:p>
                <a:r>
                  <a:rPr lang="en-US">
                    <a:noFill/>
                  </a:rPr>
                  <a:t> </a:t>
                </a:r>
              </a:p>
            </p:txBody>
          </p:sp>
        </mc:Fallback>
      </mc:AlternateContent>
      <p:sp>
        <p:nvSpPr>
          <p:cNvPr id="22" name="椭圆 21">
            <a:extLst>
              <a:ext uri="{FF2B5EF4-FFF2-40B4-BE49-F238E27FC236}">
                <a16:creationId xmlns:a16="http://schemas.microsoft.com/office/drawing/2014/main" id="{B8128020-D958-4949-8EBB-62EB78445488}"/>
              </a:ext>
            </a:extLst>
          </p:cNvPr>
          <p:cNvSpPr/>
          <p:nvPr/>
        </p:nvSpPr>
        <p:spPr>
          <a:xfrm>
            <a:off x="6353090" y="2599732"/>
            <a:ext cx="155064" cy="15506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乘号 22">
            <a:extLst>
              <a:ext uri="{FF2B5EF4-FFF2-40B4-BE49-F238E27FC236}">
                <a16:creationId xmlns:a16="http://schemas.microsoft.com/office/drawing/2014/main" id="{278FF15F-84A8-43FD-88C4-77661885D2F3}"/>
              </a:ext>
            </a:extLst>
          </p:cNvPr>
          <p:cNvSpPr/>
          <p:nvPr/>
        </p:nvSpPr>
        <p:spPr>
          <a:xfrm>
            <a:off x="6521033" y="2573974"/>
            <a:ext cx="266133" cy="298949"/>
          </a:xfrm>
          <a:prstGeom prst="mathMultiply">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直接箭头连接符 24">
            <a:extLst>
              <a:ext uri="{FF2B5EF4-FFF2-40B4-BE49-F238E27FC236}">
                <a16:creationId xmlns:a16="http://schemas.microsoft.com/office/drawing/2014/main" id="{C57B971D-BE2D-4F20-AB40-D6898FD284A2}"/>
              </a:ext>
            </a:extLst>
          </p:cNvPr>
          <p:cNvCxnSpPr>
            <a:cxnSpLocks/>
          </p:cNvCxnSpPr>
          <p:nvPr/>
        </p:nvCxnSpPr>
        <p:spPr>
          <a:xfrm flipH="1">
            <a:off x="6741356" y="2199680"/>
            <a:ext cx="477011" cy="4920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3048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additive="base">
                                        <p:cTn id="33" dur="500" fill="hold"/>
                                        <p:tgtEl>
                                          <p:spTgt spid="25"/>
                                        </p:tgtEl>
                                        <p:attrNameLst>
                                          <p:attrName>ppt_x</p:attrName>
                                        </p:attrNameLst>
                                      </p:cBhvr>
                                      <p:tavLst>
                                        <p:tav tm="0">
                                          <p:val>
                                            <p:strVal val="#ppt_x"/>
                                          </p:val>
                                        </p:tav>
                                        <p:tav tm="100000">
                                          <p:val>
                                            <p:strVal val="#ppt_x"/>
                                          </p:val>
                                        </p:tav>
                                      </p:tavLst>
                                    </p:anim>
                                    <p:anim calcmode="lin" valueType="num">
                                      <p:cBhvr additive="base">
                                        <p:cTn id="34" dur="500" fill="hold"/>
                                        <p:tgtEl>
                                          <p:spTgt spid="25"/>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animBg="1"/>
      <p:bldP spid="20" grpId="0" animBg="1"/>
      <p:bldP spid="21" grpId="0"/>
      <p:bldP spid="22" grpId="0" animBg="1"/>
      <p:bldP spid="23"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7B23DA-17A6-480A-BD42-8FF4EBFAB54E}"/>
              </a:ext>
            </a:extLst>
          </p:cNvPr>
          <p:cNvSpPr>
            <a:spLocks noGrp="1"/>
          </p:cNvSpPr>
          <p:nvPr>
            <p:ph type="title"/>
          </p:nvPr>
        </p:nvSpPr>
        <p:spPr>
          <a:xfrm>
            <a:off x="838200" y="365125"/>
            <a:ext cx="6389914" cy="1325563"/>
          </a:xfrm>
        </p:spPr>
        <p:txBody>
          <a:bodyPr/>
          <a:lstStyle/>
          <a:p>
            <a:r>
              <a:rPr lang="en-US" dirty="0"/>
              <a:t>Minimal Parameterization</a:t>
            </a:r>
          </a:p>
        </p:txBody>
      </p:sp>
      <p:sp>
        <p:nvSpPr>
          <p:cNvPr id="3" name="内容占位符 2">
            <a:extLst>
              <a:ext uri="{FF2B5EF4-FFF2-40B4-BE49-F238E27FC236}">
                <a16:creationId xmlns:a16="http://schemas.microsoft.com/office/drawing/2014/main" id="{E9361B13-4941-48D8-9C3C-48613EF8E287}"/>
              </a:ext>
            </a:extLst>
          </p:cNvPr>
          <p:cNvSpPr>
            <a:spLocks noGrp="1"/>
          </p:cNvSpPr>
          <p:nvPr>
            <p:ph idx="1"/>
          </p:nvPr>
        </p:nvSpPr>
        <p:spPr>
          <a:xfrm>
            <a:off x="838200" y="1825625"/>
            <a:ext cx="5475514" cy="4351338"/>
          </a:xfrm>
        </p:spPr>
        <p:txBody>
          <a:bodyPr/>
          <a:lstStyle/>
          <a:p>
            <a:r>
              <a:rPr lang="en-US" dirty="0"/>
              <a:t>Nonlinear Operator </a:t>
            </a:r>
          </a:p>
          <a:p>
            <a:endParaRPr lang="en-US" dirty="0"/>
          </a:p>
        </p:txBody>
      </p:sp>
      <p:pic>
        <p:nvPicPr>
          <p:cNvPr id="4" name="图片 3">
            <a:extLst>
              <a:ext uri="{FF2B5EF4-FFF2-40B4-BE49-F238E27FC236}">
                <a16:creationId xmlns:a16="http://schemas.microsoft.com/office/drawing/2014/main" id="{1E52A0E4-D059-44F4-AD59-FDF95B97350F}"/>
              </a:ext>
            </a:extLst>
          </p:cNvPr>
          <p:cNvPicPr>
            <a:picLocks noChangeAspect="1"/>
          </p:cNvPicPr>
          <p:nvPr/>
        </p:nvPicPr>
        <p:blipFill>
          <a:blip r:embed="rId3"/>
          <a:stretch>
            <a:fillRect/>
          </a:stretch>
        </p:blipFill>
        <p:spPr>
          <a:xfrm>
            <a:off x="3280011" y="2483474"/>
            <a:ext cx="4089879" cy="957206"/>
          </a:xfrm>
          <a:prstGeom prst="rect">
            <a:avLst/>
          </a:prstGeom>
          <a:noFill/>
          <a:ln>
            <a:noFill/>
          </a:ln>
        </p:spPr>
      </p:pic>
      <p:pic>
        <p:nvPicPr>
          <p:cNvPr id="8" name="图片 7">
            <a:extLst>
              <a:ext uri="{FF2B5EF4-FFF2-40B4-BE49-F238E27FC236}">
                <a16:creationId xmlns:a16="http://schemas.microsoft.com/office/drawing/2014/main" id="{D237A51D-C9CF-4658-8C3D-8E85EAE45E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1703" y="126561"/>
            <a:ext cx="5450297" cy="2587977"/>
          </a:xfrm>
          <a:prstGeom prst="rect">
            <a:avLst/>
          </a:prstGeom>
        </p:spPr>
      </p:pic>
      <p:pic>
        <p:nvPicPr>
          <p:cNvPr id="9" name="图片 8">
            <a:extLst>
              <a:ext uri="{FF2B5EF4-FFF2-40B4-BE49-F238E27FC236}">
                <a16:creationId xmlns:a16="http://schemas.microsoft.com/office/drawing/2014/main" id="{AF7D67F3-54A6-4D17-B654-778AF2BCF739}"/>
              </a:ext>
            </a:extLst>
          </p:cNvPr>
          <p:cNvPicPr>
            <a:picLocks noChangeAspect="1"/>
          </p:cNvPicPr>
          <p:nvPr/>
        </p:nvPicPr>
        <p:blipFill>
          <a:blip r:embed="rId5"/>
          <a:stretch>
            <a:fillRect/>
          </a:stretch>
        </p:blipFill>
        <p:spPr>
          <a:xfrm>
            <a:off x="4033157" y="1809489"/>
            <a:ext cx="518523" cy="536403"/>
          </a:xfrm>
          <a:prstGeom prst="rect">
            <a:avLst/>
          </a:prstGeom>
        </p:spPr>
      </p:pic>
      <p:sp>
        <p:nvSpPr>
          <p:cNvPr id="10" name="乘号 9">
            <a:extLst>
              <a:ext uri="{FF2B5EF4-FFF2-40B4-BE49-F238E27FC236}">
                <a16:creationId xmlns:a16="http://schemas.microsoft.com/office/drawing/2014/main" id="{2CC379DB-5DC2-4DF5-8C89-ABB91C23FDFB}"/>
              </a:ext>
            </a:extLst>
          </p:cNvPr>
          <p:cNvSpPr/>
          <p:nvPr/>
        </p:nvSpPr>
        <p:spPr>
          <a:xfrm>
            <a:off x="345803" y="2755611"/>
            <a:ext cx="5114971" cy="916133"/>
          </a:xfrm>
          <a:prstGeom prst="mathMultiply">
            <a:avLst>
              <a:gd name="adj1" fmla="val 478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图片 10">
            <a:extLst>
              <a:ext uri="{FF2B5EF4-FFF2-40B4-BE49-F238E27FC236}">
                <a16:creationId xmlns:a16="http://schemas.microsoft.com/office/drawing/2014/main" id="{BF4480A8-805A-4903-80A9-E25FB37E369D}"/>
              </a:ext>
            </a:extLst>
          </p:cNvPr>
          <p:cNvPicPr>
            <a:picLocks noChangeAspect="1"/>
          </p:cNvPicPr>
          <p:nvPr/>
        </p:nvPicPr>
        <p:blipFill>
          <a:blip r:embed="rId6"/>
          <a:stretch>
            <a:fillRect/>
          </a:stretch>
        </p:blipFill>
        <p:spPr>
          <a:xfrm>
            <a:off x="858348" y="3762331"/>
            <a:ext cx="4089879" cy="916133"/>
          </a:xfrm>
          <a:prstGeom prst="rect">
            <a:avLst/>
          </a:prstGeom>
        </p:spPr>
      </p:pic>
      <p:pic>
        <p:nvPicPr>
          <p:cNvPr id="13" name="图片 12">
            <a:extLst>
              <a:ext uri="{FF2B5EF4-FFF2-40B4-BE49-F238E27FC236}">
                <a16:creationId xmlns:a16="http://schemas.microsoft.com/office/drawing/2014/main" id="{E85F9706-C463-4886-9C30-7EAE401D1ED0}"/>
              </a:ext>
            </a:extLst>
          </p:cNvPr>
          <p:cNvPicPr>
            <a:picLocks noChangeAspect="1"/>
          </p:cNvPicPr>
          <p:nvPr/>
        </p:nvPicPr>
        <p:blipFill>
          <a:blip r:embed="rId3"/>
          <a:stretch>
            <a:fillRect/>
          </a:stretch>
        </p:blipFill>
        <p:spPr>
          <a:xfrm>
            <a:off x="732113" y="4445750"/>
            <a:ext cx="4089879" cy="957206"/>
          </a:xfrm>
          <a:prstGeom prst="rect">
            <a:avLst/>
          </a:prstGeom>
          <a:noFill/>
          <a:ln>
            <a:noFill/>
          </a:ln>
        </p:spPr>
      </p:pic>
      <p:pic>
        <p:nvPicPr>
          <p:cNvPr id="15" name="图片 14">
            <a:extLst>
              <a:ext uri="{FF2B5EF4-FFF2-40B4-BE49-F238E27FC236}">
                <a16:creationId xmlns:a16="http://schemas.microsoft.com/office/drawing/2014/main" id="{16FBB799-3B89-44CD-91E3-8CB9F3047B85}"/>
              </a:ext>
            </a:extLst>
          </p:cNvPr>
          <p:cNvPicPr>
            <a:picLocks noChangeAspect="1"/>
          </p:cNvPicPr>
          <p:nvPr/>
        </p:nvPicPr>
        <p:blipFill>
          <a:blip r:embed="rId7"/>
          <a:stretch>
            <a:fillRect/>
          </a:stretch>
        </p:blipFill>
        <p:spPr>
          <a:xfrm>
            <a:off x="710559" y="5463165"/>
            <a:ext cx="5017675" cy="754871"/>
          </a:xfrm>
          <a:prstGeom prst="rect">
            <a:avLst/>
          </a:prstGeom>
        </p:spPr>
      </p:pic>
      <p:pic>
        <p:nvPicPr>
          <p:cNvPr id="5" name="图片 4">
            <a:extLst>
              <a:ext uri="{FF2B5EF4-FFF2-40B4-BE49-F238E27FC236}">
                <a16:creationId xmlns:a16="http://schemas.microsoft.com/office/drawing/2014/main" id="{F7D64F06-B37D-4C79-9082-EFF18CC1A0D5}"/>
              </a:ext>
            </a:extLst>
          </p:cNvPr>
          <p:cNvPicPr>
            <a:picLocks noChangeAspect="1"/>
          </p:cNvPicPr>
          <p:nvPr/>
        </p:nvPicPr>
        <p:blipFill>
          <a:blip r:embed="rId8"/>
          <a:stretch>
            <a:fillRect/>
          </a:stretch>
        </p:blipFill>
        <p:spPr>
          <a:xfrm>
            <a:off x="5694384" y="3671744"/>
            <a:ext cx="6151813" cy="2384777"/>
          </a:xfrm>
          <a:prstGeom prst="rect">
            <a:avLst/>
          </a:prstGeom>
        </p:spPr>
      </p:pic>
    </p:spTree>
    <p:extLst>
      <p:ext uri="{BB962C8B-B14F-4D97-AF65-F5344CB8AC3E}">
        <p14:creationId xmlns:p14="http://schemas.microsoft.com/office/powerpoint/2010/main" val="3946904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7B23DA-17A6-480A-BD42-8FF4EBFAB54E}"/>
              </a:ext>
            </a:extLst>
          </p:cNvPr>
          <p:cNvSpPr>
            <a:spLocks noGrp="1"/>
          </p:cNvSpPr>
          <p:nvPr>
            <p:ph type="title"/>
          </p:nvPr>
        </p:nvSpPr>
        <p:spPr>
          <a:xfrm>
            <a:off x="838200" y="365125"/>
            <a:ext cx="6389914" cy="1325563"/>
          </a:xfrm>
        </p:spPr>
        <p:txBody>
          <a:bodyPr/>
          <a:lstStyle/>
          <a:p>
            <a:r>
              <a:rPr lang="en-US" dirty="0"/>
              <a:t>Minimal Parameterization</a:t>
            </a:r>
          </a:p>
        </p:txBody>
      </p:sp>
      <p:sp>
        <p:nvSpPr>
          <p:cNvPr id="3" name="内容占位符 2">
            <a:extLst>
              <a:ext uri="{FF2B5EF4-FFF2-40B4-BE49-F238E27FC236}">
                <a16:creationId xmlns:a16="http://schemas.microsoft.com/office/drawing/2014/main" id="{E9361B13-4941-48D8-9C3C-48613EF8E287}"/>
              </a:ext>
            </a:extLst>
          </p:cNvPr>
          <p:cNvSpPr>
            <a:spLocks noGrp="1"/>
          </p:cNvSpPr>
          <p:nvPr>
            <p:ph idx="1"/>
          </p:nvPr>
        </p:nvSpPr>
        <p:spPr>
          <a:xfrm>
            <a:off x="838200" y="1825625"/>
            <a:ext cx="5475514" cy="4351338"/>
          </a:xfrm>
        </p:spPr>
        <p:txBody>
          <a:bodyPr/>
          <a:lstStyle/>
          <a:p>
            <a:r>
              <a:rPr lang="en-US" dirty="0"/>
              <a:t>Nonlinear Operator </a:t>
            </a:r>
          </a:p>
          <a:p>
            <a:endParaRPr lang="en-US" dirty="0"/>
          </a:p>
        </p:txBody>
      </p:sp>
      <p:pic>
        <p:nvPicPr>
          <p:cNvPr id="8" name="图片 7">
            <a:extLst>
              <a:ext uri="{FF2B5EF4-FFF2-40B4-BE49-F238E27FC236}">
                <a16:creationId xmlns:a16="http://schemas.microsoft.com/office/drawing/2014/main" id="{D237A51D-C9CF-4658-8C3D-8E85EAE45E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1703" y="126561"/>
            <a:ext cx="5450297" cy="2587977"/>
          </a:xfrm>
          <a:prstGeom prst="rect">
            <a:avLst/>
          </a:prstGeom>
        </p:spPr>
      </p:pic>
      <p:pic>
        <p:nvPicPr>
          <p:cNvPr id="9" name="图片 8">
            <a:extLst>
              <a:ext uri="{FF2B5EF4-FFF2-40B4-BE49-F238E27FC236}">
                <a16:creationId xmlns:a16="http://schemas.microsoft.com/office/drawing/2014/main" id="{AF7D67F3-54A6-4D17-B654-778AF2BCF739}"/>
              </a:ext>
            </a:extLst>
          </p:cNvPr>
          <p:cNvPicPr>
            <a:picLocks noChangeAspect="1"/>
          </p:cNvPicPr>
          <p:nvPr/>
        </p:nvPicPr>
        <p:blipFill>
          <a:blip r:embed="rId4"/>
          <a:stretch>
            <a:fillRect/>
          </a:stretch>
        </p:blipFill>
        <p:spPr>
          <a:xfrm>
            <a:off x="4232289" y="1825625"/>
            <a:ext cx="518523" cy="536403"/>
          </a:xfrm>
          <a:prstGeom prst="rect">
            <a:avLst/>
          </a:prstGeom>
        </p:spPr>
      </p:pic>
      <p:pic>
        <p:nvPicPr>
          <p:cNvPr id="5" name="图片 4">
            <a:extLst>
              <a:ext uri="{FF2B5EF4-FFF2-40B4-BE49-F238E27FC236}">
                <a16:creationId xmlns:a16="http://schemas.microsoft.com/office/drawing/2014/main" id="{72816155-2291-4B56-ADFB-6BE2EC41F403}"/>
              </a:ext>
            </a:extLst>
          </p:cNvPr>
          <p:cNvPicPr>
            <a:picLocks noChangeAspect="1"/>
          </p:cNvPicPr>
          <p:nvPr/>
        </p:nvPicPr>
        <p:blipFill>
          <a:blip r:embed="rId5"/>
          <a:stretch>
            <a:fillRect/>
          </a:stretch>
        </p:blipFill>
        <p:spPr>
          <a:xfrm>
            <a:off x="780002" y="2522623"/>
            <a:ext cx="5889160" cy="1277937"/>
          </a:xfrm>
          <a:prstGeom prst="rect">
            <a:avLst/>
          </a:prstGeom>
        </p:spPr>
      </p:pic>
      <p:pic>
        <p:nvPicPr>
          <p:cNvPr id="6" name="图片 5">
            <a:extLst>
              <a:ext uri="{FF2B5EF4-FFF2-40B4-BE49-F238E27FC236}">
                <a16:creationId xmlns:a16="http://schemas.microsoft.com/office/drawing/2014/main" id="{14736165-8EFB-4D82-AD41-880A45EC1886}"/>
              </a:ext>
            </a:extLst>
          </p:cNvPr>
          <p:cNvPicPr>
            <a:picLocks noChangeAspect="1"/>
          </p:cNvPicPr>
          <p:nvPr/>
        </p:nvPicPr>
        <p:blipFill>
          <a:blip r:embed="rId6"/>
          <a:stretch>
            <a:fillRect/>
          </a:stretch>
        </p:blipFill>
        <p:spPr>
          <a:xfrm>
            <a:off x="1102360" y="3832932"/>
            <a:ext cx="4183602" cy="1143000"/>
          </a:xfrm>
          <a:prstGeom prst="rect">
            <a:avLst/>
          </a:prstGeom>
        </p:spPr>
      </p:pic>
      <p:pic>
        <p:nvPicPr>
          <p:cNvPr id="14" name="图片 13">
            <a:extLst>
              <a:ext uri="{FF2B5EF4-FFF2-40B4-BE49-F238E27FC236}">
                <a16:creationId xmlns:a16="http://schemas.microsoft.com/office/drawing/2014/main" id="{D70BDE09-A7AE-4439-86EE-C3ED7E1EC8C1}"/>
              </a:ext>
            </a:extLst>
          </p:cNvPr>
          <p:cNvPicPr>
            <a:picLocks noChangeAspect="1"/>
          </p:cNvPicPr>
          <p:nvPr/>
        </p:nvPicPr>
        <p:blipFill>
          <a:blip r:embed="rId7"/>
          <a:stretch>
            <a:fillRect/>
          </a:stretch>
        </p:blipFill>
        <p:spPr>
          <a:xfrm>
            <a:off x="1102360" y="5008304"/>
            <a:ext cx="4089879" cy="916133"/>
          </a:xfrm>
          <a:prstGeom prst="rect">
            <a:avLst/>
          </a:prstGeom>
        </p:spPr>
      </p:pic>
    </p:spTree>
    <p:extLst>
      <p:ext uri="{BB962C8B-B14F-4D97-AF65-F5344CB8AC3E}">
        <p14:creationId xmlns:p14="http://schemas.microsoft.com/office/powerpoint/2010/main" val="4025066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996BA-34C9-4E70-A359-F0FEC84C70D5}"/>
              </a:ext>
            </a:extLst>
          </p:cNvPr>
          <p:cNvSpPr>
            <a:spLocks noGrp="1"/>
          </p:cNvSpPr>
          <p:nvPr>
            <p:ph type="title"/>
          </p:nvPr>
        </p:nvSpPr>
        <p:spPr>
          <a:xfrm>
            <a:off x="838200" y="243742"/>
            <a:ext cx="10515600" cy="1325563"/>
          </a:xfrm>
        </p:spPr>
        <p:txBody>
          <a:bodyPr/>
          <a:lstStyle/>
          <a:p>
            <a:r>
              <a:rPr lang="en-US" dirty="0"/>
              <a:t>S</a:t>
            </a:r>
            <a:r>
              <a:rPr lang="en-US" altLang="zh-CN" dirty="0"/>
              <a:t>tructure of Linearized System</a:t>
            </a:r>
            <a:endParaRPr lang="en-US" dirty="0"/>
          </a:p>
        </p:txBody>
      </p:sp>
      <p:pic>
        <p:nvPicPr>
          <p:cNvPr id="4" name="图片 3">
            <a:extLst>
              <a:ext uri="{FF2B5EF4-FFF2-40B4-BE49-F238E27FC236}">
                <a16:creationId xmlns:a16="http://schemas.microsoft.com/office/drawing/2014/main" id="{14617FE1-309A-4D1C-A49E-D7414B9E523B}"/>
              </a:ext>
            </a:extLst>
          </p:cNvPr>
          <p:cNvPicPr>
            <a:picLocks noChangeAspect="1"/>
          </p:cNvPicPr>
          <p:nvPr/>
        </p:nvPicPr>
        <p:blipFill>
          <a:blip r:embed="rId3"/>
          <a:stretch>
            <a:fillRect/>
          </a:stretch>
        </p:blipFill>
        <p:spPr>
          <a:xfrm>
            <a:off x="838200" y="1573928"/>
            <a:ext cx="2038350" cy="514350"/>
          </a:xfrm>
          <a:prstGeom prst="rect">
            <a:avLst/>
          </a:prstGeom>
        </p:spPr>
      </p:pic>
      <p:pic>
        <p:nvPicPr>
          <p:cNvPr id="5" name="图片 4">
            <a:extLst>
              <a:ext uri="{FF2B5EF4-FFF2-40B4-BE49-F238E27FC236}">
                <a16:creationId xmlns:a16="http://schemas.microsoft.com/office/drawing/2014/main" id="{13752DCA-5D63-49BE-BDAA-1F5DCE8DD8C0}"/>
              </a:ext>
            </a:extLst>
          </p:cNvPr>
          <p:cNvPicPr>
            <a:picLocks noChangeAspect="1"/>
          </p:cNvPicPr>
          <p:nvPr/>
        </p:nvPicPr>
        <p:blipFill>
          <a:blip r:embed="rId4"/>
          <a:stretch>
            <a:fillRect/>
          </a:stretch>
        </p:blipFill>
        <p:spPr>
          <a:xfrm>
            <a:off x="838200" y="2075975"/>
            <a:ext cx="2762250" cy="561975"/>
          </a:xfrm>
          <a:prstGeom prst="rect">
            <a:avLst/>
          </a:prstGeom>
        </p:spPr>
      </p:pic>
      <p:pic>
        <p:nvPicPr>
          <p:cNvPr id="6" name="图片 5">
            <a:extLst>
              <a:ext uri="{FF2B5EF4-FFF2-40B4-BE49-F238E27FC236}">
                <a16:creationId xmlns:a16="http://schemas.microsoft.com/office/drawing/2014/main" id="{C5AB3EEC-8F9E-4725-A740-A61D3B1C67D1}"/>
              </a:ext>
            </a:extLst>
          </p:cNvPr>
          <p:cNvPicPr>
            <a:picLocks noChangeAspect="1"/>
          </p:cNvPicPr>
          <p:nvPr/>
        </p:nvPicPr>
        <p:blipFill>
          <a:blip r:embed="rId5"/>
          <a:stretch>
            <a:fillRect/>
          </a:stretch>
        </p:blipFill>
        <p:spPr>
          <a:xfrm>
            <a:off x="6431595" y="1251853"/>
            <a:ext cx="5418078" cy="1325563"/>
          </a:xfrm>
          <a:prstGeom prst="rect">
            <a:avLst/>
          </a:prstGeom>
        </p:spPr>
      </p:pic>
      <p:pic>
        <p:nvPicPr>
          <p:cNvPr id="7" name="图片 6">
            <a:extLst>
              <a:ext uri="{FF2B5EF4-FFF2-40B4-BE49-F238E27FC236}">
                <a16:creationId xmlns:a16="http://schemas.microsoft.com/office/drawing/2014/main" id="{2F05419A-82D9-4314-BE2E-7979CAEE30DF}"/>
              </a:ext>
            </a:extLst>
          </p:cNvPr>
          <p:cNvPicPr>
            <a:picLocks noChangeAspect="1"/>
          </p:cNvPicPr>
          <p:nvPr/>
        </p:nvPicPr>
        <p:blipFill>
          <a:blip r:embed="rId6"/>
          <a:stretch>
            <a:fillRect/>
          </a:stretch>
        </p:blipFill>
        <p:spPr>
          <a:xfrm>
            <a:off x="7386955" y="2682421"/>
            <a:ext cx="2762250" cy="561975"/>
          </a:xfrm>
          <a:prstGeom prst="rect">
            <a:avLst/>
          </a:prstGeom>
        </p:spPr>
      </p:pic>
      <p:sp>
        <p:nvSpPr>
          <p:cNvPr id="8" name="文本框 7">
            <a:extLst>
              <a:ext uri="{FF2B5EF4-FFF2-40B4-BE49-F238E27FC236}">
                <a16:creationId xmlns:a16="http://schemas.microsoft.com/office/drawing/2014/main" id="{C6F597E7-4EFA-473A-80B6-E172E4767445}"/>
              </a:ext>
            </a:extLst>
          </p:cNvPr>
          <p:cNvSpPr txBox="1"/>
          <p:nvPr/>
        </p:nvSpPr>
        <p:spPr>
          <a:xfrm>
            <a:off x="3600450" y="1573928"/>
            <a:ext cx="4010025" cy="461665"/>
          </a:xfrm>
          <a:prstGeom prst="rect">
            <a:avLst/>
          </a:prstGeom>
          <a:noFill/>
        </p:spPr>
        <p:txBody>
          <a:bodyPr wrap="square" rtlCol="0">
            <a:spAutoFit/>
          </a:bodyPr>
          <a:lstStyle/>
          <a:p>
            <a:r>
              <a:rPr lang="en-US" sz="2400" dirty="0"/>
              <a:t>Gauss Newton</a:t>
            </a:r>
          </a:p>
        </p:txBody>
      </p:sp>
      <p:sp>
        <p:nvSpPr>
          <p:cNvPr id="9" name="文本框 8">
            <a:extLst>
              <a:ext uri="{FF2B5EF4-FFF2-40B4-BE49-F238E27FC236}">
                <a16:creationId xmlns:a16="http://schemas.microsoft.com/office/drawing/2014/main" id="{1E211256-7776-4976-A3C2-BA585DAF8203}"/>
              </a:ext>
            </a:extLst>
          </p:cNvPr>
          <p:cNvSpPr txBox="1"/>
          <p:nvPr/>
        </p:nvSpPr>
        <p:spPr>
          <a:xfrm>
            <a:off x="3600450" y="2067889"/>
            <a:ext cx="4010025" cy="461665"/>
          </a:xfrm>
          <a:prstGeom prst="rect">
            <a:avLst/>
          </a:prstGeom>
          <a:noFill/>
        </p:spPr>
        <p:txBody>
          <a:bodyPr wrap="square" rtlCol="0">
            <a:spAutoFit/>
          </a:bodyPr>
          <a:lstStyle/>
          <a:p>
            <a:r>
              <a:rPr lang="en-US" sz="2400" dirty="0"/>
              <a:t>Levenberg Marquardt</a:t>
            </a:r>
          </a:p>
        </p:txBody>
      </p:sp>
      <p:pic>
        <p:nvPicPr>
          <p:cNvPr id="10" name="图片 9">
            <a:extLst>
              <a:ext uri="{FF2B5EF4-FFF2-40B4-BE49-F238E27FC236}">
                <a16:creationId xmlns:a16="http://schemas.microsoft.com/office/drawing/2014/main" id="{F1FAC69A-481E-47A7-9124-9D1BE92740BF}"/>
              </a:ext>
            </a:extLst>
          </p:cNvPr>
          <p:cNvPicPr>
            <a:picLocks noChangeAspect="1"/>
          </p:cNvPicPr>
          <p:nvPr/>
        </p:nvPicPr>
        <p:blipFill>
          <a:blip r:embed="rId7"/>
          <a:stretch>
            <a:fillRect/>
          </a:stretch>
        </p:blipFill>
        <p:spPr>
          <a:xfrm>
            <a:off x="7386955" y="3387578"/>
            <a:ext cx="2809106" cy="635745"/>
          </a:xfrm>
          <a:prstGeom prst="rect">
            <a:avLst/>
          </a:prstGeom>
        </p:spPr>
      </p:pic>
      <p:pic>
        <p:nvPicPr>
          <p:cNvPr id="11" name="图片 10">
            <a:extLst>
              <a:ext uri="{FF2B5EF4-FFF2-40B4-BE49-F238E27FC236}">
                <a16:creationId xmlns:a16="http://schemas.microsoft.com/office/drawing/2014/main" id="{1C2EA8E8-F07F-40B4-B9BA-22F7535558AC}"/>
              </a:ext>
            </a:extLst>
          </p:cNvPr>
          <p:cNvPicPr>
            <a:picLocks noChangeAspect="1"/>
          </p:cNvPicPr>
          <p:nvPr/>
        </p:nvPicPr>
        <p:blipFill>
          <a:blip r:embed="rId8"/>
          <a:stretch>
            <a:fillRect/>
          </a:stretch>
        </p:blipFill>
        <p:spPr>
          <a:xfrm>
            <a:off x="838200" y="2630571"/>
            <a:ext cx="4844375" cy="1418353"/>
          </a:xfrm>
          <a:prstGeom prst="rect">
            <a:avLst/>
          </a:prstGeom>
        </p:spPr>
      </p:pic>
      <p:pic>
        <p:nvPicPr>
          <p:cNvPr id="12" name="图片 11">
            <a:extLst>
              <a:ext uri="{FF2B5EF4-FFF2-40B4-BE49-F238E27FC236}">
                <a16:creationId xmlns:a16="http://schemas.microsoft.com/office/drawing/2014/main" id="{C176A481-50A7-4283-A6F1-D0FEE7FEA2D4}"/>
              </a:ext>
            </a:extLst>
          </p:cNvPr>
          <p:cNvPicPr>
            <a:picLocks noChangeAspect="1"/>
          </p:cNvPicPr>
          <p:nvPr/>
        </p:nvPicPr>
        <p:blipFill>
          <a:blip r:embed="rId9"/>
          <a:stretch>
            <a:fillRect/>
          </a:stretch>
        </p:blipFill>
        <p:spPr>
          <a:xfrm>
            <a:off x="740814" y="3875943"/>
            <a:ext cx="8144548" cy="2881917"/>
          </a:xfrm>
          <a:prstGeom prst="rect">
            <a:avLst/>
          </a:prstGeom>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87F9063F-42BA-42C2-9C96-8CB307FFF558}"/>
                  </a:ext>
                </a:extLst>
              </p:cNvPr>
              <p:cNvSpPr txBox="1"/>
              <p:nvPr/>
            </p:nvSpPr>
            <p:spPr>
              <a:xfrm>
                <a:off x="7971892" y="5031688"/>
                <a:ext cx="5056825" cy="5959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ea typeface="Cambria Math" panose="02040503050406030204" pitchFamily="18" charset="0"/>
                        </a:rPr>
                        <m:t>𝝁</m:t>
                      </m:r>
                      <m:r>
                        <a:rPr lang="en-US" sz="3200" b="1" i="1" smtClean="0">
                          <a:latin typeface="Cambria Math" panose="02040503050406030204" pitchFamily="18" charset="0"/>
                          <a:ea typeface="Cambria Math" panose="02040503050406030204" pitchFamily="18" charset="0"/>
                        </a:rPr>
                        <m:t>=</m:t>
                      </m:r>
                      <m:sSup>
                        <m:sSupPr>
                          <m:ctrlPr>
                            <a:rPr lang="en-US" sz="3200" b="1" i="1" smtClean="0">
                              <a:latin typeface="Cambria Math" panose="02040503050406030204" pitchFamily="18" charset="0"/>
                              <a:ea typeface="Cambria Math" panose="02040503050406030204" pitchFamily="18" charset="0"/>
                            </a:rPr>
                          </m:ctrlPr>
                        </m:sSupPr>
                        <m:e>
                          <m:r>
                            <a:rPr lang="en-US" sz="3200" b="1" i="1" smtClean="0">
                              <a:latin typeface="Cambria Math" panose="02040503050406030204" pitchFamily="18" charset="0"/>
                              <a:ea typeface="Cambria Math" panose="02040503050406030204" pitchFamily="18" charset="0"/>
                            </a:rPr>
                            <m:t>𝑨</m:t>
                          </m:r>
                        </m:e>
                        <m:sup>
                          <m:r>
                            <a:rPr lang="en-US" sz="3200" b="1" i="1" smtClean="0">
                              <a:latin typeface="Cambria Math" panose="02040503050406030204" pitchFamily="18" charset="0"/>
                              <a:ea typeface="Cambria Math" panose="02040503050406030204" pitchFamily="18" charset="0"/>
                            </a:rPr>
                            <m:t>−</m:t>
                          </m:r>
                          <m:r>
                            <a:rPr lang="en-US" sz="3200" b="1" i="1" smtClean="0">
                              <a:latin typeface="Cambria Math" panose="02040503050406030204" pitchFamily="18" charset="0"/>
                              <a:ea typeface="Cambria Math" panose="02040503050406030204" pitchFamily="18" charset="0"/>
                            </a:rPr>
                            <m:t>𝟏</m:t>
                          </m:r>
                        </m:sup>
                      </m:sSup>
                      <m:r>
                        <a:rPr lang="en-US" sz="3200" b="1" i="1" smtClean="0">
                          <a:latin typeface="Cambria Math" panose="02040503050406030204" pitchFamily="18" charset="0"/>
                          <a:ea typeface="Cambria Math" panose="02040503050406030204" pitchFamily="18" charset="0"/>
                        </a:rPr>
                        <m:t>∗</m:t>
                      </m:r>
                      <m:r>
                        <a:rPr lang="en-US" sz="3200" b="1" i="1" smtClean="0">
                          <a:latin typeface="Cambria Math" panose="02040503050406030204" pitchFamily="18" charset="0"/>
                          <a:ea typeface="Cambria Math" panose="02040503050406030204" pitchFamily="18" charset="0"/>
                        </a:rPr>
                        <m:t>𝒃</m:t>
                      </m:r>
                    </m:oMath>
                  </m:oMathPara>
                </a14:m>
                <a:endParaRPr lang="en-US" sz="3200" b="1" dirty="0"/>
              </a:p>
            </p:txBody>
          </p:sp>
        </mc:Choice>
        <mc:Fallback xmlns="">
          <p:sp>
            <p:nvSpPr>
              <p:cNvPr id="13" name="文本框 12">
                <a:extLst>
                  <a:ext uri="{FF2B5EF4-FFF2-40B4-BE49-F238E27FC236}">
                    <a16:creationId xmlns:a16="http://schemas.microsoft.com/office/drawing/2014/main" id="{87F9063F-42BA-42C2-9C96-8CB307FFF558}"/>
                  </a:ext>
                </a:extLst>
              </p:cNvPr>
              <p:cNvSpPr txBox="1">
                <a:spLocks noRot="1" noChangeAspect="1" noMove="1" noResize="1" noEditPoints="1" noAdjustHandles="1" noChangeArrowheads="1" noChangeShapeType="1" noTextEdit="1"/>
              </p:cNvSpPr>
              <p:nvPr/>
            </p:nvSpPr>
            <p:spPr>
              <a:xfrm>
                <a:off x="7971892" y="5031688"/>
                <a:ext cx="5056825" cy="595932"/>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94510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 calcmode="lin" valueType="num">
                                      <p:cBhvr additive="base">
                                        <p:cTn id="48" dur="500" fill="hold"/>
                                        <p:tgtEl>
                                          <p:spTgt spid="13"/>
                                        </p:tgtEl>
                                        <p:attrNameLst>
                                          <p:attrName>ppt_x</p:attrName>
                                        </p:attrNameLst>
                                      </p:cBhvr>
                                      <p:tavLst>
                                        <p:tav tm="0">
                                          <p:val>
                                            <p:strVal val="#ppt_x"/>
                                          </p:val>
                                        </p:tav>
                                        <p:tav tm="100000">
                                          <p:val>
                                            <p:strVal val="#ppt_x"/>
                                          </p:val>
                                        </p:tav>
                                      </p:tavLst>
                                    </p:anim>
                                    <p:anim calcmode="lin" valueType="num">
                                      <p:cBhvr additive="base">
                                        <p:cTn id="4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A020CD-AEE3-4153-BB6A-1C3250CF0F50}"/>
              </a:ext>
            </a:extLst>
          </p:cNvPr>
          <p:cNvSpPr>
            <a:spLocks noGrp="1"/>
          </p:cNvSpPr>
          <p:nvPr>
            <p:ph type="title"/>
          </p:nvPr>
        </p:nvSpPr>
        <p:spPr/>
        <p:txBody>
          <a:bodyPr/>
          <a:lstStyle/>
          <a:p>
            <a:r>
              <a:rPr lang="en-US" dirty="0"/>
              <a:t>Kernel cost function </a:t>
            </a:r>
          </a:p>
        </p:txBody>
      </p:sp>
      <p:sp>
        <p:nvSpPr>
          <p:cNvPr id="3" name="内容占位符 2">
            <a:extLst>
              <a:ext uri="{FF2B5EF4-FFF2-40B4-BE49-F238E27FC236}">
                <a16:creationId xmlns:a16="http://schemas.microsoft.com/office/drawing/2014/main" id="{E4089EC2-21BF-437E-9C19-740DA9E8701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7148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4867EAF-AE1D-4322-9DE8-383AE3F7B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 y="-4691"/>
            <a:ext cx="5446920"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0676238-7F95-4EEB-836A-7D23927873A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a:extLst>
              <a:ext uri="{FF2B5EF4-FFF2-40B4-BE49-F238E27FC236}">
                <a16:creationId xmlns:a16="http://schemas.microsoft.com/office/drawing/2014/main" id="{908F7C83-A7E5-4E80-BC22-C5365F199C51}"/>
              </a:ext>
            </a:extLst>
          </p:cNvPr>
          <p:cNvSpPr>
            <a:spLocks noGrp="1"/>
          </p:cNvSpPr>
          <p:nvPr>
            <p:ph type="title"/>
          </p:nvPr>
        </p:nvSpPr>
        <p:spPr>
          <a:xfrm>
            <a:off x="333993" y="2080998"/>
            <a:ext cx="4410285" cy="2696003"/>
          </a:xfrm>
        </p:spPr>
        <p:txBody>
          <a:bodyPr vert="horz" lIns="91440" tIns="45720" rIns="91440" bIns="45720" rtlCol="0" anchor="t">
            <a:normAutofit/>
          </a:bodyPr>
          <a:lstStyle/>
          <a:p>
            <a:r>
              <a:rPr lang="en-US" sz="3100" kern="1200" dirty="0">
                <a:solidFill>
                  <a:srgbClr val="FFFFFF"/>
                </a:solidFill>
                <a:latin typeface="+mj-lt"/>
                <a:ea typeface="+mj-ea"/>
                <a:cs typeface="+mj-cs"/>
              </a:rPr>
              <a:t>A</a:t>
            </a:r>
            <a:r>
              <a:rPr lang="en-US" altLang="zh-CN" sz="3100" kern="1200" dirty="0">
                <a:solidFill>
                  <a:srgbClr val="FFFFFF"/>
                </a:solidFill>
                <a:latin typeface="+mj-lt"/>
                <a:ea typeface="+mj-ea"/>
                <a:cs typeface="+mj-cs"/>
              </a:rPr>
              <a:t>pplication </a:t>
            </a:r>
            <a:r>
              <a:rPr lang="en-US" sz="3100" kern="1200" dirty="0">
                <a:solidFill>
                  <a:srgbClr val="FFFFFF"/>
                </a:solidFill>
                <a:latin typeface="+mj-lt"/>
                <a:ea typeface="+mj-ea"/>
                <a:cs typeface="+mj-cs"/>
              </a:rPr>
              <a:t>E</a:t>
            </a:r>
            <a:r>
              <a:rPr lang="en-US" altLang="zh-CN" sz="3100" kern="1200" dirty="0">
                <a:solidFill>
                  <a:srgbClr val="FFFFFF"/>
                </a:solidFill>
                <a:latin typeface="+mj-lt"/>
                <a:ea typeface="+mj-ea"/>
                <a:cs typeface="+mj-cs"/>
              </a:rPr>
              <a:t>xample:  </a:t>
            </a:r>
            <a:br>
              <a:rPr lang="en-US" altLang="zh-CN" sz="3100" kern="1200" dirty="0">
                <a:solidFill>
                  <a:srgbClr val="FFFFFF"/>
                </a:solidFill>
                <a:latin typeface="+mj-lt"/>
                <a:ea typeface="+mj-ea"/>
                <a:cs typeface="+mj-cs"/>
              </a:rPr>
            </a:br>
            <a:r>
              <a:rPr lang="en-US" altLang="zh-CN" sz="3100" dirty="0">
                <a:solidFill>
                  <a:srgbClr val="FFFFFF"/>
                </a:solidFill>
              </a:rPr>
              <a:t>G2O Based SLAM method for </a:t>
            </a:r>
            <a:r>
              <a:rPr lang="en-US" altLang="zh-CN" sz="3100" b="1" i="1" kern="1200" dirty="0" err="1">
                <a:solidFill>
                  <a:srgbClr val="FFFFFF"/>
                </a:solidFill>
                <a:latin typeface="+mj-lt"/>
                <a:ea typeface="+mj-ea"/>
                <a:cs typeface="+mj-cs"/>
              </a:rPr>
              <a:t>SmartCane</a:t>
            </a:r>
            <a:r>
              <a:rPr lang="en-US" altLang="zh-CN" sz="3100" kern="1200" dirty="0">
                <a:solidFill>
                  <a:srgbClr val="FFFFFF"/>
                </a:solidFill>
                <a:latin typeface="+mj-lt"/>
                <a:ea typeface="+mj-ea"/>
                <a:cs typeface="+mj-cs"/>
              </a:rPr>
              <a:t> Project</a:t>
            </a:r>
            <a:endParaRPr lang="en-US" sz="3100" kern="1200" dirty="0">
              <a:solidFill>
                <a:srgbClr val="FFFFFF"/>
              </a:solidFill>
              <a:latin typeface="+mj-lt"/>
              <a:ea typeface="+mj-ea"/>
              <a:cs typeface="+mj-cs"/>
            </a:endParaRPr>
          </a:p>
        </p:txBody>
      </p:sp>
      <p:pic>
        <p:nvPicPr>
          <p:cNvPr id="4" name="Picture 4">
            <a:extLst>
              <a:ext uri="{FF2B5EF4-FFF2-40B4-BE49-F238E27FC236}">
                <a16:creationId xmlns:a16="http://schemas.microsoft.com/office/drawing/2014/main" id="{7A752FC9-BDF6-4820-ADC3-F7CAF7758629}"/>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850198" y="743798"/>
            <a:ext cx="4075603" cy="5362640"/>
          </a:xfrm>
          <a:prstGeom prst="rect">
            <a:avLst/>
          </a:prstGeom>
          <a:ln w="9525">
            <a:noFill/>
          </a:ln>
        </p:spPr>
      </p:pic>
      <p:sp>
        <p:nvSpPr>
          <p:cNvPr id="5" name="文本框 4">
            <a:extLst>
              <a:ext uri="{FF2B5EF4-FFF2-40B4-BE49-F238E27FC236}">
                <a16:creationId xmlns:a16="http://schemas.microsoft.com/office/drawing/2014/main" id="{AAC4080F-0DDB-44EF-A3B3-7620EB40BA70}"/>
              </a:ext>
            </a:extLst>
          </p:cNvPr>
          <p:cNvSpPr txBox="1"/>
          <p:nvPr/>
        </p:nvSpPr>
        <p:spPr>
          <a:xfrm>
            <a:off x="3912434" y="6388571"/>
            <a:ext cx="8529402" cy="461665"/>
          </a:xfrm>
          <a:prstGeom prst="rect">
            <a:avLst/>
          </a:prstGeom>
          <a:noFill/>
        </p:spPr>
        <p:txBody>
          <a:bodyPr wrap="square" rtlCol="0">
            <a:spAutoFit/>
          </a:bodyPr>
          <a:lstStyle/>
          <a:p>
            <a:r>
              <a:rPr lang="en-US" sz="1200" dirty="0"/>
              <a:t>H. Zhang and C. Ye, "An Indoor Wayfinding System based on Geometric Features Aided Graph SLAM for the Visually Impaired," IEEE Transactions on Neural Systems and Rehabilitation Engineering, vol. 25, no. 9, pp. 1592-1604, 2017</a:t>
            </a:r>
          </a:p>
        </p:txBody>
      </p:sp>
    </p:spTree>
    <p:extLst>
      <p:ext uri="{BB962C8B-B14F-4D97-AF65-F5344CB8AC3E}">
        <p14:creationId xmlns:p14="http://schemas.microsoft.com/office/powerpoint/2010/main" val="2298485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7F8599-559B-448E-8A75-C293AD3ED575}"/>
              </a:ext>
            </a:extLst>
          </p:cNvPr>
          <p:cNvSpPr>
            <a:spLocks noGrp="1"/>
          </p:cNvSpPr>
          <p:nvPr>
            <p:ph type="title"/>
          </p:nvPr>
        </p:nvSpPr>
        <p:spPr>
          <a:xfrm>
            <a:off x="355784" y="-23184"/>
            <a:ext cx="10515600" cy="1325563"/>
          </a:xfrm>
        </p:spPr>
        <p:txBody>
          <a:bodyPr/>
          <a:lstStyle/>
          <a:p>
            <a:r>
              <a:rPr lang="en-US" dirty="0"/>
              <a:t>Graph SLAM Solution</a:t>
            </a:r>
          </a:p>
        </p:txBody>
      </p:sp>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id="{F316B95E-AFA7-4896-95FE-93B8AFD44ACD}"/>
                  </a:ext>
                </a:extLst>
              </p:cNvPr>
              <p:cNvSpPr/>
              <p:nvPr/>
            </p:nvSpPr>
            <p:spPr>
              <a:xfrm>
                <a:off x="6515276" y="1874323"/>
                <a:ext cx="5133713" cy="7000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01</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ad>
                            <m:radPr>
                              <m:ctrlPr>
                                <a:rPr lang="en-US" i="1" smtClean="0">
                                  <a:latin typeface="Cambria Math" panose="02040503050406030204" pitchFamily="18" charset="0"/>
                                </a:rPr>
                              </m:ctrlPr>
                            </m:radPr>
                            <m:deg>
                              <m:r>
                                <a:rPr lang="en-US" i="1" smtClean="0">
                                  <a:latin typeface="Cambria Math" panose="02040503050406030204" pitchFamily="18" charset="0"/>
                                </a:rPr>
                                <m:t>2</m:t>
                              </m:r>
                            </m:deg>
                            <m:e>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e>
                          </m:rad>
                        </m:den>
                      </m:f>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𝒖</m:t>
                                  </m:r>
                                </m:e>
                                <m:sub>
                                  <m:r>
                                    <a:rPr lang="en-US" altLang="zh-CN" b="1" i="1">
                                      <a:latin typeface="Cambria Math" panose="02040503050406030204" pitchFamily="18" charset="0"/>
                                    </a:rPr>
                                    <m:t>𝟎𝟏</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1" i="1"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smtClean="0">
                                      <a:latin typeface="Cambria Math" panose="02040503050406030204" pitchFamily="18" charset="0"/>
                                    </a:rPr>
                                    <m:t>𝟎</m:t>
                                  </m:r>
                                </m:sub>
                              </m:sSub>
                              <m:r>
                                <a:rPr lang="en-US" altLang="zh-CN" b="0" i="1"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r>
                                <a:rPr lang="en-US" b="0" i="1" smtClean="0">
                                  <a:latin typeface="Cambria Math" panose="02040503050406030204" pitchFamily="18" charset="0"/>
                                </a:rPr>
                                <m:t>)</m:t>
                              </m:r>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oMath>
                  </m:oMathPara>
                </a14:m>
                <a:endParaRPr lang="en-US" dirty="0"/>
              </a:p>
            </p:txBody>
          </p:sp>
        </mc:Choice>
        <mc:Fallback xmlns="">
          <p:sp>
            <p:nvSpPr>
              <p:cNvPr id="51" name="矩形 50">
                <a:extLst>
                  <a:ext uri="{FF2B5EF4-FFF2-40B4-BE49-F238E27FC236}">
                    <a16:creationId xmlns:a16="http://schemas.microsoft.com/office/drawing/2014/main" id="{F316B95E-AFA7-4896-95FE-93B8AFD44ACD}"/>
                  </a:ext>
                </a:extLst>
              </p:cNvPr>
              <p:cNvSpPr>
                <a:spLocks noRot="1" noChangeAspect="1" noMove="1" noResize="1" noEditPoints="1" noAdjustHandles="1" noChangeArrowheads="1" noChangeShapeType="1" noTextEdit="1"/>
              </p:cNvSpPr>
              <p:nvPr/>
            </p:nvSpPr>
            <p:spPr>
              <a:xfrm>
                <a:off x="6515276" y="1874323"/>
                <a:ext cx="5133713" cy="70000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矩形 51">
                <a:extLst>
                  <a:ext uri="{FF2B5EF4-FFF2-40B4-BE49-F238E27FC236}">
                    <a16:creationId xmlns:a16="http://schemas.microsoft.com/office/drawing/2014/main" id="{4E5BA204-9158-4B15-95B2-7A009DC11C43}"/>
                  </a:ext>
                </a:extLst>
              </p:cNvPr>
              <p:cNvSpPr/>
              <p:nvPr/>
            </p:nvSpPr>
            <p:spPr>
              <a:xfrm>
                <a:off x="6515276" y="2616141"/>
                <a:ext cx="5186933" cy="7000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00</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𝑙</m:t>
                          </m:r>
                        </m:e>
                        <m:sub>
                          <m:r>
                            <a:rPr lang="en-US" altLang="zh-CN" i="1">
                              <a:latin typeface="Cambria Math" panose="02040503050406030204" pitchFamily="18" charset="0"/>
                            </a:rPr>
                            <m:t>0</m:t>
                          </m:r>
                        </m:sub>
                      </m:sSub>
                      <m:r>
                        <a:rPr lang="en-US" altLang="zh-CN" i="1">
                          <a:latin typeface="Cambria Math" panose="02040503050406030204" pitchFamily="18" charset="0"/>
                        </a:rPr>
                        <m:t>)</m:t>
                      </m:r>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ad>
                            <m:radPr>
                              <m:ctrlPr>
                                <a:rPr lang="en-US" i="1" smtClean="0">
                                  <a:latin typeface="Cambria Math" panose="02040503050406030204" pitchFamily="18" charset="0"/>
                                </a:rPr>
                              </m:ctrlPr>
                            </m:radPr>
                            <m:deg>
                              <m:r>
                                <a:rPr lang="en-US" i="1" smtClean="0">
                                  <a:latin typeface="Cambria Math" panose="02040503050406030204" pitchFamily="18" charset="0"/>
                                </a:rPr>
                                <m:t>2</m:t>
                              </m:r>
                            </m:deg>
                            <m:e>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e>
                          </m:rad>
                        </m:den>
                      </m:f>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a:latin typeface="Cambria Math" panose="02040503050406030204" pitchFamily="18" charset="0"/>
                                    </a:rPr>
                                    <m:t>𝟎</m:t>
                                  </m:r>
                                  <m:r>
                                    <a:rPr lang="en-US" altLang="zh-CN" b="1" i="1" smtClean="0">
                                      <a:latin typeface="Cambria Math" panose="02040503050406030204" pitchFamily="18" charset="0"/>
                                    </a:rPr>
                                    <m:t>𝟎</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𝑧</m:t>
                              </m:r>
                              <m:d>
                                <m:dPr>
                                  <m:ctrlPr>
                                    <a:rPr lang="en-US" altLang="zh-CN" b="0" i="1" smtClean="0">
                                      <a:latin typeface="Cambria Math" panose="02040503050406030204" pitchFamily="18" charset="0"/>
                                    </a:rPr>
                                  </m:ctrlPr>
                                </m:dPr>
                                <m:e>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smtClean="0">
                                          <a:latin typeface="Cambria Math" panose="02040503050406030204" pitchFamily="18" charset="0"/>
                                        </a:rPr>
                                        <m:t>𝟎</m:t>
                                      </m:r>
                                    </m:sub>
                                  </m:sSub>
                                  <m:r>
                                    <a:rPr lang="en-US" altLang="zh-CN" b="1" i="1"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smtClean="0">
                                          <a:latin typeface="Cambria Math" panose="02040503050406030204" pitchFamily="18" charset="0"/>
                                        </a:rPr>
                                        <m:t>𝒍</m:t>
                                      </m:r>
                                    </m:e>
                                    <m:sub>
                                      <m:r>
                                        <a:rPr lang="en-US" altLang="zh-CN" b="1" i="1">
                                          <a:latin typeface="Cambria Math" panose="02040503050406030204" pitchFamily="18" charset="0"/>
                                        </a:rPr>
                                        <m:t>𝟎</m:t>
                                      </m:r>
                                    </m:sub>
                                  </m:sSub>
                                  <m:r>
                                    <a:rPr lang="en-US" altLang="zh-CN" b="0" i="1" smtClean="0">
                                      <a:latin typeface="Cambria Math" panose="02040503050406030204" pitchFamily="18" charset="0"/>
                                    </a:rPr>
                                    <m:t>)</m:t>
                                  </m:r>
                                </m:e>
                              </m:d>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oMath>
                  </m:oMathPara>
                </a14:m>
                <a:endParaRPr lang="en-US" dirty="0"/>
              </a:p>
            </p:txBody>
          </p:sp>
        </mc:Choice>
        <mc:Fallback xmlns="">
          <p:sp>
            <p:nvSpPr>
              <p:cNvPr id="52" name="矩形 51">
                <a:extLst>
                  <a:ext uri="{FF2B5EF4-FFF2-40B4-BE49-F238E27FC236}">
                    <a16:creationId xmlns:a16="http://schemas.microsoft.com/office/drawing/2014/main" id="{4E5BA204-9158-4B15-95B2-7A009DC11C43}"/>
                  </a:ext>
                </a:extLst>
              </p:cNvPr>
              <p:cNvSpPr>
                <a:spLocks noRot="1" noChangeAspect="1" noMove="1" noResize="1" noEditPoints="1" noAdjustHandles="1" noChangeArrowheads="1" noChangeShapeType="1" noTextEdit="1"/>
              </p:cNvSpPr>
              <p:nvPr/>
            </p:nvSpPr>
            <p:spPr>
              <a:xfrm>
                <a:off x="6515276" y="2616141"/>
                <a:ext cx="5186933" cy="70000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9F5149C-E889-4607-8CA5-A51A3B0972D2}"/>
                  </a:ext>
                </a:extLst>
              </p:cNvPr>
              <p:cNvSpPr txBox="1"/>
              <p:nvPr/>
            </p:nvSpPr>
            <p:spPr>
              <a:xfrm>
                <a:off x="6095231" y="3407879"/>
                <a:ext cx="4700141" cy="9003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𝝁</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𝑎𝑟𝑔𝑚𝑎𝑥</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sup/>
                        <m:e>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altLang="zh-CN" b="1" i="1" smtClean="0">
                                  <a:latin typeface="Cambria Math" panose="02040503050406030204" pitchFamily="18" charset="0"/>
                                </a:rPr>
                                <m:t>𝒖</m:t>
                              </m:r>
                            </m:e>
                          </m:d>
                          <m:r>
                            <a:rPr lang="en-US" b="0" i="1" smtClean="0">
                              <a:latin typeface="Cambria Math" panose="02040503050406030204" pitchFamily="18" charset="0"/>
                            </a:rPr>
                            <m:t>𝑃</m:t>
                          </m:r>
                          <m:r>
                            <a:rPr lang="en-US" b="0" i="1" smtClean="0">
                              <a:latin typeface="Cambria Math" panose="02040503050406030204" pitchFamily="18" charset="0"/>
                            </a:rPr>
                            <m:t>(</m:t>
                          </m:r>
                          <m:r>
                            <a:rPr lang="en-US" altLang="zh-CN" b="1" i="1" smtClean="0">
                              <a:latin typeface="Cambria Math" panose="02040503050406030204" pitchFamily="18" charset="0"/>
                            </a:rPr>
                            <m:t>𝒎</m:t>
                          </m:r>
                          <m:r>
                            <a:rPr lang="en-US" b="0" i="1" smtClean="0">
                              <a:latin typeface="Cambria Math" panose="02040503050406030204" pitchFamily="18" charset="0"/>
                            </a:rPr>
                            <m:t>)</m:t>
                          </m:r>
                        </m:e>
                      </m:nary>
                      <m:r>
                        <a:rPr lang="en-US" b="0" i="1" smtClean="0">
                          <a:latin typeface="Cambria Math" panose="02040503050406030204" pitchFamily="18" charset="0"/>
                        </a:rPr>
                        <m:t>)</m:t>
                      </m:r>
                    </m:oMath>
                  </m:oMathPara>
                </a14:m>
                <a:endParaRPr lang="en-US" dirty="0"/>
              </a:p>
            </p:txBody>
          </p:sp>
        </mc:Choice>
        <mc:Fallback xmlns="">
          <p:sp>
            <p:nvSpPr>
              <p:cNvPr id="55" name="文本框 54">
                <a:extLst>
                  <a:ext uri="{FF2B5EF4-FFF2-40B4-BE49-F238E27FC236}">
                    <a16:creationId xmlns:a16="http://schemas.microsoft.com/office/drawing/2014/main" id="{B9F5149C-E889-4607-8CA5-A51A3B0972D2}"/>
                  </a:ext>
                </a:extLst>
              </p:cNvPr>
              <p:cNvSpPr txBox="1">
                <a:spLocks noRot="1" noChangeAspect="1" noMove="1" noResize="1" noEditPoints="1" noAdjustHandles="1" noChangeArrowheads="1" noChangeShapeType="1" noTextEdit="1"/>
              </p:cNvSpPr>
              <p:nvPr/>
            </p:nvSpPr>
            <p:spPr>
              <a:xfrm>
                <a:off x="6095231" y="3407879"/>
                <a:ext cx="4700141" cy="9003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B6C0818C-45F0-415B-83E1-58C6A784C50B}"/>
                  </a:ext>
                </a:extLst>
              </p:cNvPr>
              <p:cNvSpPr txBox="1"/>
              <p:nvPr/>
            </p:nvSpPr>
            <p:spPr>
              <a:xfrm>
                <a:off x="5977815" y="4403073"/>
                <a:ext cx="5724394" cy="7199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𝝁</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𝑎𝑟𝑔𝑚𝑖𝑛</m:t>
                      </m:r>
                      <m:d>
                        <m:dPr>
                          <m:ctrlPr>
                            <a:rPr lang="en-US" b="0" i="1" smtClean="0">
                              <a:latin typeface="Cambria Math" panose="02040503050406030204" pitchFamily="18" charset="0"/>
                            </a:rPr>
                          </m:ctrlPr>
                        </m:dPr>
                        <m:e>
                          <m:nary>
                            <m:naryPr>
                              <m:chr m:val="∑"/>
                              <m:limLoc m:val="subSup"/>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r>
                                    <a:rPr lang="en-US" b="1" i="1" smtClean="0">
                                      <a:latin typeface="Cambria Math" panose="02040503050406030204" pitchFamily="18" charset="0"/>
                                    </a:rPr>
                                    <m:t>𝒆</m:t>
                                  </m:r>
                                </m:e>
                                <m:sup>
                                  <m:r>
                                    <a:rPr lang="en-US" b="0" i="1" smtClean="0">
                                      <a:latin typeface="Cambria Math" panose="02040503050406030204" pitchFamily="18" charset="0"/>
                                    </a:rPr>
                                    <m:t>𝑇</m:t>
                                  </m:r>
                                </m:sup>
                              </m:sSup>
                              <m:sSup>
                                <m:sSupPr>
                                  <m:ctrlPr>
                                    <a:rPr lang="en-US" b="1" i="1" smtClean="0">
                                      <a:latin typeface="Cambria Math" panose="02040503050406030204" pitchFamily="18" charset="0"/>
                                    </a:rPr>
                                  </m:ctrlPr>
                                </m:sSupPr>
                                <m:e>
                                  <m:r>
                                    <m:rPr>
                                      <m:sty m:val="p"/>
                                    </m:rPr>
                                    <a:rPr lang="el-GR" b="0" i="1" smtClean="0">
                                      <a:latin typeface="Cambria Math" panose="02040503050406030204" pitchFamily="18" charset="0"/>
                                    </a:rPr>
                                    <m:t>Σ</m:t>
                                  </m:r>
                                </m:e>
                                <m:sup>
                                  <m:r>
                                    <a:rPr lang="en-US" b="1" i="1" smtClean="0">
                                      <a:latin typeface="Cambria Math" panose="02040503050406030204" pitchFamily="18" charset="0"/>
                                    </a:rPr>
                                    <m:t>−</m:t>
                                  </m:r>
                                  <m:r>
                                    <a:rPr lang="en-US" b="1" i="1" smtClean="0">
                                      <a:latin typeface="Cambria Math" panose="02040503050406030204" pitchFamily="18" charset="0"/>
                                    </a:rPr>
                                    <m:t>𝟏</m:t>
                                  </m:r>
                                </m:sup>
                              </m:sSup>
                              <m:r>
                                <a:rPr lang="en-US" b="1" i="1" smtClean="0">
                                  <a:latin typeface="Cambria Math" panose="02040503050406030204" pitchFamily="18" charset="0"/>
                                </a:rPr>
                                <m:t>𝒆</m:t>
                              </m:r>
                            </m:e>
                          </m:nary>
                        </m:e>
                      </m:d>
                      <m:r>
                        <a:rPr lang="en-US" b="0" i="1" smtClean="0">
                          <a:latin typeface="Cambria Math" panose="02040503050406030204" pitchFamily="18" charset="0"/>
                        </a:rPr>
                        <m:t>=</m:t>
                      </m:r>
                      <m:r>
                        <a:rPr lang="en-US" b="0" i="1" smtClean="0">
                          <a:latin typeface="Cambria Math" panose="02040503050406030204" pitchFamily="18" charset="0"/>
                        </a:rPr>
                        <m:t>𝑎𝑟𝑔𝑚𝑖𝑛</m:t>
                      </m:r>
                      <m:r>
                        <a:rPr lang="en-US" b="0" i="1" smtClean="0">
                          <a:latin typeface="Cambria Math" panose="02040503050406030204" pitchFamily="18" charset="0"/>
                        </a:rPr>
                        <m:t>(</m:t>
                      </m:r>
                      <m:nary>
                        <m:naryPr>
                          <m:chr m:val="∑"/>
                          <m:limLoc m:val="subSup"/>
                          <m:ctrlPr>
                            <a:rPr lang="en-US" i="1" smtClean="0">
                              <a:latin typeface="Cambria Math" panose="02040503050406030204" pitchFamily="18" charset="0"/>
                            </a:rPr>
                          </m:ctrlPr>
                        </m:naryPr>
                        <m:sub>
                          <m:r>
                            <m:rPr>
                              <m:brk m:alnAt="25"/>
                            </m:rP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𝑚</m:t>
                          </m:r>
                        </m:sup>
                        <m:e>
                          <m:sSubSup>
                            <m:sSubSupPr>
                              <m:ctrlPr>
                                <a:rPr lang="en-US" i="1">
                                  <a:latin typeface="Cambria Math" panose="02040503050406030204" pitchFamily="18" charset="0"/>
                                </a:rPr>
                              </m:ctrlPr>
                            </m:sSubSupPr>
                            <m:e>
                              <m:r>
                                <a:rPr lang="en-US" i="1">
                                  <a:latin typeface="Cambria Math" panose="02040503050406030204" pitchFamily="18" charset="0"/>
                                </a:rPr>
                                <m:t>𝑒</m:t>
                              </m:r>
                            </m:e>
                            <m:sub>
                              <m:r>
                                <a:rPr lang="en-US" i="1">
                                  <a:latin typeface="Cambria Math" panose="02040503050406030204" pitchFamily="18" charset="0"/>
                                </a:rPr>
                                <m:t>𝑘</m:t>
                              </m:r>
                            </m:sub>
                            <m:sup>
                              <m:r>
                                <a:rPr lang="en-US" i="1">
                                  <a:latin typeface="Cambria Math" panose="02040503050406030204" pitchFamily="18" charset="0"/>
                                </a:rPr>
                                <m:t>𝑇</m:t>
                              </m:r>
                            </m:sup>
                          </m:sSubSup>
                          <m:sSub>
                            <m:sSubPr>
                              <m:ctrlPr>
                                <a:rPr lang="en-US" i="1" smtClean="0">
                                  <a:latin typeface="Cambria Math" panose="02040503050406030204" pitchFamily="18" charset="0"/>
                                </a:rPr>
                              </m:ctrlPr>
                            </m:sSubPr>
                            <m:e>
                              <m:r>
                                <a:rPr lang="en-US" i="1">
                                  <a:latin typeface="Cambria Math" panose="02040503050406030204" pitchFamily="18" charset="0"/>
                                  <a:sym typeface="Symbol" panose="05050102010706020507" pitchFamily="18" charset="2"/>
                                </a:rPr>
                                <m:t></m:t>
                              </m:r>
                            </m:e>
                            <m:sub>
                              <m:r>
                                <a:rPr lang="en-US" b="0" i="1" smtClean="0">
                                  <a:latin typeface="Cambria Math" panose="02040503050406030204" pitchFamily="18" charset="0"/>
                                </a:rPr>
                                <m:t>𝐾</m:t>
                              </m:r>
                            </m:sub>
                          </m:sSub>
                          <m:sSubSup>
                            <m:sSubSupPr>
                              <m:ctrlPr>
                                <a:rPr lang="en-US" i="1">
                                  <a:latin typeface="Cambria Math" panose="02040503050406030204" pitchFamily="18" charset="0"/>
                                </a:rPr>
                              </m:ctrlPr>
                            </m:sSubSupPr>
                            <m:e>
                              <m:r>
                                <a:rPr lang="en-US" i="1">
                                  <a:latin typeface="Cambria Math" panose="02040503050406030204" pitchFamily="18" charset="0"/>
                                </a:rPr>
                                <m:t>𝑒</m:t>
                              </m:r>
                            </m:e>
                            <m:sub>
                              <m:r>
                                <a:rPr lang="en-US" i="1">
                                  <a:latin typeface="Cambria Math" panose="02040503050406030204" pitchFamily="18" charset="0"/>
                                </a:rPr>
                                <m:t>𝑘</m:t>
                              </m:r>
                            </m:sub>
                            <m:sup/>
                          </m:sSubSup>
                        </m:e>
                      </m:nary>
                      <m:r>
                        <a:rPr lang="en-US" b="0" i="1" smtClean="0">
                          <a:latin typeface="Cambria Math" panose="02040503050406030204" pitchFamily="18" charset="0"/>
                        </a:rPr>
                        <m:t>)</m:t>
                      </m:r>
                    </m:oMath>
                  </m:oMathPara>
                </a14:m>
                <a:endParaRPr lang="en-US" dirty="0"/>
              </a:p>
            </p:txBody>
          </p:sp>
        </mc:Choice>
        <mc:Fallback xmlns="">
          <p:sp>
            <p:nvSpPr>
              <p:cNvPr id="56" name="文本框 55">
                <a:extLst>
                  <a:ext uri="{FF2B5EF4-FFF2-40B4-BE49-F238E27FC236}">
                    <a16:creationId xmlns:a16="http://schemas.microsoft.com/office/drawing/2014/main" id="{B6C0818C-45F0-415B-83E1-58C6A784C50B}"/>
                  </a:ext>
                </a:extLst>
              </p:cNvPr>
              <p:cNvSpPr txBox="1">
                <a:spLocks noRot="1" noChangeAspect="1" noMove="1" noResize="1" noEditPoints="1" noAdjustHandles="1" noChangeArrowheads="1" noChangeShapeType="1" noTextEdit="1"/>
              </p:cNvSpPr>
              <p:nvPr/>
            </p:nvSpPr>
            <p:spPr>
              <a:xfrm>
                <a:off x="5977815" y="4403073"/>
                <a:ext cx="5724394" cy="719941"/>
              </a:xfrm>
              <a:prstGeom prst="rect">
                <a:avLst/>
              </a:prstGeom>
              <a:blipFill>
                <a:blip r:embed="rId6"/>
                <a:stretch>
                  <a:fillRect/>
                </a:stretch>
              </a:blipFill>
            </p:spPr>
            <p:txBody>
              <a:bodyPr/>
              <a:lstStyle/>
              <a:p>
                <a:r>
                  <a:rPr lang="en-US">
                    <a:noFill/>
                  </a:rPr>
                  <a:t> </a:t>
                </a:r>
              </a:p>
            </p:txBody>
          </p:sp>
        </mc:Fallback>
      </mc:AlternateContent>
      <p:grpSp>
        <p:nvGrpSpPr>
          <p:cNvPr id="46" name="组合 45">
            <a:extLst>
              <a:ext uri="{FF2B5EF4-FFF2-40B4-BE49-F238E27FC236}">
                <a16:creationId xmlns:a16="http://schemas.microsoft.com/office/drawing/2014/main" id="{31E7BF4E-26D9-4955-97EC-FD16483930D4}"/>
              </a:ext>
            </a:extLst>
          </p:cNvPr>
          <p:cNvGrpSpPr/>
          <p:nvPr/>
        </p:nvGrpSpPr>
        <p:grpSpPr>
          <a:xfrm>
            <a:off x="578970" y="1697182"/>
            <a:ext cx="5160527" cy="2793493"/>
            <a:chOff x="6484519" y="3614603"/>
            <a:chExt cx="4250948" cy="2416965"/>
          </a:xfrm>
        </p:grpSpPr>
        <p:grpSp>
          <p:nvGrpSpPr>
            <p:cNvPr id="47" name="组合 46">
              <a:extLst>
                <a:ext uri="{FF2B5EF4-FFF2-40B4-BE49-F238E27FC236}">
                  <a16:creationId xmlns:a16="http://schemas.microsoft.com/office/drawing/2014/main" id="{4DD90EA8-CE1F-4E9D-AC56-58F6E5FE8810}"/>
                </a:ext>
              </a:extLst>
            </p:cNvPr>
            <p:cNvGrpSpPr/>
            <p:nvPr/>
          </p:nvGrpSpPr>
          <p:grpSpPr>
            <a:xfrm>
              <a:off x="7239644" y="3614603"/>
              <a:ext cx="3495823" cy="2416965"/>
              <a:chOff x="730395" y="1690688"/>
              <a:chExt cx="4843065" cy="3128407"/>
            </a:xfrm>
          </p:grpSpPr>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785BF29F-7C79-43B7-8CDD-856774FD78E4}"/>
                      </a:ext>
                    </a:extLst>
                  </p:cNvPr>
                  <p:cNvSpPr txBox="1"/>
                  <p:nvPr/>
                </p:nvSpPr>
                <p:spPr>
                  <a:xfrm>
                    <a:off x="730395" y="1690688"/>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5" name="文本框 4">
                    <a:extLst>
                      <a:ext uri="{FF2B5EF4-FFF2-40B4-BE49-F238E27FC236}">
                        <a16:creationId xmlns:a16="http://schemas.microsoft.com/office/drawing/2014/main" id="{975F5916-C913-4001-8E74-C7FCD23501F8}"/>
                      </a:ext>
                    </a:extLst>
                  </p:cNvPr>
                  <p:cNvSpPr txBox="1">
                    <a:spLocks noRot="1" noChangeAspect="1" noMove="1" noResize="1" noEditPoints="1" noAdjustHandles="1" noChangeArrowheads="1" noChangeShapeType="1" noTextEdit="1"/>
                  </p:cNvSpPr>
                  <p:nvPr/>
                </p:nvSpPr>
                <p:spPr>
                  <a:xfrm>
                    <a:off x="730395" y="1690688"/>
                    <a:ext cx="533400"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19D6C919-FD48-4E76-ACB0-2F29D0304B9B}"/>
                      </a:ext>
                    </a:extLst>
                  </p:cNvPr>
                  <p:cNvSpPr txBox="1"/>
                  <p:nvPr/>
                </p:nvSpPr>
                <p:spPr>
                  <a:xfrm>
                    <a:off x="2797320" y="169068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6" name="文本框 5">
                    <a:extLst>
                      <a:ext uri="{FF2B5EF4-FFF2-40B4-BE49-F238E27FC236}">
                        <a16:creationId xmlns:a16="http://schemas.microsoft.com/office/drawing/2014/main" id="{2F7EEA62-5B77-4F26-82FE-5A16B122B895}"/>
                      </a:ext>
                    </a:extLst>
                  </p:cNvPr>
                  <p:cNvSpPr txBox="1">
                    <a:spLocks noRot="1" noChangeAspect="1" noMove="1" noResize="1" noEditPoints="1" noAdjustHandles="1" noChangeArrowheads="1" noChangeShapeType="1" noTextEdit="1"/>
                  </p:cNvSpPr>
                  <p:nvPr/>
                </p:nvSpPr>
                <p:spPr>
                  <a:xfrm>
                    <a:off x="2797320" y="1690689"/>
                    <a:ext cx="533400"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CB16AE86-7B12-407F-AD70-80DD2041AD31}"/>
                      </a:ext>
                    </a:extLst>
                  </p:cNvPr>
                  <p:cNvSpPr txBox="1"/>
                  <p:nvPr/>
                </p:nvSpPr>
                <p:spPr>
                  <a:xfrm>
                    <a:off x="4864245" y="169068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b="1" dirty="0"/>
                  </a:p>
                </p:txBody>
              </p:sp>
            </mc:Choice>
            <mc:Fallback xmlns="">
              <p:sp>
                <p:nvSpPr>
                  <p:cNvPr id="7" name="文本框 6">
                    <a:extLst>
                      <a:ext uri="{FF2B5EF4-FFF2-40B4-BE49-F238E27FC236}">
                        <a16:creationId xmlns:a16="http://schemas.microsoft.com/office/drawing/2014/main" id="{8C411DA4-A0DA-4A4C-9EF0-339D1F96B648}"/>
                      </a:ext>
                    </a:extLst>
                  </p:cNvPr>
                  <p:cNvSpPr txBox="1">
                    <a:spLocks noRot="1" noChangeAspect="1" noMove="1" noResize="1" noEditPoints="1" noAdjustHandles="1" noChangeArrowheads="1" noChangeShapeType="1" noTextEdit="1"/>
                  </p:cNvSpPr>
                  <p:nvPr/>
                </p:nvSpPr>
                <p:spPr>
                  <a:xfrm>
                    <a:off x="4864245" y="1690689"/>
                    <a:ext cx="533400"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88792C65-D37B-44A8-BAF7-F552EFD34209}"/>
                      </a:ext>
                    </a:extLst>
                  </p:cNvPr>
                  <p:cNvSpPr txBox="1"/>
                  <p:nvPr/>
                </p:nvSpPr>
                <p:spPr>
                  <a:xfrm>
                    <a:off x="1834196" y="4297382"/>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8" name="文本框 7">
                    <a:extLst>
                      <a:ext uri="{FF2B5EF4-FFF2-40B4-BE49-F238E27FC236}">
                        <a16:creationId xmlns:a16="http://schemas.microsoft.com/office/drawing/2014/main" id="{8CFEC106-ECAC-40EF-92CB-46D3D8FC58D0}"/>
                      </a:ext>
                    </a:extLst>
                  </p:cNvPr>
                  <p:cNvSpPr txBox="1">
                    <a:spLocks noRot="1" noChangeAspect="1" noMove="1" noResize="1" noEditPoints="1" noAdjustHandles="1" noChangeArrowheads="1" noChangeShapeType="1" noTextEdit="1"/>
                  </p:cNvSpPr>
                  <p:nvPr/>
                </p:nvSpPr>
                <p:spPr>
                  <a:xfrm>
                    <a:off x="1834196" y="4297382"/>
                    <a:ext cx="533400"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4CE05251-E27A-49A2-9998-98E8FF025D8D}"/>
                      </a:ext>
                    </a:extLst>
                  </p:cNvPr>
                  <p:cNvSpPr txBox="1"/>
                  <p:nvPr/>
                </p:nvSpPr>
                <p:spPr>
                  <a:xfrm>
                    <a:off x="4136244" y="435743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9" name="文本框 8">
                    <a:extLst>
                      <a:ext uri="{FF2B5EF4-FFF2-40B4-BE49-F238E27FC236}">
                        <a16:creationId xmlns:a16="http://schemas.microsoft.com/office/drawing/2014/main" id="{35F45A73-9E4A-4050-8847-2EE7B36C20AE}"/>
                      </a:ext>
                    </a:extLst>
                  </p:cNvPr>
                  <p:cNvSpPr txBox="1">
                    <a:spLocks noRot="1" noChangeAspect="1" noMove="1" noResize="1" noEditPoints="1" noAdjustHandles="1" noChangeArrowheads="1" noChangeShapeType="1" noTextEdit="1"/>
                  </p:cNvSpPr>
                  <p:nvPr/>
                </p:nvSpPr>
                <p:spPr>
                  <a:xfrm>
                    <a:off x="4136244" y="4357430"/>
                    <a:ext cx="533400" cy="46166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586BF032-E678-48D0-BC24-39827A9C0A84}"/>
                      </a:ext>
                    </a:extLst>
                  </p:cNvPr>
                  <p:cNvSpPr txBox="1"/>
                  <p:nvPr/>
                </p:nvSpPr>
                <p:spPr>
                  <a:xfrm>
                    <a:off x="1753286" y="196740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𝟎𝟏</m:t>
                              </m:r>
                            </m:sub>
                          </m:sSub>
                        </m:oMath>
                      </m:oMathPara>
                    </a14:m>
                    <a:endParaRPr lang="en-US" sz="2400" b="1" dirty="0"/>
                  </a:p>
                </p:txBody>
              </p:sp>
            </mc:Choice>
            <mc:Fallback xmlns="">
              <p:sp>
                <p:nvSpPr>
                  <p:cNvPr id="10" name="文本框 9">
                    <a:extLst>
                      <a:ext uri="{FF2B5EF4-FFF2-40B4-BE49-F238E27FC236}">
                        <a16:creationId xmlns:a16="http://schemas.microsoft.com/office/drawing/2014/main" id="{F763D546-E650-41EC-A3AA-1DC3C980E1DC}"/>
                      </a:ext>
                    </a:extLst>
                  </p:cNvPr>
                  <p:cNvSpPr txBox="1">
                    <a:spLocks noRot="1" noChangeAspect="1" noMove="1" noResize="1" noEditPoints="1" noAdjustHandles="1" noChangeArrowheads="1" noChangeShapeType="1" noTextEdit="1"/>
                  </p:cNvSpPr>
                  <p:nvPr/>
                </p:nvSpPr>
                <p:spPr>
                  <a:xfrm>
                    <a:off x="1753286" y="1967409"/>
                    <a:ext cx="533400" cy="46166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BC2572ED-AAA8-4D1C-811B-077168FFCDBA}"/>
                      </a:ext>
                    </a:extLst>
                  </p:cNvPr>
                  <p:cNvSpPr txBox="1"/>
                  <p:nvPr/>
                </p:nvSpPr>
                <p:spPr>
                  <a:xfrm>
                    <a:off x="3830782" y="1967408"/>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𝟏𝟐</m:t>
                              </m:r>
                            </m:sub>
                          </m:sSub>
                        </m:oMath>
                      </m:oMathPara>
                    </a14:m>
                    <a:endParaRPr lang="en-US" sz="2400" b="1" dirty="0"/>
                  </a:p>
                </p:txBody>
              </p:sp>
            </mc:Choice>
            <mc:Fallback xmlns="">
              <p:sp>
                <p:nvSpPr>
                  <p:cNvPr id="11" name="文本框 10">
                    <a:extLst>
                      <a:ext uri="{FF2B5EF4-FFF2-40B4-BE49-F238E27FC236}">
                        <a16:creationId xmlns:a16="http://schemas.microsoft.com/office/drawing/2014/main" id="{3FB16277-C454-4142-84AB-61784DBAFE17}"/>
                      </a:ext>
                    </a:extLst>
                  </p:cNvPr>
                  <p:cNvSpPr txBox="1">
                    <a:spLocks noRot="1" noChangeAspect="1" noMove="1" noResize="1" noEditPoints="1" noAdjustHandles="1" noChangeArrowheads="1" noChangeShapeType="1" noTextEdit="1"/>
                  </p:cNvSpPr>
                  <p:nvPr/>
                </p:nvSpPr>
                <p:spPr>
                  <a:xfrm>
                    <a:off x="3830782" y="1967408"/>
                    <a:ext cx="533400" cy="46166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16D66BBD-77A1-4326-B73B-E5A8787F0096}"/>
                      </a:ext>
                    </a:extLst>
                  </p:cNvPr>
                  <p:cNvSpPr txBox="1"/>
                  <p:nvPr/>
                </p:nvSpPr>
                <p:spPr>
                  <a:xfrm>
                    <a:off x="949353" y="325506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𝟎𝟎</m:t>
                              </m:r>
                            </m:sub>
                          </m:sSub>
                        </m:oMath>
                      </m:oMathPara>
                    </a14:m>
                    <a:endParaRPr lang="en-US" sz="2400" b="1" dirty="0"/>
                  </a:p>
                </p:txBody>
              </p:sp>
            </mc:Choice>
            <mc:Fallback xmlns="">
              <p:sp>
                <p:nvSpPr>
                  <p:cNvPr id="12" name="文本框 11">
                    <a:extLst>
                      <a:ext uri="{FF2B5EF4-FFF2-40B4-BE49-F238E27FC236}">
                        <a16:creationId xmlns:a16="http://schemas.microsoft.com/office/drawing/2014/main" id="{D1E38CAB-D9BB-45F5-895D-B3969AB24CA8}"/>
                      </a:ext>
                    </a:extLst>
                  </p:cNvPr>
                  <p:cNvSpPr txBox="1">
                    <a:spLocks noRot="1" noChangeAspect="1" noMove="1" noResize="1" noEditPoints="1" noAdjustHandles="1" noChangeArrowheads="1" noChangeShapeType="1" noTextEdit="1"/>
                  </p:cNvSpPr>
                  <p:nvPr/>
                </p:nvSpPr>
                <p:spPr>
                  <a:xfrm>
                    <a:off x="949353" y="3255069"/>
                    <a:ext cx="533400" cy="461665"/>
                  </a:xfrm>
                  <a:prstGeom prst="rect">
                    <a:avLst/>
                  </a:prstGeom>
                  <a:blipFill>
                    <a:blip r:embed="rId16"/>
                    <a:stretch>
                      <a:fillRect r="-102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FD6301A4-A91B-49C8-BE17-233CE2C83B45}"/>
                      </a:ext>
                    </a:extLst>
                  </p:cNvPr>
                  <p:cNvSpPr txBox="1"/>
                  <p:nvPr/>
                </p:nvSpPr>
                <p:spPr>
                  <a:xfrm>
                    <a:off x="2588699" y="325507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𝟏𝟎</m:t>
                              </m:r>
                            </m:sub>
                          </m:sSub>
                        </m:oMath>
                      </m:oMathPara>
                    </a14:m>
                    <a:endParaRPr lang="en-US" sz="2400" b="1" dirty="0"/>
                  </a:p>
                </p:txBody>
              </p:sp>
            </mc:Choice>
            <mc:Fallback xmlns="">
              <p:sp>
                <p:nvSpPr>
                  <p:cNvPr id="13" name="文本框 12">
                    <a:extLst>
                      <a:ext uri="{FF2B5EF4-FFF2-40B4-BE49-F238E27FC236}">
                        <a16:creationId xmlns:a16="http://schemas.microsoft.com/office/drawing/2014/main" id="{D309BD81-1162-4904-90C4-4EFA9F77A5EB}"/>
                      </a:ext>
                    </a:extLst>
                  </p:cNvPr>
                  <p:cNvSpPr txBox="1">
                    <a:spLocks noRot="1" noChangeAspect="1" noMove="1" noResize="1" noEditPoints="1" noAdjustHandles="1" noChangeArrowheads="1" noChangeShapeType="1" noTextEdit="1"/>
                  </p:cNvSpPr>
                  <p:nvPr/>
                </p:nvSpPr>
                <p:spPr>
                  <a:xfrm>
                    <a:off x="2588699" y="3255070"/>
                    <a:ext cx="533400" cy="461665"/>
                  </a:xfrm>
                  <a:prstGeom prst="rect">
                    <a:avLst/>
                  </a:prstGeom>
                  <a:blipFill>
                    <a:blip r:embed="rId17"/>
                    <a:stretch>
                      <a:fillRect r="-102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0FF3B19E-D9AD-4566-9962-4618B179F472}"/>
                      </a:ext>
                    </a:extLst>
                  </p:cNvPr>
                  <p:cNvSpPr txBox="1"/>
                  <p:nvPr/>
                </p:nvSpPr>
                <p:spPr>
                  <a:xfrm>
                    <a:off x="3602844" y="295796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𝟏𝟏</m:t>
                              </m:r>
                            </m:sub>
                          </m:sSub>
                        </m:oMath>
                      </m:oMathPara>
                    </a14:m>
                    <a:endParaRPr lang="en-US" sz="2400" b="1" dirty="0"/>
                  </a:p>
                </p:txBody>
              </p:sp>
            </mc:Choice>
            <mc:Fallback xmlns="">
              <p:sp>
                <p:nvSpPr>
                  <p:cNvPr id="14" name="文本框 13">
                    <a:extLst>
                      <a:ext uri="{FF2B5EF4-FFF2-40B4-BE49-F238E27FC236}">
                        <a16:creationId xmlns:a16="http://schemas.microsoft.com/office/drawing/2014/main" id="{4F9B8822-17E0-4DDB-AAF0-24304963E9CD}"/>
                      </a:ext>
                    </a:extLst>
                  </p:cNvPr>
                  <p:cNvSpPr txBox="1">
                    <a:spLocks noRot="1" noChangeAspect="1" noMove="1" noResize="1" noEditPoints="1" noAdjustHandles="1" noChangeArrowheads="1" noChangeShapeType="1" noTextEdit="1"/>
                  </p:cNvSpPr>
                  <p:nvPr/>
                </p:nvSpPr>
                <p:spPr>
                  <a:xfrm>
                    <a:off x="3602844" y="2957960"/>
                    <a:ext cx="533400" cy="461665"/>
                  </a:xfrm>
                  <a:prstGeom prst="rect">
                    <a:avLst/>
                  </a:prstGeom>
                  <a:blipFill>
                    <a:blip r:embed="rId18"/>
                    <a:stretch>
                      <a:fillRect r="-102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FFF5BB29-6CE3-46FB-A4FA-95160E3B2DCF}"/>
                      </a:ext>
                    </a:extLst>
                  </p:cNvPr>
                  <p:cNvSpPr txBox="1"/>
                  <p:nvPr/>
                </p:nvSpPr>
                <p:spPr>
                  <a:xfrm>
                    <a:off x="5040060" y="3048223"/>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𝟐𝟏</m:t>
                              </m:r>
                            </m:sub>
                          </m:sSub>
                        </m:oMath>
                      </m:oMathPara>
                    </a14:m>
                    <a:endParaRPr lang="en-US" sz="2400" b="1" dirty="0"/>
                  </a:p>
                </p:txBody>
              </p:sp>
            </mc:Choice>
            <mc:Fallback xmlns="">
              <p:sp>
                <p:nvSpPr>
                  <p:cNvPr id="15" name="文本框 14">
                    <a:extLst>
                      <a:ext uri="{FF2B5EF4-FFF2-40B4-BE49-F238E27FC236}">
                        <a16:creationId xmlns:a16="http://schemas.microsoft.com/office/drawing/2014/main" id="{5665B1DA-703A-48B3-A37E-B42C4187B2C1}"/>
                      </a:ext>
                    </a:extLst>
                  </p:cNvPr>
                  <p:cNvSpPr txBox="1">
                    <a:spLocks noRot="1" noChangeAspect="1" noMove="1" noResize="1" noEditPoints="1" noAdjustHandles="1" noChangeArrowheads="1" noChangeShapeType="1" noTextEdit="1"/>
                  </p:cNvSpPr>
                  <p:nvPr/>
                </p:nvSpPr>
                <p:spPr>
                  <a:xfrm>
                    <a:off x="5040060" y="3048223"/>
                    <a:ext cx="533400" cy="461665"/>
                  </a:xfrm>
                  <a:prstGeom prst="rect">
                    <a:avLst/>
                  </a:prstGeom>
                  <a:blipFill>
                    <a:blip r:embed="rId19"/>
                    <a:stretch>
                      <a:fillRect r="-10280"/>
                    </a:stretch>
                  </a:blipFill>
                </p:spPr>
                <p:txBody>
                  <a:bodyPr/>
                  <a:lstStyle/>
                  <a:p>
                    <a:r>
                      <a:rPr lang="en-US">
                        <a:noFill/>
                      </a:rPr>
                      <a:t> </a:t>
                    </a:r>
                  </a:p>
                </p:txBody>
              </p:sp>
            </mc:Fallback>
          </mc:AlternateContent>
          <p:sp>
            <p:nvSpPr>
              <p:cNvPr id="70" name="椭圆 69">
                <a:extLst>
                  <a:ext uri="{FF2B5EF4-FFF2-40B4-BE49-F238E27FC236}">
                    <a16:creationId xmlns:a16="http://schemas.microsoft.com/office/drawing/2014/main" id="{049646F6-199E-4E40-A467-4BFE380034FB}"/>
                  </a:ext>
                </a:extLst>
              </p:cNvPr>
              <p:cNvSpPr/>
              <p:nvPr/>
            </p:nvSpPr>
            <p:spPr>
              <a:xfrm>
                <a:off x="820630" y="2294242"/>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椭圆 70">
                <a:extLst>
                  <a:ext uri="{FF2B5EF4-FFF2-40B4-BE49-F238E27FC236}">
                    <a16:creationId xmlns:a16="http://schemas.microsoft.com/office/drawing/2014/main" id="{C0226369-0A2D-4F28-8B2A-91A6831CE68A}"/>
                  </a:ext>
                </a:extLst>
              </p:cNvPr>
              <p:cNvSpPr/>
              <p:nvPr/>
            </p:nvSpPr>
            <p:spPr>
              <a:xfrm>
                <a:off x="2797320" y="2294242"/>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椭圆 71">
                <a:extLst>
                  <a:ext uri="{FF2B5EF4-FFF2-40B4-BE49-F238E27FC236}">
                    <a16:creationId xmlns:a16="http://schemas.microsoft.com/office/drawing/2014/main" id="{F6A829D8-8254-48DA-8C88-7138C0627891}"/>
                  </a:ext>
                </a:extLst>
              </p:cNvPr>
              <p:cNvSpPr/>
              <p:nvPr/>
            </p:nvSpPr>
            <p:spPr>
              <a:xfrm>
                <a:off x="5093177" y="2294242"/>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椭圆 72">
                <a:extLst>
                  <a:ext uri="{FF2B5EF4-FFF2-40B4-BE49-F238E27FC236}">
                    <a16:creationId xmlns:a16="http://schemas.microsoft.com/office/drawing/2014/main" id="{7CF5EEA9-3937-4123-89BF-7A1BE0579CC2}"/>
                  </a:ext>
                </a:extLst>
              </p:cNvPr>
              <p:cNvSpPr/>
              <p:nvPr/>
            </p:nvSpPr>
            <p:spPr>
              <a:xfrm>
                <a:off x="1834196" y="3895765"/>
                <a:ext cx="461665" cy="461665"/>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椭圆 73">
                <a:extLst>
                  <a:ext uri="{FF2B5EF4-FFF2-40B4-BE49-F238E27FC236}">
                    <a16:creationId xmlns:a16="http://schemas.microsoft.com/office/drawing/2014/main" id="{6322CB99-2F38-47A9-8643-5BE0A149D19B}"/>
                  </a:ext>
                </a:extLst>
              </p:cNvPr>
              <p:cNvSpPr/>
              <p:nvPr/>
            </p:nvSpPr>
            <p:spPr>
              <a:xfrm>
                <a:off x="4103838" y="3895765"/>
                <a:ext cx="461665" cy="461665"/>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5" name="直接箭头连接符 74">
                <a:extLst>
                  <a:ext uri="{FF2B5EF4-FFF2-40B4-BE49-F238E27FC236}">
                    <a16:creationId xmlns:a16="http://schemas.microsoft.com/office/drawing/2014/main" id="{7F550997-E64D-4E1E-A677-D049A17BBD1B}"/>
                  </a:ext>
                </a:extLst>
              </p:cNvPr>
              <p:cNvCxnSpPr>
                <a:cxnSpLocks/>
                <a:stCxn id="70" idx="6"/>
                <a:endCxn id="71" idx="2"/>
              </p:cNvCxnSpPr>
              <p:nvPr/>
            </p:nvCxnSpPr>
            <p:spPr>
              <a:xfrm>
                <a:off x="1282295" y="2525075"/>
                <a:ext cx="1515025" cy="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11B601D6-EFAD-4EE1-91FA-F0C42B7967B9}"/>
                  </a:ext>
                </a:extLst>
              </p:cNvPr>
              <p:cNvCxnSpPr>
                <a:cxnSpLocks/>
                <a:stCxn id="71" idx="6"/>
                <a:endCxn id="72" idx="2"/>
              </p:cNvCxnSpPr>
              <p:nvPr/>
            </p:nvCxnSpPr>
            <p:spPr>
              <a:xfrm>
                <a:off x="3258985" y="2525075"/>
                <a:ext cx="1834192" cy="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E695D21D-D719-4BAB-9E1B-D5FEB40907FB}"/>
                  </a:ext>
                </a:extLst>
              </p:cNvPr>
              <p:cNvCxnSpPr>
                <a:cxnSpLocks/>
                <a:stCxn id="70" idx="5"/>
                <a:endCxn id="73" idx="1"/>
              </p:cNvCxnSpPr>
              <p:nvPr/>
            </p:nvCxnSpPr>
            <p:spPr>
              <a:xfrm>
                <a:off x="1214686" y="2688298"/>
                <a:ext cx="687119" cy="1275076"/>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B6550A36-FF2F-4B13-B23E-DD93E2363943}"/>
                  </a:ext>
                </a:extLst>
              </p:cNvPr>
              <p:cNvCxnSpPr>
                <a:cxnSpLocks/>
                <a:stCxn id="71" idx="3"/>
                <a:endCxn id="73" idx="7"/>
              </p:cNvCxnSpPr>
              <p:nvPr/>
            </p:nvCxnSpPr>
            <p:spPr>
              <a:xfrm flipH="1">
                <a:off x="2228252" y="2688298"/>
                <a:ext cx="636677" cy="1275076"/>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71FEBB80-3E91-44AA-A96A-71080752855D}"/>
                  </a:ext>
                </a:extLst>
              </p:cNvPr>
              <p:cNvCxnSpPr>
                <a:cxnSpLocks/>
                <a:stCxn id="71" idx="5"/>
                <a:endCxn id="74" idx="1"/>
              </p:cNvCxnSpPr>
              <p:nvPr/>
            </p:nvCxnSpPr>
            <p:spPr>
              <a:xfrm>
                <a:off x="3191376" y="2688298"/>
                <a:ext cx="980071" cy="1275076"/>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1DA9DFE9-5201-4237-841D-A56ECA7FEB67}"/>
                  </a:ext>
                </a:extLst>
              </p:cNvPr>
              <p:cNvCxnSpPr>
                <a:cxnSpLocks/>
                <a:stCxn id="72" idx="4"/>
                <a:endCxn id="74" idx="7"/>
              </p:cNvCxnSpPr>
              <p:nvPr/>
            </p:nvCxnSpPr>
            <p:spPr>
              <a:xfrm flipH="1">
                <a:off x="4497894" y="2755907"/>
                <a:ext cx="826116" cy="1207467"/>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cxnSp>
          <p:nvCxnSpPr>
            <p:cNvPr id="49" name="直接箭头连接符 48">
              <a:extLst>
                <a:ext uri="{FF2B5EF4-FFF2-40B4-BE49-F238E27FC236}">
                  <a16:creationId xmlns:a16="http://schemas.microsoft.com/office/drawing/2014/main" id="{4BB92A9E-2651-4B76-9D1B-54C218CF7584}"/>
                </a:ext>
              </a:extLst>
            </p:cNvPr>
            <p:cNvCxnSpPr>
              <a:cxnSpLocks/>
            </p:cNvCxnSpPr>
            <p:nvPr/>
          </p:nvCxnSpPr>
          <p:spPr>
            <a:xfrm>
              <a:off x="7002033" y="3971279"/>
              <a:ext cx="317322" cy="2248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084B2D5E-FD97-4DD8-9C3B-851C0AEF79F6}"/>
                    </a:ext>
                  </a:extLst>
                </p:cNvPr>
                <p:cNvSpPr txBox="1"/>
                <p:nvPr/>
              </p:nvSpPr>
              <p:spPr>
                <a:xfrm>
                  <a:off x="6484519" y="3619236"/>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50" name="文本框 49">
                  <a:extLst>
                    <a:ext uri="{FF2B5EF4-FFF2-40B4-BE49-F238E27FC236}">
                      <a16:creationId xmlns:a16="http://schemas.microsoft.com/office/drawing/2014/main" id="{084B2D5E-FD97-4DD8-9C3B-851C0AEF79F6}"/>
                    </a:ext>
                  </a:extLst>
                </p:cNvPr>
                <p:cNvSpPr txBox="1">
                  <a:spLocks noRot="1" noChangeAspect="1" noMove="1" noResize="1" noEditPoints="1" noAdjustHandles="1" noChangeArrowheads="1" noChangeShapeType="1" noTextEdit="1"/>
                </p:cNvSpPr>
                <p:nvPr/>
              </p:nvSpPr>
              <p:spPr>
                <a:xfrm>
                  <a:off x="6484519" y="3619236"/>
                  <a:ext cx="533400" cy="461665"/>
                </a:xfrm>
                <a:prstGeom prst="rect">
                  <a:avLst/>
                </a:prstGeom>
                <a:blipFill>
                  <a:blip r:embed="rId20"/>
                  <a:stretch>
                    <a:fillRect/>
                  </a:stretch>
                </a:blipFill>
              </p:spPr>
              <p:txBody>
                <a:bodyPr/>
                <a:lstStyle/>
                <a:p>
                  <a:r>
                    <a:rPr lang="en-US">
                      <a:noFill/>
                    </a:rPr>
                    <a:t> </a:t>
                  </a:r>
                </a:p>
              </p:txBody>
            </p:sp>
          </mc:Fallback>
        </mc:AlternateContent>
      </p:grpSp>
      <p:sp>
        <p:nvSpPr>
          <p:cNvPr id="81" name="文本框 80">
            <a:extLst>
              <a:ext uri="{FF2B5EF4-FFF2-40B4-BE49-F238E27FC236}">
                <a16:creationId xmlns:a16="http://schemas.microsoft.com/office/drawing/2014/main" id="{4C02F489-6E12-40C3-923C-CCEA0929516A}"/>
              </a:ext>
            </a:extLst>
          </p:cNvPr>
          <p:cNvSpPr txBox="1"/>
          <p:nvPr/>
        </p:nvSpPr>
        <p:spPr>
          <a:xfrm>
            <a:off x="6055432" y="234168"/>
            <a:ext cx="5761944" cy="954107"/>
          </a:xfrm>
          <a:prstGeom prst="rect">
            <a:avLst/>
          </a:prstGeom>
          <a:noFill/>
        </p:spPr>
        <p:txBody>
          <a:bodyPr wrap="square" rtlCol="0">
            <a:spAutoFit/>
          </a:bodyPr>
          <a:lstStyle/>
          <a:p>
            <a:r>
              <a:rPr lang="en-US" sz="2800" dirty="0">
                <a:solidFill>
                  <a:srgbClr val="002060"/>
                </a:solidFill>
                <a:latin typeface="Adobe Gurmukhi" panose="01010101010101010101" pitchFamily="50" charset="0"/>
                <a:cs typeface="Adobe Gurmukhi" panose="01010101010101010101" pitchFamily="50" charset="0"/>
              </a:rPr>
              <a:t>For one-dimension case and assume Gaussian distribution model </a:t>
            </a:r>
          </a:p>
        </p:txBody>
      </p:sp>
      <mc:AlternateContent xmlns:mc="http://schemas.openxmlformats.org/markup-compatibility/2006" xmlns:a14="http://schemas.microsoft.com/office/drawing/2010/main">
        <mc:Choice Requires="a14">
          <p:sp>
            <p:nvSpPr>
              <p:cNvPr id="82" name="矩形 81">
                <a:extLst>
                  <a:ext uri="{FF2B5EF4-FFF2-40B4-BE49-F238E27FC236}">
                    <a16:creationId xmlns:a16="http://schemas.microsoft.com/office/drawing/2014/main" id="{BFD3C1A7-D15B-480C-88B0-8250806AFC4F}"/>
                  </a:ext>
                </a:extLst>
              </p:cNvPr>
              <p:cNvSpPr/>
              <p:nvPr/>
            </p:nvSpPr>
            <p:spPr>
              <a:xfrm>
                <a:off x="6515276" y="1160499"/>
                <a:ext cx="4082592" cy="7000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0</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r>
                        <a:rPr lang="en-US" altLang="zh-CN" i="1">
                          <a:latin typeface="Cambria Math" panose="02040503050406030204" pitchFamily="18" charset="0"/>
                        </a:rPr>
                        <m:t>)</m:t>
                      </m:r>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ad>
                            <m:radPr>
                              <m:ctrlPr>
                                <a:rPr lang="en-US" i="1" smtClean="0">
                                  <a:latin typeface="Cambria Math" panose="02040503050406030204" pitchFamily="18" charset="0"/>
                                </a:rPr>
                              </m:ctrlPr>
                            </m:radPr>
                            <m:deg>
                              <m:r>
                                <a:rPr lang="en-US" i="1" smtClean="0">
                                  <a:latin typeface="Cambria Math" panose="02040503050406030204" pitchFamily="18" charset="0"/>
                                </a:rPr>
                                <m:t>2</m:t>
                              </m:r>
                            </m:deg>
                            <m:e>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e>
                          </m:rad>
                        </m:den>
                      </m:f>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𝒖</m:t>
                                  </m:r>
                                </m:e>
                                <m:sub>
                                  <m:r>
                                    <a:rPr lang="en-US" altLang="zh-CN" b="1" i="1">
                                      <a:latin typeface="Cambria Math" panose="02040503050406030204" pitchFamily="18" charset="0"/>
                                    </a:rPr>
                                    <m:t>𝟎</m:t>
                                  </m:r>
                                </m:sub>
                              </m:sSub>
                              <m:r>
                                <a:rPr lang="en-US" altLang="zh-CN" b="0" i="1"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smtClean="0">
                                      <a:latin typeface="Cambria Math" panose="02040503050406030204" pitchFamily="18" charset="0"/>
                                    </a:rPr>
                                    <m:t>𝟎</m:t>
                                  </m:r>
                                </m:sub>
                              </m:sSub>
                              <m:r>
                                <a:rPr lang="en-US" b="0" i="1" smtClean="0">
                                  <a:latin typeface="Cambria Math" panose="02040503050406030204" pitchFamily="18" charset="0"/>
                                </a:rPr>
                                <m:t>)</m:t>
                              </m:r>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oMath>
                  </m:oMathPara>
                </a14:m>
                <a:endParaRPr lang="en-US" dirty="0"/>
              </a:p>
            </p:txBody>
          </p:sp>
        </mc:Choice>
        <mc:Fallback xmlns="">
          <p:sp>
            <p:nvSpPr>
              <p:cNvPr id="82" name="矩形 81">
                <a:extLst>
                  <a:ext uri="{FF2B5EF4-FFF2-40B4-BE49-F238E27FC236}">
                    <a16:creationId xmlns:a16="http://schemas.microsoft.com/office/drawing/2014/main" id="{BFD3C1A7-D15B-480C-88B0-8250806AFC4F}"/>
                  </a:ext>
                </a:extLst>
              </p:cNvPr>
              <p:cNvSpPr>
                <a:spLocks noRot="1" noChangeAspect="1" noMove="1" noResize="1" noEditPoints="1" noAdjustHandles="1" noChangeArrowheads="1" noChangeShapeType="1" noTextEdit="1"/>
              </p:cNvSpPr>
              <p:nvPr/>
            </p:nvSpPr>
            <p:spPr>
              <a:xfrm>
                <a:off x="6515276" y="1160499"/>
                <a:ext cx="4082592" cy="700000"/>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CFB3C667-542D-4A1A-8E35-387625BE74BB}"/>
                  </a:ext>
                </a:extLst>
              </p:cNvPr>
              <p:cNvSpPr/>
              <p:nvPr/>
            </p:nvSpPr>
            <p:spPr>
              <a:xfrm>
                <a:off x="-680612" y="1171973"/>
                <a:ext cx="787046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max</m:t>
                          </m:r>
                        </m:fName>
                        <m:e>
                          <m:r>
                            <a:rPr lang="en-US" altLang="zh-CN" sz="2000" b="0" i="1" smtClean="0">
                              <a:latin typeface="Cambria Math" panose="02040503050406030204" pitchFamily="18" charset="0"/>
                            </a:rPr>
                            <m:t>𝑃</m:t>
                          </m:r>
                          <m:d>
                            <m:dPr>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𝑙</m:t>
                                  </m:r>
                                </m:e>
                                <m:sub>
                                  <m:r>
                                    <a:rPr lang="en-US" altLang="zh-CN" sz="2000" i="1">
                                      <a:latin typeface="Cambria Math" panose="02040503050406030204" pitchFamily="18" charset="0"/>
                                    </a:rPr>
                                    <m:t>0</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𝑙</m:t>
                                  </m:r>
                                </m:e>
                                <m:sub>
                                  <m:r>
                                    <a:rPr lang="en-US" altLang="zh-CN" sz="2000" i="1">
                                      <a:latin typeface="Cambria Math" panose="02040503050406030204" pitchFamily="18" charset="0"/>
                                    </a:rPr>
                                    <m:t>1</m:t>
                                  </m:r>
                                </m:sub>
                              </m:sSub>
                            </m:e>
                          </m:d>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0</m:t>
                              </m:r>
                            </m:sub>
                          </m:sSub>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𝑢</m:t>
                              </m:r>
                            </m:e>
                            <m:sub>
                              <m:r>
                                <a:rPr lang="en-US" altLang="zh-CN" sz="2000" b="0" i="1" smtClean="0">
                                  <a:latin typeface="Cambria Math" panose="02040503050406030204" pitchFamily="18" charset="0"/>
                                </a:rPr>
                                <m:t>01</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1</m:t>
                              </m:r>
                              <m:r>
                                <a:rPr lang="en-US" altLang="zh-CN" sz="2000" b="0" i="1" smtClean="0">
                                  <a:latin typeface="Cambria Math" panose="02040503050406030204" pitchFamily="18" charset="0"/>
                                </a:rPr>
                                <m:t>2</m:t>
                              </m:r>
                            </m:sub>
                          </m:sSub>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𝑚</m:t>
                              </m:r>
                            </m:e>
                            <m:sub>
                              <m:r>
                                <a:rPr lang="en-US" altLang="zh-CN" sz="2000" i="1">
                                  <a:latin typeface="Cambria Math" panose="02040503050406030204" pitchFamily="18" charset="0"/>
                                </a:rPr>
                                <m:t>0</m:t>
                              </m:r>
                              <m:r>
                                <a:rPr lang="en-US" altLang="zh-CN" sz="2000" b="0" i="1" smtClean="0">
                                  <a:latin typeface="Cambria Math" panose="02040503050406030204" pitchFamily="18" charset="0"/>
                                </a:rPr>
                                <m:t>0</m:t>
                              </m:r>
                            </m:sub>
                          </m:sSub>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𝑚</m:t>
                              </m:r>
                            </m:e>
                            <m:sub>
                              <m:r>
                                <a:rPr lang="en-US" altLang="zh-CN" sz="2000" i="1">
                                  <a:latin typeface="Cambria Math" panose="02040503050406030204" pitchFamily="18" charset="0"/>
                                </a:rPr>
                                <m:t>1</m:t>
                              </m:r>
                              <m:r>
                                <a:rPr lang="en-US" altLang="zh-CN" sz="2000" b="0" i="1" smtClean="0">
                                  <a:latin typeface="Cambria Math" panose="02040503050406030204" pitchFamily="18" charset="0"/>
                                </a:rPr>
                                <m:t>0</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𝑚</m:t>
                              </m:r>
                            </m:e>
                            <m:sub>
                              <m:r>
                                <a:rPr lang="en-US" altLang="zh-CN" sz="2000" i="1">
                                  <a:latin typeface="Cambria Math" panose="02040503050406030204" pitchFamily="18" charset="0"/>
                                </a:rPr>
                                <m:t>1</m:t>
                              </m:r>
                              <m:r>
                                <a:rPr lang="en-US" altLang="zh-CN" sz="2000" b="0" i="1" smtClean="0">
                                  <a:latin typeface="Cambria Math" panose="02040503050406030204" pitchFamily="18" charset="0"/>
                                </a:rPr>
                                <m:t>1</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𝑚</m:t>
                              </m:r>
                            </m:e>
                            <m:sub>
                              <m:r>
                                <a:rPr lang="en-US" altLang="zh-CN" sz="2000" b="0" i="1" smtClean="0">
                                  <a:latin typeface="Cambria Math" panose="02040503050406030204" pitchFamily="18" charset="0"/>
                                </a:rPr>
                                <m:t>21</m:t>
                              </m:r>
                            </m:sub>
                          </m:sSub>
                          <m:r>
                            <a:rPr lang="en-US" altLang="zh-CN" sz="2000" b="0" i="1" smtClean="0">
                              <a:latin typeface="Cambria Math" panose="02040503050406030204" pitchFamily="18" charset="0"/>
                            </a:rPr>
                            <m:t>)</m:t>
                          </m:r>
                        </m:e>
                      </m:func>
                    </m:oMath>
                  </m:oMathPara>
                </a14:m>
                <a:endParaRPr lang="en-US" sz="2000" dirty="0"/>
              </a:p>
            </p:txBody>
          </p:sp>
        </mc:Choice>
        <mc:Fallback xmlns="">
          <p:sp>
            <p:nvSpPr>
              <p:cNvPr id="83" name="矩形 82">
                <a:extLst>
                  <a:ext uri="{FF2B5EF4-FFF2-40B4-BE49-F238E27FC236}">
                    <a16:creationId xmlns:a16="http://schemas.microsoft.com/office/drawing/2014/main" id="{CFB3C667-542D-4A1A-8E35-387625BE74BB}"/>
                  </a:ext>
                </a:extLst>
              </p:cNvPr>
              <p:cNvSpPr>
                <a:spLocks noRot="1" noChangeAspect="1" noMove="1" noResize="1" noEditPoints="1" noAdjustHandles="1" noChangeArrowheads="1" noChangeShapeType="1" noTextEdit="1"/>
              </p:cNvSpPr>
              <p:nvPr/>
            </p:nvSpPr>
            <p:spPr>
              <a:xfrm>
                <a:off x="-680612" y="1171973"/>
                <a:ext cx="7870464" cy="400110"/>
              </a:xfrm>
              <a:prstGeom prst="rect">
                <a:avLst/>
              </a:prstGeom>
              <a:blipFill>
                <a:blip r:embed="rId22"/>
                <a:stretch>
                  <a:fillRect b="-15152"/>
                </a:stretch>
              </a:blipFill>
            </p:spPr>
            <p:txBody>
              <a:bodyPr/>
              <a:lstStyle/>
              <a:p>
                <a:r>
                  <a:rPr lang="en-US">
                    <a:noFill/>
                  </a:rPr>
                  <a:t> </a:t>
                </a:r>
              </a:p>
            </p:txBody>
          </p:sp>
        </mc:Fallback>
      </mc:AlternateContent>
      <p:sp>
        <p:nvSpPr>
          <p:cNvPr id="15" name="矩形 14">
            <a:extLst>
              <a:ext uri="{FF2B5EF4-FFF2-40B4-BE49-F238E27FC236}">
                <a16:creationId xmlns:a16="http://schemas.microsoft.com/office/drawing/2014/main" id="{06D3B22B-21ED-4517-8A1E-2E21D953C838}"/>
              </a:ext>
            </a:extLst>
          </p:cNvPr>
          <p:cNvSpPr/>
          <p:nvPr/>
        </p:nvSpPr>
        <p:spPr>
          <a:xfrm>
            <a:off x="6745013" y="3244334"/>
            <a:ext cx="343364" cy="369332"/>
          </a:xfrm>
          <a:prstGeom prst="rect">
            <a:avLst/>
          </a:prstGeom>
        </p:spPr>
        <p:txBody>
          <a:bodyPr wrap="none">
            <a:spAutoFit/>
          </a:bodyPr>
          <a:lstStyle/>
          <a:p>
            <a:r>
              <a:rPr lang="en-US" dirty="0"/>
              <a:t>…</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A8D8A2F0-F391-41B1-A957-F25D069D89FC}"/>
                  </a:ext>
                </a:extLst>
              </p:cNvPr>
              <p:cNvSpPr txBox="1"/>
              <p:nvPr/>
            </p:nvSpPr>
            <p:spPr>
              <a:xfrm>
                <a:off x="6485107" y="5247066"/>
                <a:ext cx="3418449" cy="404791"/>
              </a:xfrm>
              <a:prstGeom prst="rect">
                <a:avLst/>
              </a:prstGeom>
              <a:noFill/>
            </p:spPr>
            <p:txBody>
              <a:bodyPr wrap="square" rtlCol="0">
                <a:spAutoFit/>
              </a:bodyPr>
              <a:lstStyle/>
              <a:p>
                <a:r>
                  <a:rPr lang="en-US" dirty="0"/>
                  <a:t>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sym typeface="Symbol" panose="05050102010706020507" pitchFamily="18" charset="2"/>
                          </a:rPr>
                          <m:t></m:t>
                        </m:r>
                      </m:e>
                      <m:sub>
                        <m:r>
                          <a:rPr lang="en-US" i="1">
                            <a:latin typeface="Cambria Math" panose="02040503050406030204" pitchFamily="18" charset="0"/>
                          </a:rPr>
                          <m:t>𝐾</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m:rPr>
                            <m:sty m:val="p"/>
                          </m:rPr>
                          <a:rPr lang="el-GR" i="1">
                            <a:latin typeface="Cambria Math" panose="02040503050406030204" pitchFamily="18" charset="0"/>
                          </a:rPr>
                          <m:t>Σ</m:t>
                        </m:r>
                      </m:e>
                      <m:sub>
                        <m:r>
                          <a:rPr lang="en-US" b="0" i="1" smtClean="0">
                            <a:latin typeface="Cambria Math" panose="02040503050406030204" pitchFamily="18" charset="0"/>
                          </a:rPr>
                          <m:t>𝐾</m:t>
                        </m:r>
                      </m:sub>
                      <m:sup>
                        <m:r>
                          <a:rPr lang="en-US" b="0" i="1" smtClean="0">
                            <a:latin typeface="Cambria Math" panose="02040503050406030204" pitchFamily="18" charset="0"/>
                          </a:rPr>
                          <m:t>−1</m:t>
                        </m:r>
                      </m:sup>
                    </m:sSubSup>
                  </m:oMath>
                </a14:m>
                <a:r>
                  <a:rPr lang="en-US" dirty="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𝑒</m:t>
                        </m:r>
                      </m:e>
                      <m:sub>
                        <m:r>
                          <a:rPr lang="en-US" i="1">
                            <a:latin typeface="Cambria Math" panose="02040503050406030204" pitchFamily="18" charset="0"/>
                          </a:rPr>
                          <m:t>𝑘</m:t>
                        </m:r>
                      </m:sub>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𝑧</m:t>
                        </m:r>
                      </m:e>
                      <m:sub>
                        <m:r>
                          <a:rPr lang="en-US" i="1">
                            <a:latin typeface="Cambria Math" panose="02040503050406030204" pitchFamily="18" charset="0"/>
                          </a:rPr>
                          <m:t>𝑘</m:t>
                        </m:r>
                      </m:sub>
                      <m:sup/>
                    </m:sSubSup>
                  </m:oMath>
                </a14:m>
                <a:r>
                  <a:rPr lang="en-US" dirty="0"/>
                  <a:t>- </a:t>
                </a:r>
                <a14:m>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𝑘</m:t>
                            </m:r>
                          </m:sub>
                        </m:sSub>
                      </m:e>
                    </m:acc>
                  </m:oMath>
                </a14:m>
                <a:endParaRPr lang="en-US" dirty="0"/>
              </a:p>
            </p:txBody>
          </p:sp>
        </mc:Choice>
        <mc:Fallback xmlns="">
          <p:sp>
            <p:nvSpPr>
              <p:cNvPr id="3" name="文本框 2">
                <a:extLst>
                  <a:ext uri="{FF2B5EF4-FFF2-40B4-BE49-F238E27FC236}">
                    <a16:creationId xmlns:a16="http://schemas.microsoft.com/office/drawing/2014/main" id="{A8D8A2F0-F391-41B1-A957-F25D069D89FC}"/>
                  </a:ext>
                </a:extLst>
              </p:cNvPr>
              <p:cNvSpPr txBox="1">
                <a:spLocks noRot="1" noChangeAspect="1" noMove="1" noResize="1" noEditPoints="1" noAdjustHandles="1" noChangeArrowheads="1" noChangeShapeType="1" noTextEdit="1"/>
              </p:cNvSpPr>
              <p:nvPr/>
            </p:nvSpPr>
            <p:spPr>
              <a:xfrm>
                <a:off x="6485107" y="5247066"/>
                <a:ext cx="3418449" cy="404791"/>
              </a:xfrm>
              <a:prstGeom prst="rect">
                <a:avLst/>
              </a:prstGeom>
              <a:blipFill>
                <a:blip r:embed="rId23"/>
                <a:stretch>
                  <a:fillRect l="-1604" r="-12834" b="-24242"/>
                </a:stretch>
              </a:blipFill>
            </p:spPr>
            <p:txBody>
              <a:bodyPr/>
              <a:lstStyle/>
              <a:p>
                <a:r>
                  <a:rPr lang="en-US">
                    <a:noFill/>
                  </a:rPr>
                  <a:t> </a:t>
                </a:r>
              </a:p>
            </p:txBody>
          </p:sp>
        </mc:Fallback>
      </mc:AlternateContent>
      <p:cxnSp>
        <p:nvCxnSpPr>
          <p:cNvPr id="5" name="直接箭头连接符 4">
            <a:extLst>
              <a:ext uri="{FF2B5EF4-FFF2-40B4-BE49-F238E27FC236}">
                <a16:creationId xmlns:a16="http://schemas.microsoft.com/office/drawing/2014/main" id="{AEBC1602-360D-46E6-BBFA-8DAF1A254622}"/>
              </a:ext>
            </a:extLst>
          </p:cNvPr>
          <p:cNvCxnSpPr>
            <a:cxnSpLocks/>
          </p:cNvCxnSpPr>
          <p:nvPr/>
        </p:nvCxnSpPr>
        <p:spPr>
          <a:xfrm flipV="1">
            <a:off x="8567225" y="5686029"/>
            <a:ext cx="514907" cy="427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B9727B78-B9DD-41A2-B96C-6536B780D781}"/>
              </a:ext>
            </a:extLst>
          </p:cNvPr>
          <p:cNvSpPr txBox="1"/>
          <p:nvPr/>
        </p:nvSpPr>
        <p:spPr>
          <a:xfrm>
            <a:off x="7300807" y="6113785"/>
            <a:ext cx="2012005" cy="369332"/>
          </a:xfrm>
          <a:prstGeom prst="rect">
            <a:avLst/>
          </a:prstGeom>
          <a:noFill/>
        </p:spPr>
        <p:txBody>
          <a:bodyPr wrap="square" rtlCol="0">
            <a:spAutoFit/>
          </a:bodyPr>
          <a:lstStyle/>
          <a:p>
            <a:r>
              <a:rPr lang="en-US" b="1" dirty="0">
                <a:solidFill>
                  <a:srgbClr val="FF0000"/>
                </a:solidFill>
              </a:rPr>
              <a:t>True Measurement</a:t>
            </a:r>
          </a:p>
        </p:txBody>
      </p:sp>
      <p:cxnSp>
        <p:nvCxnSpPr>
          <p:cNvPr id="85" name="直接箭头连接符 84">
            <a:extLst>
              <a:ext uri="{FF2B5EF4-FFF2-40B4-BE49-F238E27FC236}">
                <a16:creationId xmlns:a16="http://schemas.microsoft.com/office/drawing/2014/main" id="{D079CBE4-BDC1-418C-A144-CC87239CE16C}"/>
              </a:ext>
            </a:extLst>
          </p:cNvPr>
          <p:cNvCxnSpPr>
            <a:cxnSpLocks/>
          </p:cNvCxnSpPr>
          <p:nvPr/>
        </p:nvCxnSpPr>
        <p:spPr>
          <a:xfrm flipH="1" flipV="1">
            <a:off x="9529426" y="5697501"/>
            <a:ext cx="514907" cy="404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文本框 85">
            <a:extLst>
              <a:ext uri="{FF2B5EF4-FFF2-40B4-BE49-F238E27FC236}">
                <a16:creationId xmlns:a16="http://schemas.microsoft.com/office/drawing/2014/main" id="{315AB6BB-122A-48F0-96E4-FEB080F6CFBE}"/>
              </a:ext>
            </a:extLst>
          </p:cNvPr>
          <p:cNvSpPr txBox="1"/>
          <p:nvPr/>
        </p:nvSpPr>
        <p:spPr>
          <a:xfrm>
            <a:off x="9529426" y="6112477"/>
            <a:ext cx="2662574" cy="369332"/>
          </a:xfrm>
          <a:prstGeom prst="rect">
            <a:avLst/>
          </a:prstGeom>
          <a:noFill/>
        </p:spPr>
        <p:txBody>
          <a:bodyPr wrap="square" rtlCol="0">
            <a:spAutoFit/>
          </a:bodyPr>
          <a:lstStyle/>
          <a:p>
            <a:r>
              <a:rPr lang="en-US" b="1" dirty="0">
                <a:solidFill>
                  <a:srgbClr val="00B050"/>
                </a:solidFill>
              </a:rPr>
              <a:t>Predicted Measurement</a:t>
            </a:r>
          </a:p>
        </p:txBody>
      </p:sp>
    </p:spTree>
    <p:extLst>
      <p:ext uri="{BB962C8B-B14F-4D97-AF65-F5344CB8AC3E}">
        <p14:creationId xmlns:p14="http://schemas.microsoft.com/office/powerpoint/2010/main" val="919760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fade">
                                      <p:cBhvr>
                                        <p:cTn id="12" dur="500"/>
                                        <p:tgtEl>
                                          <p:spTgt spid="8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fade">
                                      <p:cBhvr>
                                        <p:cTn id="27" dur="500"/>
                                        <p:tgtEl>
                                          <p:spTgt spid="5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par>
                                <p:cTn id="38" presetID="10" presetClass="entr" presetSubtype="0" fill="hold"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10" presetClass="entr" presetSubtype="0" fill="hold" nodeType="with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fade">
                                      <p:cBhvr>
                                        <p:cTn id="43" dur="500"/>
                                        <p:tgtEl>
                                          <p:spTgt spid="8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6"/>
                                        </p:tgtEl>
                                        <p:attrNameLst>
                                          <p:attrName>style.visibility</p:attrName>
                                        </p:attrNameLst>
                                      </p:cBhvr>
                                      <p:to>
                                        <p:strVal val="visible"/>
                                      </p:to>
                                    </p:set>
                                    <p:animEffect transition="in" filter="fade">
                                      <p:cBhvr>
                                        <p:cTn id="49"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5" grpId="0"/>
      <p:bldP spid="56" grpId="0"/>
      <p:bldP spid="81" grpId="0"/>
      <p:bldP spid="82" grpId="0"/>
      <p:bldP spid="3" grpId="0"/>
      <p:bldP spid="7" grpId="0"/>
      <p:bldP spid="86"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105"/>
        <p:cNvGrpSpPr/>
        <p:nvPr/>
      </p:nvGrpSpPr>
      <p:grpSpPr>
        <a:xfrm>
          <a:off x="0" y="0"/>
          <a:ext cx="0" cy="0"/>
          <a:chOff x="0" y="0"/>
          <a:chExt cx="0" cy="0"/>
        </a:xfrm>
      </p:grpSpPr>
      <p:sp>
        <p:nvSpPr>
          <p:cNvPr id="5" name="Shape 101"/>
          <p:cNvSpPr txBox="1">
            <a:spLocks noGrp="1"/>
          </p:cNvSpPr>
          <p:nvPr>
            <p:ph type="title"/>
          </p:nvPr>
        </p:nvSpPr>
        <p:spPr>
          <a:xfrm>
            <a:off x="1498918" y="94351"/>
            <a:ext cx="9144000" cy="587022"/>
          </a:xfrm>
          <a:prstGeom prst="rect">
            <a:avLst/>
          </a:prstGeom>
          <a:solidFill>
            <a:srgbClr val="558ED5">
              <a:alpha val="65098"/>
            </a:srgbClr>
          </a:solidFill>
          <a:ln w="9525" cap="flat">
            <a:noFill/>
            <a:prstDash val="solid"/>
            <a:round/>
            <a:headEnd type="none" w="med" len="med"/>
            <a:tailEnd type="none" w="med" len="med"/>
          </a:ln>
        </p:spPr>
        <p:txBody>
          <a:bodyPr vert="horz" lIns="91425" tIns="45700" rIns="91425" bIns="45700" rtlCol="0" anchor="ctr" anchorCtr="0">
            <a:noAutofit/>
          </a:bodyPr>
          <a:lstStyle/>
          <a:p>
            <a:pPr algn="ctr">
              <a:spcBef>
                <a:spcPts val="0"/>
              </a:spcBef>
              <a:buClr>
                <a:srgbClr val="FFCC66"/>
              </a:buClr>
              <a:buSzPct val="25000"/>
            </a:pPr>
            <a:r>
              <a:rPr lang="en-US" sz="2800" dirty="0">
                <a:solidFill>
                  <a:schemeClr val="bg1"/>
                </a:solidFill>
                <a:latin typeface="Calibri"/>
                <a:ea typeface="Calibri"/>
                <a:cs typeface="Calibri"/>
                <a:sym typeface="Calibri"/>
              </a:rPr>
              <a:t>Plane-Aided Graph SLAM</a:t>
            </a:r>
          </a:p>
        </p:txBody>
      </p:sp>
      <p:sp>
        <p:nvSpPr>
          <p:cNvPr id="2057" name="Rectangle 2056"/>
          <p:cNvSpPr/>
          <p:nvPr/>
        </p:nvSpPr>
        <p:spPr>
          <a:xfrm>
            <a:off x="7908186" y="820080"/>
            <a:ext cx="2999732" cy="369332"/>
          </a:xfrm>
          <a:prstGeom prst="rect">
            <a:avLst/>
          </a:prstGeom>
        </p:spPr>
        <p:txBody>
          <a:bodyPr wrap="none">
            <a:spAutoFit/>
          </a:bodyPr>
          <a:lstStyle/>
          <a:p>
            <a:pPr marL="285750" indent="-285750">
              <a:buFont typeface="Wingdings" pitchFamily="2" charset="2"/>
              <a:buChar char="q"/>
              <a:defRPr/>
            </a:pPr>
            <a:r>
              <a:rPr lang="en-US" b="1" dirty="0">
                <a:solidFill>
                  <a:schemeClr val="accent6">
                    <a:lumMod val="50000"/>
                  </a:schemeClr>
                </a:solidFill>
              </a:rPr>
              <a:t>Parameterization of Plane </a:t>
            </a:r>
          </a:p>
        </p:txBody>
      </p:sp>
      <mc:AlternateContent xmlns:mc="http://schemas.openxmlformats.org/markup-compatibility/2006" xmlns:a14="http://schemas.microsoft.com/office/drawing/2010/main">
        <mc:Choice Requires="a14">
          <p:sp>
            <p:nvSpPr>
              <p:cNvPr id="2058" name="Rectangle 2057"/>
              <p:cNvSpPr/>
              <p:nvPr/>
            </p:nvSpPr>
            <p:spPr>
              <a:xfrm>
                <a:off x="8106623" y="5533483"/>
                <a:ext cx="3117968" cy="8850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1" i="1">
                              <a:latin typeface="Cambria Math" panose="02040503050406030204" pitchFamily="18" charset="0"/>
                            </a:rPr>
                          </m:ctrlPr>
                        </m:sSubPr>
                        <m:e>
                          <m:r>
                            <a:rPr lang="en-US" sz="1600" b="1" i="1">
                              <a:latin typeface="Cambria Math"/>
                            </a:rPr>
                            <m:t>𝑪</m:t>
                          </m:r>
                        </m:e>
                        <m:sub>
                          <m:sSubSup>
                            <m:sSubSupPr>
                              <m:ctrlPr>
                                <a:rPr lang="en-US" sz="1600" b="1" i="1">
                                  <a:latin typeface="Cambria Math" panose="02040503050406030204" pitchFamily="18" charset="0"/>
                                </a:rPr>
                              </m:ctrlPr>
                            </m:sSubSupPr>
                            <m:e>
                              <m:r>
                                <a:rPr lang="en-US" sz="1600" b="1" i="1">
                                  <a:latin typeface="Cambria Math"/>
                                </a:rPr>
                                <m:t>𝝅</m:t>
                              </m:r>
                            </m:e>
                            <m:sub>
                              <m:r>
                                <a:rPr lang="en-US" sz="1600" b="1" i="1">
                                  <a:latin typeface="Cambria Math"/>
                                </a:rPr>
                                <m:t>𝒌</m:t>
                              </m:r>
                            </m:sub>
                            <m:sup>
                              <m:r>
                                <a:rPr lang="en-US" sz="1600" b="1" i="1">
                                  <a:latin typeface="Cambria Math"/>
                                </a:rPr>
                                <m:t>𝒊</m:t>
                              </m:r>
                            </m:sup>
                          </m:sSubSup>
                        </m:sub>
                      </m:sSub>
                      <m:r>
                        <a:rPr lang="en-US" sz="1600" b="1" i="1">
                          <a:latin typeface="Cambria Math"/>
                        </a:rPr>
                        <m:t>=</m:t>
                      </m:r>
                      <m:sSub>
                        <m:sSubPr>
                          <m:ctrlPr>
                            <a:rPr lang="en-US" sz="1600" b="1" i="1">
                              <a:latin typeface="Cambria Math" panose="02040503050406030204" pitchFamily="18" charset="0"/>
                            </a:rPr>
                          </m:ctrlPr>
                        </m:sSubPr>
                        <m:e>
                          <m:r>
                            <a:rPr lang="en-US" sz="1600" b="1" i="1">
                              <a:latin typeface="Cambria Math"/>
                            </a:rPr>
                            <m:t>𝑭</m:t>
                          </m:r>
                        </m:e>
                        <m:sub>
                          <m:r>
                            <a:rPr lang="en-US" sz="1600" b="1" i="1">
                              <a:latin typeface="Cambria Math"/>
                            </a:rPr>
                            <m:t>𝒒</m:t>
                          </m:r>
                        </m:sub>
                      </m:sSub>
                      <m:d>
                        <m:dPr>
                          <m:ctrlPr>
                            <a:rPr lang="en-US" sz="1600" b="1" i="1">
                              <a:latin typeface="Cambria Math" panose="02040503050406030204" pitchFamily="18" charset="0"/>
                            </a:rPr>
                          </m:ctrlPr>
                        </m:dPr>
                        <m:e>
                          <m:m>
                            <m:mPr>
                              <m:mcs>
                                <m:mc>
                                  <m:mcPr>
                                    <m:count m:val="3"/>
                                    <m:mcJc m:val="center"/>
                                  </m:mcPr>
                                </m:mc>
                              </m:mcs>
                              <m:ctrlPr>
                                <a:rPr lang="en-US" sz="1600" b="1" i="1">
                                  <a:latin typeface="Cambria Math" panose="02040503050406030204" pitchFamily="18" charset="0"/>
                                </a:rPr>
                              </m:ctrlPr>
                            </m:mPr>
                            <m:mr>
                              <m:e>
                                <m:sSub>
                                  <m:sSubPr>
                                    <m:ctrlPr>
                                      <a:rPr lang="en-US" sz="1600" b="1" i="1">
                                        <a:latin typeface="Cambria Math" panose="02040503050406030204" pitchFamily="18" charset="0"/>
                                      </a:rPr>
                                    </m:ctrlPr>
                                  </m:sSubPr>
                                  <m:e>
                                    <m:r>
                                      <a:rPr lang="en-US" sz="1600" b="1" i="1">
                                        <a:latin typeface="Cambria Math"/>
                                      </a:rPr>
                                      <m:t>𝜮</m:t>
                                    </m:r>
                                  </m:e>
                                  <m:sub>
                                    <m:sSub>
                                      <m:sSubPr>
                                        <m:ctrlPr>
                                          <a:rPr lang="en-US" sz="1600" b="1" i="1">
                                            <a:latin typeface="Cambria Math" panose="02040503050406030204" pitchFamily="18" charset="0"/>
                                          </a:rPr>
                                        </m:ctrlPr>
                                      </m:sSubPr>
                                      <m:e>
                                        <m:r>
                                          <a:rPr lang="en-US" sz="1600" b="1" i="1">
                                            <a:latin typeface="Cambria Math"/>
                                          </a:rPr>
                                          <m:t>𝒒</m:t>
                                        </m:r>
                                      </m:e>
                                      <m:sub>
                                        <m:r>
                                          <a:rPr lang="en-US" sz="1600" b="1" i="1">
                                            <a:latin typeface="Cambria Math"/>
                                          </a:rPr>
                                          <m:t>𝟏</m:t>
                                        </m:r>
                                      </m:sub>
                                    </m:sSub>
                                  </m:sub>
                                </m:sSub>
                              </m:e>
                              <m:e>
                                <m:r>
                                  <a:rPr lang="en-US" sz="1600" b="1" i="1">
                                    <a:latin typeface="Cambria Math"/>
                                  </a:rPr>
                                  <m:t>⋯</m:t>
                                </m:r>
                              </m:e>
                              <m:e>
                                <m:r>
                                  <a:rPr lang="en-US" sz="1600" b="1" i="1">
                                    <a:latin typeface="Cambria Math"/>
                                  </a:rPr>
                                  <m:t>𝟎</m:t>
                                </m:r>
                              </m:e>
                            </m:mr>
                            <m:mr>
                              <m:e>
                                <m:r>
                                  <a:rPr lang="en-US" sz="1600" b="1" i="1">
                                    <a:latin typeface="Cambria Math"/>
                                  </a:rPr>
                                  <m:t>⋮</m:t>
                                </m:r>
                              </m:e>
                              <m:e>
                                <m:r>
                                  <a:rPr lang="en-US" sz="1600" b="1" i="1">
                                    <a:latin typeface="Cambria Math"/>
                                  </a:rPr>
                                  <m:t>⋱</m:t>
                                </m:r>
                              </m:e>
                              <m:e>
                                <m:r>
                                  <a:rPr lang="en-US" sz="1600" b="1" i="1">
                                    <a:latin typeface="Cambria Math"/>
                                  </a:rPr>
                                  <m:t>⋮</m:t>
                                </m:r>
                              </m:e>
                            </m:mr>
                            <m:mr>
                              <m:e>
                                <m:r>
                                  <a:rPr lang="en-US" sz="1600" b="1" i="1">
                                    <a:latin typeface="Cambria Math"/>
                                  </a:rPr>
                                  <m:t>𝟎</m:t>
                                </m:r>
                              </m:e>
                              <m:e>
                                <m:r>
                                  <a:rPr lang="en-US" sz="1600" b="1" i="1">
                                    <a:latin typeface="Cambria Math"/>
                                  </a:rPr>
                                  <m:t>⋯</m:t>
                                </m:r>
                              </m:e>
                              <m:e>
                                <m:sSub>
                                  <m:sSubPr>
                                    <m:ctrlPr>
                                      <a:rPr lang="en-US" sz="1600" b="1" i="1">
                                        <a:latin typeface="Cambria Math" panose="02040503050406030204" pitchFamily="18" charset="0"/>
                                      </a:rPr>
                                    </m:ctrlPr>
                                  </m:sSubPr>
                                  <m:e>
                                    <m:r>
                                      <a:rPr lang="en-US" sz="1600" b="1" i="1">
                                        <a:latin typeface="Cambria Math"/>
                                      </a:rPr>
                                      <m:t>𝜮</m:t>
                                    </m:r>
                                  </m:e>
                                  <m:sub>
                                    <m:sSub>
                                      <m:sSubPr>
                                        <m:ctrlPr>
                                          <a:rPr lang="en-US" sz="1600" b="1" i="1">
                                            <a:latin typeface="Cambria Math" panose="02040503050406030204" pitchFamily="18" charset="0"/>
                                          </a:rPr>
                                        </m:ctrlPr>
                                      </m:sSubPr>
                                      <m:e>
                                        <m:r>
                                          <a:rPr lang="en-US" sz="1600" b="1" i="1">
                                            <a:latin typeface="Cambria Math"/>
                                          </a:rPr>
                                          <m:t>𝒒</m:t>
                                        </m:r>
                                      </m:e>
                                      <m:sub>
                                        <m:r>
                                          <a:rPr lang="en-US" sz="1600" b="1" i="1">
                                            <a:latin typeface="Cambria Math"/>
                                          </a:rPr>
                                          <m:t>𝒎</m:t>
                                        </m:r>
                                      </m:sub>
                                    </m:sSub>
                                  </m:sub>
                                </m:sSub>
                              </m:e>
                            </m:mr>
                          </m:m>
                        </m:e>
                      </m:d>
                      <m:sSubSup>
                        <m:sSubSupPr>
                          <m:ctrlPr>
                            <a:rPr lang="en-US" sz="1600" b="1" i="1">
                              <a:latin typeface="Cambria Math" panose="02040503050406030204" pitchFamily="18" charset="0"/>
                            </a:rPr>
                          </m:ctrlPr>
                        </m:sSubSupPr>
                        <m:e>
                          <m:r>
                            <a:rPr lang="en-US" sz="1600" b="1" i="1">
                              <a:latin typeface="Cambria Math"/>
                            </a:rPr>
                            <m:t>𝑭</m:t>
                          </m:r>
                        </m:e>
                        <m:sub>
                          <m:r>
                            <a:rPr lang="en-US" sz="1600" b="1" i="1">
                              <a:latin typeface="Cambria Math"/>
                            </a:rPr>
                            <m:t>𝒒</m:t>
                          </m:r>
                        </m:sub>
                        <m:sup>
                          <m:r>
                            <a:rPr lang="en-US" sz="1600" b="1" i="1">
                              <a:latin typeface="Cambria Math"/>
                            </a:rPr>
                            <m:t>𝑻</m:t>
                          </m:r>
                        </m:sup>
                      </m:sSubSup>
                    </m:oMath>
                  </m:oMathPara>
                </a14:m>
                <a:endParaRPr lang="en-US" b="1" dirty="0"/>
              </a:p>
            </p:txBody>
          </p:sp>
        </mc:Choice>
        <mc:Fallback xmlns="">
          <p:sp>
            <p:nvSpPr>
              <p:cNvPr id="2058" name="Rectangle 2057"/>
              <p:cNvSpPr>
                <a:spLocks noRot="1" noChangeAspect="1" noMove="1" noResize="1" noEditPoints="1" noAdjustHandles="1" noChangeArrowheads="1" noChangeShapeType="1" noTextEdit="1"/>
              </p:cNvSpPr>
              <p:nvPr/>
            </p:nvSpPr>
            <p:spPr>
              <a:xfrm>
                <a:off x="8106623" y="5533483"/>
                <a:ext cx="3117968" cy="88505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59" name="Rectangle 2058"/>
              <p:cNvSpPr/>
              <p:nvPr/>
            </p:nvSpPr>
            <p:spPr>
              <a:xfrm>
                <a:off x="8065871" y="4372946"/>
                <a:ext cx="3117969" cy="102996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600" b="1" i="1" smtClean="0">
                              <a:latin typeface="Cambria Math" panose="02040503050406030204" pitchFamily="18" charset="0"/>
                            </a:rPr>
                          </m:ctrlPr>
                        </m:sSubSupPr>
                        <m:e>
                          <m:r>
                            <a:rPr lang="en-US" sz="1600" b="1" i="1">
                              <a:latin typeface="Cambria Math"/>
                            </a:rPr>
                            <m:t>𝒆</m:t>
                          </m:r>
                        </m:e>
                        <m:sub>
                          <m:r>
                            <a:rPr lang="en-US" sz="1600" b="1" i="1">
                              <a:latin typeface="Cambria Math"/>
                            </a:rPr>
                            <m:t>𝒊𝒌</m:t>
                          </m:r>
                        </m:sub>
                        <m:sup>
                          <m:r>
                            <a:rPr lang="en-US" sz="1600" b="1" i="1">
                              <a:latin typeface="Cambria Math"/>
                            </a:rPr>
                            <m:t>𝒇</m:t>
                          </m:r>
                        </m:sup>
                      </m:sSubSup>
                      <m:r>
                        <a:rPr lang="en-US" sz="1600" b="1" i="1">
                          <a:latin typeface="Cambria Math"/>
                        </a:rPr>
                        <m:t>=</m:t>
                      </m:r>
                      <m:sSubSup>
                        <m:sSubSupPr>
                          <m:ctrlPr>
                            <a:rPr lang="en-US" sz="1600" b="1" i="1">
                              <a:latin typeface="Cambria Math" panose="02040503050406030204" pitchFamily="18" charset="0"/>
                            </a:rPr>
                          </m:ctrlPr>
                        </m:sSubSupPr>
                        <m:e>
                          <m:r>
                            <a:rPr lang="en-US" sz="1600" b="1" i="1">
                              <a:latin typeface="Cambria Math"/>
                            </a:rPr>
                            <m:t>𝒛</m:t>
                          </m:r>
                        </m:e>
                        <m:sub>
                          <m:r>
                            <a:rPr lang="en-US" sz="1600" b="1" i="1">
                              <a:latin typeface="Cambria Math"/>
                            </a:rPr>
                            <m:t>𝒊𝒌</m:t>
                          </m:r>
                        </m:sub>
                        <m:sup>
                          <m:r>
                            <a:rPr lang="en-US" sz="1600" b="1" i="1">
                              <a:latin typeface="Cambria Math"/>
                            </a:rPr>
                            <m:t>𝒇</m:t>
                          </m:r>
                        </m:sup>
                      </m:sSubSup>
                      <m:r>
                        <a:rPr lang="en-US" sz="1600" b="1" i="1">
                          <a:latin typeface="Cambria Math"/>
                        </a:rPr>
                        <m:t>−</m:t>
                      </m:r>
                      <m:sSubSup>
                        <m:sSubSupPr>
                          <m:ctrlPr>
                            <a:rPr lang="en-US" sz="1600" b="1" i="1">
                              <a:latin typeface="Cambria Math" panose="02040503050406030204" pitchFamily="18" charset="0"/>
                            </a:rPr>
                          </m:ctrlPr>
                        </m:sSubSupPr>
                        <m:e>
                          <m:acc>
                            <m:accPr>
                              <m:chr m:val="̂"/>
                              <m:ctrlPr>
                                <a:rPr lang="en-US" sz="1600" b="1" i="1">
                                  <a:latin typeface="Cambria Math" panose="02040503050406030204" pitchFamily="18" charset="0"/>
                                </a:rPr>
                              </m:ctrlPr>
                            </m:accPr>
                            <m:e>
                              <m:r>
                                <a:rPr lang="en-US" sz="1600" b="1" i="1">
                                  <a:latin typeface="Cambria Math"/>
                                </a:rPr>
                                <m:t>𝒛</m:t>
                              </m:r>
                            </m:e>
                          </m:acc>
                        </m:e>
                        <m:sub>
                          <m:r>
                            <a:rPr lang="en-US" sz="1600" b="1" i="1">
                              <a:latin typeface="Cambria Math"/>
                            </a:rPr>
                            <m:t>𝒊𝒌</m:t>
                          </m:r>
                        </m:sub>
                        <m:sup>
                          <m:r>
                            <a:rPr lang="en-US" sz="1600" b="1" i="1">
                              <a:latin typeface="Cambria Math"/>
                            </a:rPr>
                            <m:t>𝒇</m:t>
                          </m:r>
                        </m:sup>
                      </m:sSubSup>
                      <m:r>
                        <a:rPr lang="en-US" sz="1600" b="1" i="1">
                          <a:latin typeface="Cambria Math"/>
                        </a:rPr>
                        <m:t>=</m:t>
                      </m:r>
                      <m:d>
                        <m:dPr>
                          <m:begChr m:val="["/>
                          <m:endChr m:val="]"/>
                          <m:ctrlPr>
                            <a:rPr lang="en-US" sz="1600" b="1" i="1">
                              <a:latin typeface="Cambria Math" panose="02040503050406030204" pitchFamily="18" charset="0"/>
                            </a:rPr>
                          </m:ctrlPr>
                        </m:dPr>
                        <m:e>
                          <m:m>
                            <m:mPr>
                              <m:mcs>
                                <m:mc>
                                  <m:mcPr>
                                    <m:count m:val="1"/>
                                    <m:mcJc m:val="center"/>
                                  </m:mcPr>
                                </m:mc>
                              </m:mcs>
                              <m:ctrlPr>
                                <a:rPr lang="en-US" sz="1600" b="1" i="1" smtClean="0">
                                  <a:latin typeface="Cambria Math" panose="02040503050406030204" pitchFamily="18" charset="0"/>
                                </a:rPr>
                              </m:ctrlPr>
                            </m:mPr>
                            <m:mr>
                              <m:e>
                                <m:sSubSup>
                                  <m:sSubSupPr>
                                    <m:ctrlPr>
                                      <a:rPr lang="en-US" sz="1600" b="1" i="1">
                                        <a:latin typeface="Cambria Math" panose="02040503050406030204" pitchFamily="18" charset="0"/>
                                      </a:rPr>
                                    </m:ctrlPr>
                                  </m:sSubSupPr>
                                  <m:e>
                                    <m:r>
                                      <a:rPr lang="en-US" sz="1600" b="1" i="1" smtClean="0">
                                        <a:latin typeface="Cambria Math" panose="02040503050406030204" pitchFamily="18" charset="0"/>
                                        <a:ea typeface="Cambria Math" panose="02040503050406030204" pitchFamily="18" charset="0"/>
                                      </a:rPr>
                                      <m:t>𝜶</m:t>
                                    </m:r>
                                  </m:e>
                                  <m:sub>
                                    <m:r>
                                      <a:rPr lang="en-US" sz="1600" b="1" i="1">
                                        <a:latin typeface="Cambria Math"/>
                                      </a:rPr>
                                      <m:t>𝒌</m:t>
                                    </m:r>
                                  </m:sub>
                                  <m:sup>
                                    <m:r>
                                      <a:rPr lang="en-US" sz="1600" b="1" i="1">
                                        <a:latin typeface="Cambria Math"/>
                                      </a:rPr>
                                      <m:t>𝒊</m:t>
                                    </m:r>
                                  </m:sup>
                                </m:sSubSup>
                              </m:e>
                            </m:mr>
                            <m:mr>
                              <m:e>
                                <m:eqArr>
                                  <m:eqArrPr>
                                    <m:ctrlPr>
                                      <a:rPr lang="en-US" sz="1600" b="1" i="1">
                                        <a:latin typeface="Cambria Math" panose="02040503050406030204" pitchFamily="18" charset="0"/>
                                      </a:rPr>
                                    </m:ctrlPr>
                                  </m:eqArrPr>
                                  <m:e>
                                    <m:sSubSup>
                                      <m:sSubSupPr>
                                        <m:ctrlPr>
                                          <a:rPr lang="en-US" sz="1600" b="1" i="1">
                                            <a:latin typeface="Cambria Math" panose="02040503050406030204" pitchFamily="18" charset="0"/>
                                          </a:rPr>
                                        </m:ctrlPr>
                                      </m:sSubSupPr>
                                      <m:e>
                                        <m:r>
                                          <a:rPr lang="en-US" sz="1600" b="1" i="1" smtClean="0">
                                            <a:latin typeface="Cambria Math" panose="02040503050406030204" pitchFamily="18" charset="0"/>
                                            <a:ea typeface="Cambria Math" panose="02040503050406030204" pitchFamily="18" charset="0"/>
                                          </a:rPr>
                                          <m:t>𝜷</m:t>
                                        </m:r>
                                      </m:e>
                                      <m:sub>
                                        <m:r>
                                          <a:rPr lang="en-US" sz="1600" b="1" i="1">
                                            <a:latin typeface="Cambria Math"/>
                                          </a:rPr>
                                          <m:t>𝒌</m:t>
                                        </m:r>
                                      </m:sub>
                                      <m:sup>
                                        <m:r>
                                          <a:rPr lang="en-US" sz="1600" b="1" i="1">
                                            <a:latin typeface="Cambria Math"/>
                                          </a:rPr>
                                          <m:t>𝒊</m:t>
                                        </m:r>
                                      </m:sup>
                                    </m:sSubSup>
                                  </m:e>
                                  <m:e>
                                    <m:sSubSup>
                                      <m:sSubSupPr>
                                        <m:ctrlPr>
                                          <a:rPr lang="en-US" sz="1600" b="1" i="1">
                                            <a:latin typeface="Cambria Math" panose="02040503050406030204" pitchFamily="18" charset="0"/>
                                          </a:rPr>
                                        </m:ctrlPr>
                                      </m:sSubSupPr>
                                      <m:e>
                                        <m:r>
                                          <a:rPr lang="en-US" sz="1600" b="1" i="1">
                                            <a:latin typeface="Cambria Math"/>
                                          </a:rPr>
                                          <m:t>𝒅</m:t>
                                        </m:r>
                                      </m:e>
                                      <m:sub>
                                        <m:r>
                                          <a:rPr lang="en-US" sz="1600" b="1" i="1">
                                            <a:latin typeface="Cambria Math"/>
                                          </a:rPr>
                                          <m:t>𝒌</m:t>
                                        </m:r>
                                      </m:sub>
                                      <m:sup>
                                        <m:r>
                                          <a:rPr lang="en-US" sz="1600" b="1" i="1">
                                            <a:latin typeface="Cambria Math"/>
                                          </a:rPr>
                                          <m:t>𝒊</m:t>
                                        </m:r>
                                      </m:sup>
                                    </m:sSubSup>
                                  </m:e>
                                </m:eqArr>
                              </m:e>
                            </m:mr>
                          </m:m>
                        </m:e>
                      </m:d>
                      <m:r>
                        <a:rPr lang="en-US" sz="1600" i="1">
                          <a:latin typeface="Cambria Math"/>
                        </a:rPr>
                        <m:t>−</m:t>
                      </m:r>
                      <m:d>
                        <m:dPr>
                          <m:begChr m:val="["/>
                          <m:endChr m:val="]"/>
                          <m:ctrlPr>
                            <a:rPr lang="en-US" sz="1600" b="1" i="1">
                              <a:latin typeface="Cambria Math" panose="02040503050406030204" pitchFamily="18" charset="0"/>
                            </a:rPr>
                          </m:ctrlPr>
                        </m:dPr>
                        <m:e>
                          <m:eqArr>
                            <m:eqArrPr>
                              <m:ctrlPr>
                                <a:rPr lang="en-US" sz="1600" b="1" i="1">
                                  <a:latin typeface="Cambria Math" panose="02040503050406030204" pitchFamily="18" charset="0"/>
                                </a:rPr>
                              </m:ctrlPr>
                            </m:eqArrPr>
                            <m:e>
                              <m:m>
                                <m:mPr>
                                  <m:mcs>
                                    <m:mc>
                                      <m:mcPr>
                                        <m:count m:val="1"/>
                                        <m:mcJc m:val="center"/>
                                      </m:mcPr>
                                    </m:mc>
                                  </m:mcs>
                                  <m:ctrlPr>
                                    <a:rPr lang="en-US" sz="1600" b="1" i="1">
                                      <a:latin typeface="Cambria Math" panose="02040503050406030204" pitchFamily="18" charset="0"/>
                                    </a:rPr>
                                  </m:ctrlPr>
                                </m:mPr>
                                <m:mr>
                                  <m:e>
                                    <m:sSubSup>
                                      <m:sSubSupPr>
                                        <m:ctrlPr>
                                          <a:rPr lang="en-US" sz="1600" b="1" i="1">
                                            <a:latin typeface="Cambria Math" panose="02040503050406030204" pitchFamily="18" charset="0"/>
                                          </a:rPr>
                                        </m:ctrlPr>
                                      </m:sSubSup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ea typeface="Cambria Math" panose="02040503050406030204" pitchFamily="18" charset="0"/>
                                              </a:rPr>
                                              <m:t>𝜶</m:t>
                                            </m:r>
                                          </m:e>
                                        </m:acc>
                                      </m:e>
                                      <m:sub>
                                        <m:r>
                                          <a:rPr lang="en-US" sz="1600" b="1" i="1">
                                            <a:latin typeface="Cambria Math"/>
                                          </a:rPr>
                                          <m:t>𝒌</m:t>
                                        </m:r>
                                      </m:sub>
                                      <m:sup>
                                        <m:r>
                                          <a:rPr lang="en-US" sz="1600" b="1" i="1">
                                            <a:latin typeface="Cambria Math"/>
                                          </a:rPr>
                                          <m:t>𝒊</m:t>
                                        </m:r>
                                      </m:sup>
                                    </m:sSubSup>
                                  </m:e>
                                </m:mr>
                                <m:mr>
                                  <m:e>
                                    <m:sSubSup>
                                      <m:sSubSupPr>
                                        <m:ctrlPr>
                                          <a:rPr lang="en-US" sz="1600" b="1" i="1">
                                            <a:latin typeface="Cambria Math" panose="02040503050406030204" pitchFamily="18" charset="0"/>
                                          </a:rPr>
                                        </m:ctrlPr>
                                      </m:sSubSupPr>
                                      <m:e>
                                        <m:acc>
                                          <m:accPr>
                                            <m:chr m:val="̂"/>
                                            <m:ctrlPr>
                                              <a:rPr lang="en-US" sz="1600" b="1" i="1">
                                                <a:latin typeface="Cambria Math" panose="02040503050406030204" pitchFamily="18" charset="0"/>
                                              </a:rPr>
                                            </m:ctrlPr>
                                          </m:accPr>
                                          <m:e>
                                            <m:r>
                                              <a:rPr lang="en-US" sz="1600" b="1" i="1" smtClean="0">
                                                <a:latin typeface="Cambria Math" panose="02040503050406030204" pitchFamily="18" charset="0"/>
                                                <a:ea typeface="Cambria Math" panose="02040503050406030204" pitchFamily="18" charset="0"/>
                                              </a:rPr>
                                              <m:t>𝜷</m:t>
                                            </m:r>
                                          </m:e>
                                        </m:acc>
                                      </m:e>
                                      <m:sub>
                                        <m:r>
                                          <a:rPr lang="en-US" sz="1600" b="1" i="1">
                                            <a:latin typeface="Cambria Math"/>
                                          </a:rPr>
                                          <m:t>𝒌</m:t>
                                        </m:r>
                                      </m:sub>
                                      <m:sup>
                                        <m:r>
                                          <a:rPr lang="en-US" sz="1600" b="1" i="1">
                                            <a:latin typeface="Cambria Math"/>
                                          </a:rPr>
                                          <m:t>𝒊</m:t>
                                        </m:r>
                                      </m:sup>
                                    </m:sSubSup>
                                  </m:e>
                                </m:mr>
                              </m:m>
                            </m:e>
                            <m:e>
                              <m:sSubSup>
                                <m:sSubSupPr>
                                  <m:ctrlPr>
                                    <a:rPr lang="en-US" sz="1600" b="1" i="1">
                                      <a:latin typeface="Cambria Math" panose="02040503050406030204" pitchFamily="18" charset="0"/>
                                    </a:rPr>
                                  </m:ctrlPr>
                                </m:sSubSupPr>
                                <m:e>
                                  <m:acc>
                                    <m:accPr>
                                      <m:chr m:val="̂"/>
                                      <m:ctrlPr>
                                        <a:rPr lang="en-US" sz="1600" b="1" i="1">
                                          <a:latin typeface="Cambria Math" panose="02040503050406030204" pitchFamily="18" charset="0"/>
                                        </a:rPr>
                                      </m:ctrlPr>
                                    </m:accPr>
                                    <m:e>
                                      <m:r>
                                        <a:rPr lang="en-US" sz="1600" b="1" i="1">
                                          <a:latin typeface="Cambria Math"/>
                                        </a:rPr>
                                        <m:t>𝒅</m:t>
                                      </m:r>
                                    </m:e>
                                  </m:acc>
                                </m:e>
                                <m:sub>
                                  <m:r>
                                    <a:rPr lang="en-US" sz="1600" b="1" i="1">
                                      <a:latin typeface="Cambria Math"/>
                                    </a:rPr>
                                    <m:t>𝒌</m:t>
                                  </m:r>
                                </m:sub>
                                <m:sup>
                                  <m:r>
                                    <a:rPr lang="en-US" sz="1600" b="1" i="1">
                                      <a:latin typeface="Cambria Math"/>
                                    </a:rPr>
                                    <m:t>𝒊</m:t>
                                  </m:r>
                                </m:sup>
                              </m:sSubSup>
                            </m:e>
                          </m:eqArr>
                        </m:e>
                      </m:d>
                    </m:oMath>
                  </m:oMathPara>
                </a14:m>
                <a:endParaRPr lang="en-US" sz="1600" dirty="0"/>
              </a:p>
            </p:txBody>
          </p:sp>
        </mc:Choice>
        <mc:Fallback xmlns="">
          <p:sp>
            <p:nvSpPr>
              <p:cNvPr id="2059" name="Rectangle 2058"/>
              <p:cNvSpPr>
                <a:spLocks noRot="1" noChangeAspect="1" noMove="1" noResize="1" noEditPoints="1" noAdjustHandles="1" noChangeArrowheads="1" noChangeShapeType="1" noTextEdit="1"/>
              </p:cNvSpPr>
              <p:nvPr/>
            </p:nvSpPr>
            <p:spPr>
              <a:xfrm>
                <a:off x="8065871" y="4372946"/>
                <a:ext cx="3117969" cy="1029962"/>
              </a:xfrm>
              <a:prstGeom prst="rect">
                <a:avLst/>
              </a:prstGeom>
              <a:blipFill>
                <a:blip r:embed="rId11"/>
                <a:stretch>
                  <a:fillRect/>
                </a:stretch>
              </a:blipFill>
            </p:spPr>
            <p:txBody>
              <a:bodyPr/>
              <a:lstStyle/>
              <a:p>
                <a:r>
                  <a:rPr lang="en-US">
                    <a:noFill/>
                  </a:rPr>
                  <a:t> </a:t>
                </a:r>
              </a:p>
            </p:txBody>
          </p:sp>
        </mc:Fallback>
      </mc:AlternateContent>
      <p:sp>
        <p:nvSpPr>
          <p:cNvPr id="4" name="TextBox 3"/>
          <p:cNvSpPr txBox="1"/>
          <p:nvPr/>
        </p:nvSpPr>
        <p:spPr>
          <a:xfrm>
            <a:off x="305296" y="6145558"/>
            <a:ext cx="7184471" cy="461665"/>
          </a:xfrm>
          <a:prstGeom prst="rect">
            <a:avLst/>
          </a:prstGeom>
          <a:noFill/>
        </p:spPr>
        <p:txBody>
          <a:bodyPr wrap="square" rtlCol="0">
            <a:spAutoFit/>
          </a:bodyPr>
          <a:lstStyle/>
          <a:p>
            <a:r>
              <a:rPr lang="en-US" sz="2400" b="1" i="1" dirty="0">
                <a:solidFill>
                  <a:srgbClr val="C00000"/>
                </a:solidFill>
              </a:rPr>
              <a:t>Add Floor Plane to reduce pitch, roll, and z pose errors</a:t>
            </a:r>
          </a:p>
        </p:txBody>
      </p:sp>
      <p:sp>
        <p:nvSpPr>
          <p:cNvPr id="7" name="TextBox 6"/>
          <p:cNvSpPr txBox="1"/>
          <p:nvPr/>
        </p:nvSpPr>
        <p:spPr>
          <a:xfrm>
            <a:off x="1433967" y="5130592"/>
            <a:ext cx="5110169" cy="830997"/>
          </a:xfrm>
          <a:prstGeom prst="rect">
            <a:avLst/>
          </a:prstGeom>
          <a:noFill/>
        </p:spPr>
        <p:txBody>
          <a:bodyPr wrap="square" rtlCol="0">
            <a:spAutoFit/>
          </a:bodyPr>
          <a:lstStyle/>
          <a:p>
            <a:r>
              <a:rPr lang="en-US" sz="1600" b="1" dirty="0">
                <a:solidFill>
                  <a:srgbClr val="002060"/>
                </a:solidFill>
              </a:rPr>
              <a:t>Edge between P-nodes computed from VRO </a:t>
            </a:r>
          </a:p>
          <a:p>
            <a:r>
              <a:rPr lang="en-US" sz="1600" b="1" dirty="0">
                <a:solidFill>
                  <a:srgbClr val="002060"/>
                </a:solidFill>
              </a:rPr>
              <a:t>Edge between P-node and FP-node computed from plane model defined in the right</a:t>
            </a:r>
          </a:p>
        </p:txBody>
      </p:sp>
      <p:sp>
        <p:nvSpPr>
          <p:cNvPr id="84" name="Rectangle 83"/>
          <p:cNvSpPr/>
          <p:nvPr/>
        </p:nvSpPr>
        <p:spPr>
          <a:xfrm>
            <a:off x="1450732" y="923414"/>
            <a:ext cx="3360600" cy="369332"/>
          </a:xfrm>
          <a:prstGeom prst="rect">
            <a:avLst/>
          </a:prstGeom>
        </p:spPr>
        <p:txBody>
          <a:bodyPr wrap="none">
            <a:spAutoFit/>
          </a:bodyPr>
          <a:lstStyle/>
          <a:p>
            <a:pPr marL="285750" indent="-285750">
              <a:buFont typeface="Wingdings" pitchFamily="2" charset="2"/>
              <a:buChar char="q"/>
              <a:defRPr/>
            </a:pPr>
            <a:r>
              <a:rPr lang="en-US" b="1" dirty="0">
                <a:solidFill>
                  <a:schemeClr val="accent6">
                    <a:lumMod val="50000"/>
                  </a:schemeClr>
                </a:solidFill>
              </a:rPr>
              <a:t>Floor plane in Graph Structure</a:t>
            </a:r>
          </a:p>
        </p:txBody>
      </p:sp>
      <p:sp>
        <p:nvSpPr>
          <p:cNvPr id="66" name="TextBox 6">
            <a:extLst>
              <a:ext uri="{FF2B5EF4-FFF2-40B4-BE49-F238E27FC236}">
                <a16:creationId xmlns:a16="http://schemas.microsoft.com/office/drawing/2014/main" id="{6EB563BF-E36C-4702-A5B8-394D52AC7913}"/>
              </a:ext>
            </a:extLst>
          </p:cNvPr>
          <p:cNvSpPr txBox="1"/>
          <p:nvPr/>
        </p:nvSpPr>
        <p:spPr>
          <a:xfrm>
            <a:off x="1550086" y="4361848"/>
            <a:ext cx="5110169" cy="584775"/>
          </a:xfrm>
          <a:prstGeom prst="rect">
            <a:avLst/>
          </a:prstGeom>
          <a:noFill/>
        </p:spPr>
        <p:txBody>
          <a:bodyPr wrap="square" rtlCol="0">
            <a:spAutoFit/>
          </a:bodyPr>
          <a:lstStyle/>
          <a:p>
            <a:r>
              <a:rPr lang="en-US" sz="1600" b="1" dirty="0">
                <a:solidFill>
                  <a:srgbClr val="002060"/>
                </a:solidFill>
              </a:rPr>
              <a:t>A graph with 5 P-nodes and 1 FP-node for </a:t>
            </a:r>
          </a:p>
          <a:p>
            <a:r>
              <a:rPr lang="en-US" sz="1600" b="1" dirty="0">
                <a:solidFill>
                  <a:srgbClr val="002060"/>
                </a:solidFill>
              </a:rPr>
              <a:t>PAG-SLAM (Plane Aided Graph SLAM)</a:t>
            </a:r>
          </a:p>
        </p:txBody>
      </p:sp>
      <p:pic>
        <p:nvPicPr>
          <p:cNvPr id="69" name="Picture 68">
            <a:extLst>
              <a:ext uri="{FF2B5EF4-FFF2-40B4-BE49-F238E27FC236}">
                <a16:creationId xmlns:a16="http://schemas.microsoft.com/office/drawing/2014/main" id="{559F1253-2026-44BA-ADF0-D42DF57347F3}"/>
              </a:ext>
            </a:extLst>
          </p:cNvPr>
          <p:cNvPicPr/>
          <p:nvPr/>
        </p:nvPicPr>
        <p:blipFill>
          <a:blip r:embed="rId12" cstate="print">
            <a:extLst>
              <a:ext uri="{28A0092B-C50C-407E-A947-70E740481C1C}">
                <a14:useLocalDpi xmlns:a14="http://schemas.microsoft.com/office/drawing/2010/main" val="0"/>
              </a:ext>
            </a:extLst>
          </a:blip>
          <a:stretch>
            <a:fillRect/>
          </a:stretch>
        </p:blipFill>
        <p:spPr>
          <a:xfrm>
            <a:off x="1550086" y="1611033"/>
            <a:ext cx="4320600" cy="2483620"/>
          </a:xfrm>
          <a:prstGeom prst="rect">
            <a:avLst/>
          </a:prstGeom>
        </p:spPr>
      </p:pic>
      <p:grpSp>
        <p:nvGrpSpPr>
          <p:cNvPr id="6" name="组合 5">
            <a:extLst>
              <a:ext uri="{FF2B5EF4-FFF2-40B4-BE49-F238E27FC236}">
                <a16:creationId xmlns:a16="http://schemas.microsoft.com/office/drawing/2014/main" id="{884EEB8C-4AE2-4902-AF97-81DECD76C57F}"/>
              </a:ext>
            </a:extLst>
          </p:cNvPr>
          <p:cNvGrpSpPr/>
          <p:nvPr/>
        </p:nvGrpSpPr>
        <p:grpSpPr>
          <a:xfrm>
            <a:off x="7955347" y="1628931"/>
            <a:ext cx="3117969" cy="2634667"/>
            <a:chOff x="7955347" y="1628931"/>
            <a:chExt cx="3117969" cy="2634667"/>
          </a:xfrm>
        </p:grpSpPr>
        <p:cxnSp>
          <p:nvCxnSpPr>
            <p:cNvPr id="47" name="Straight Arrow Connector 46"/>
            <p:cNvCxnSpPr/>
            <p:nvPr/>
          </p:nvCxnSpPr>
          <p:spPr>
            <a:xfrm>
              <a:off x="9053356" y="2866168"/>
              <a:ext cx="1143000" cy="0"/>
            </a:xfrm>
            <a:prstGeom prst="straightConnector1">
              <a:avLst/>
            </a:prstGeom>
            <a:ln w="31750">
              <a:solidFill>
                <a:srgbClr val="0070C0"/>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flipV="1">
              <a:off x="9015256" y="1754264"/>
              <a:ext cx="38100" cy="1111904"/>
            </a:xfrm>
            <a:prstGeom prst="straightConnector1">
              <a:avLst/>
            </a:prstGeom>
            <a:ln w="31750">
              <a:solidFill>
                <a:srgbClr val="0070C0"/>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8502594" y="2866168"/>
              <a:ext cx="550764" cy="704486"/>
            </a:xfrm>
            <a:prstGeom prst="straightConnector1">
              <a:avLst/>
            </a:prstGeom>
            <a:ln w="31750">
              <a:solidFill>
                <a:srgbClr val="0070C0"/>
              </a:solidFill>
              <a:tailEnd type="arrow"/>
            </a:ln>
            <a:effectLst/>
          </p:spPr>
          <p:style>
            <a:lnRef idx="1">
              <a:schemeClr val="accent1"/>
            </a:lnRef>
            <a:fillRef idx="0">
              <a:schemeClr val="accent1"/>
            </a:fillRef>
            <a:effectRef idx="0">
              <a:schemeClr val="accent1"/>
            </a:effectRef>
            <a:fontRef idx="minor">
              <a:schemeClr val="tx1"/>
            </a:fontRef>
          </p:style>
        </p:cxnSp>
        <p:sp>
          <p:nvSpPr>
            <p:cNvPr id="53" name="Parallelogram 52"/>
            <p:cNvSpPr/>
            <p:nvPr/>
          </p:nvSpPr>
          <p:spPr>
            <a:xfrm rot="18533355">
              <a:off x="9689368" y="1197534"/>
              <a:ext cx="638695" cy="1501489"/>
            </a:xfrm>
            <a:prstGeom prst="parallelogram">
              <a:avLst>
                <a:gd name="adj" fmla="val 17824"/>
              </a:avLst>
            </a:prstGeom>
            <a:solidFill>
              <a:srgbClr val="FFFF00">
                <a:alpha val="46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p:cNvCxnSpPr/>
            <p:nvPr/>
          </p:nvCxnSpPr>
          <p:spPr>
            <a:xfrm flipH="1">
              <a:off x="9587493" y="1852974"/>
              <a:ext cx="387813" cy="415841"/>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9053359" y="1843248"/>
              <a:ext cx="921947" cy="1022921"/>
            </a:xfrm>
            <a:prstGeom prst="straightConnector1">
              <a:avLst/>
            </a:prstGeom>
            <a:ln w="19050">
              <a:solidFill>
                <a:srgbClr val="00B050"/>
              </a:solidFill>
              <a:prstDash val="sysDot"/>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48" name="Rectangle 2047"/>
                <p:cNvSpPr/>
                <p:nvPr/>
              </p:nvSpPr>
              <p:spPr>
                <a:xfrm>
                  <a:off x="9525052" y="1709970"/>
                  <a:ext cx="551689" cy="4101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1" i="1">
                                <a:latin typeface="Cambria Math" panose="02040503050406030204" pitchFamily="18" charset="0"/>
                              </a:rPr>
                            </m:ctrlPr>
                          </m:sSubSupPr>
                          <m:e>
                            <m:r>
                              <a:rPr lang="en-US" b="1" i="1">
                                <a:latin typeface="Cambria Math"/>
                              </a:rPr>
                              <m:t>𝒏</m:t>
                            </m:r>
                          </m:e>
                          <m:sub>
                            <m:r>
                              <a:rPr lang="en-US" b="1" i="1">
                                <a:latin typeface="Cambria Math"/>
                              </a:rPr>
                              <m:t>𝒌</m:t>
                            </m:r>
                          </m:sub>
                          <m:sup/>
                        </m:sSubSup>
                      </m:oMath>
                    </m:oMathPara>
                  </a14:m>
                  <a:endParaRPr lang="en-US" dirty="0"/>
                </a:p>
              </p:txBody>
            </p:sp>
          </mc:Choice>
          <mc:Fallback xmlns="">
            <p:sp>
              <p:nvSpPr>
                <p:cNvPr id="2048" name="Rectangle 2047"/>
                <p:cNvSpPr>
                  <a:spLocks noRot="1" noChangeAspect="1" noMove="1" noResize="1" noEditPoints="1" noAdjustHandles="1" noChangeArrowheads="1" noChangeShapeType="1" noTextEdit="1"/>
                </p:cNvSpPr>
                <p:nvPr/>
              </p:nvSpPr>
              <p:spPr>
                <a:xfrm>
                  <a:off x="9525052" y="1709970"/>
                  <a:ext cx="551689" cy="410112"/>
                </a:xfrm>
                <a:prstGeom prst="rect">
                  <a:avLst/>
                </a:prstGeom>
                <a:blipFill>
                  <a:blip r:embed="rId13"/>
                  <a:stretch>
                    <a:fillRect b="-4478"/>
                  </a:stretch>
                </a:blipFill>
              </p:spPr>
              <p:txBody>
                <a:bodyPr/>
                <a:lstStyle/>
                <a:p>
                  <a:r>
                    <a:rPr lang="en-US">
                      <a:noFill/>
                    </a:rPr>
                    <a:t> </a:t>
                  </a:r>
                </a:p>
              </p:txBody>
            </p:sp>
          </mc:Fallback>
        </mc:AlternateContent>
        <p:cxnSp>
          <p:nvCxnSpPr>
            <p:cNvPr id="2051" name="Straight Connector 2050"/>
            <p:cNvCxnSpPr/>
            <p:nvPr/>
          </p:nvCxnSpPr>
          <p:spPr>
            <a:xfrm>
              <a:off x="9975305" y="1867130"/>
              <a:ext cx="0" cy="148289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9127259" y="2908842"/>
              <a:ext cx="848047" cy="51455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p:cNvSpPr txBox="1"/>
                <p:nvPr/>
              </p:nvSpPr>
              <p:spPr>
                <a:xfrm>
                  <a:off x="10220373" y="2712279"/>
                  <a:ext cx="2667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a:solidFill>
                              <a:srgbClr val="0070C0"/>
                            </a:solidFill>
                            <a:latin typeface="Cambria Math"/>
                          </a:rPr>
                          <m:t>𝒀</m:t>
                        </m:r>
                      </m:oMath>
                    </m:oMathPara>
                  </a14:m>
                  <a:endParaRPr lang="en-US" b="1" dirty="0">
                    <a:solidFill>
                      <a:srgbClr val="FF0000"/>
                    </a:solidFill>
                  </a:endParaRPr>
                </a:p>
              </p:txBody>
            </p:sp>
          </mc:Choice>
          <mc:Fallback xmlns="">
            <p:sp>
              <p:nvSpPr>
                <p:cNvPr id="71" name="TextBox 70"/>
                <p:cNvSpPr txBox="1">
                  <a:spLocks noRot="1" noChangeAspect="1" noMove="1" noResize="1" noEditPoints="1" noAdjustHandles="1" noChangeArrowheads="1" noChangeShapeType="1" noTextEdit="1"/>
                </p:cNvSpPr>
                <p:nvPr/>
              </p:nvSpPr>
              <p:spPr>
                <a:xfrm>
                  <a:off x="10220373" y="2712279"/>
                  <a:ext cx="266700" cy="369332"/>
                </a:xfrm>
                <a:prstGeom prst="rect">
                  <a:avLst/>
                </a:prstGeom>
                <a:blipFill>
                  <a:blip r:embed="rId14"/>
                  <a:stretch>
                    <a:fillRect r="-209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p:cNvSpPr txBox="1"/>
                <p:nvPr/>
              </p:nvSpPr>
              <p:spPr>
                <a:xfrm>
                  <a:off x="8214365" y="3372869"/>
                  <a:ext cx="2667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a:solidFill>
                              <a:srgbClr val="0070C0"/>
                            </a:solidFill>
                            <a:latin typeface="Cambria Math"/>
                          </a:rPr>
                          <m:t>𝑿</m:t>
                        </m:r>
                      </m:oMath>
                    </m:oMathPara>
                  </a14:m>
                  <a:endParaRPr lang="en-US" b="1" dirty="0">
                    <a:solidFill>
                      <a:srgbClr val="FF0000"/>
                    </a:solidFill>
                  </a:endParaRPr>
                </a:p>
              </p:txBody>
            </p:sp>
          </mc:Choice>
          <mc:Fallback xmlns="">
            <p:sp>
              <p:nvSpPr>
                <p:cNvPr id="72" name="TextBox 71"/>
                <p:cNvSpPr txBox="1">
                  <a:spLocks noRot="1" noChangeAspect="1" noMove="1" noResize="1" noEditPoints="1" noAdjustHandles="1" noChangeArrowheads="1" noChangeShapeType="1" noTextEdit="1"/>
                </p:cNvSpPr>
                <p:nvPr/>
              </p:nvSpPr>
              <p:spPr>
                <a:xfrm>
                  <a:off x="8214365" y="3372869"/>
                  <a:ext cx="266700" cy="369332"/>
                </a:xfrm>
                <a:prstGeom prst="rect">
                  <a:avLst/>
                </a:prstGeom>
                <a:blipFill>
                  <a:blip r:embed="rId15"/>
                  <a:stretch>
                    <a:fillRect r="-25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p:cNvSpPr txBox="1"/>
                <p:nvPr/>
              </p:nvSpPr>
              <p:spPr>
                <a:xfrm>
                  <a:off x="8665928" y="1707423"/>
                  <a:ext cx="2667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a:solidFill>
                              <a:srgbClr val="0070C0"/>
                            </a:solidFill>
                            <a:latin typeface="Cambria Math"/>
                          </a:rPr>
                          <m:t>𝒁</m:t>
                        </m:r>
                      </m:oMath>
                    </m:oMathPara>
                  </a14:m>
                  <a:endParaRPr lang="en-US" b="1" dirty="0">
                    <a:solidFill>
                      <a:srgbClr val="FF0000"/>
                    </a:solidFill>
                  </a:endParaRPr>
                </a:p>
              </p:txBody>
            </p:sp>
          </mc:Choice>
          <mc:Fallback xmlns="">
            <p:sp>
              <p:nvSpPr>
                <p:cNvPr id="73" name="TextBox 72"/>
                <p:cNvSpPr txBox="1">
                  <a:spLocks noRot="1" noChangeAspect="1" noMove="1" noResize="1" noEditPoints="1" noAdjustHandles="1" noChangeArrowheads="1" noChangeShapeType="1" noTextEdit="1"/>
                </p:cNvSpPr>
                <p:nvPr/>
              </p:nvSpPr>
              <p:spPr>
                <a:xfrm>
                  <a:off x="8665928" y="1707423"/>
                  <a:ext cx="266700" cy="369332"/>
                </a:xfrm>
                <a:prstGeom prst="rect">
                  <a:avLst/>
                </a:prstGeom>
                <a:blipFill>
                  <a:blip r:embed="rId16"/>
                  <a:stretch>
                    <a:fillRect r="-209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p:cNvSpPr/>
                <p:nvPr/>
              </p:nvSpPr>
              <p:spPr>
                <a:xfrm>
                  <a:off x="9932241" y="1707423"/>
                  <a:ext cx="570926" cy="4101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1" i="1">
                                <a:latin typeface="Cambria Math" panose="02040503050406030204" pitchFamily="18" charset="0"/>
                              </a:rPr>
                            </m:ctrlPr>
                          </m:sSubSupPr>
                          <m:e>
                            <m:r>
                              <a:rPr lang="en-US" b="1" i="1">
                                <a:latin typeface="Cambria Math"/>
                              </a:rPr>
                              <m:t>𝑶</m:t>
                            </m:r>
                          </m:e>
                          <m:sub>
                            <m:r>
                              <a:rPr lang="en-US" b="1" i="1">
                                <a:latin typeface="Cambria Math"/>
                              </a:rPr>
                              <m:t>𝒌</m:t>
                            </m:r>
                          </m:sub>
                          <m:sup/>
                        </m:sSubSup>
                      </m:oMath>
                    </m:oMathPara>
                  </a14:m>
                  <a:endParaRPr lang="en-US" dirty="0"/>
                </a:p>
              </p:txBody>
            </p:sp>
          </mc:Choice>
          <mc:Fallback xmlns="">
            <p:sp>
              <p:nvSpPr>
                <p:cNvPr id="74" name="Rectangle 73"/>
                <p:cNvSpPr>
                  <a:spLocks noRot="1" noChangeAspect="1" noMove="1" noResize="1" noEditPoints="1" noAdjustHandles="1" noChangeArrowheads="1" noChangeShapeType="1" noTextEdit="1"/>
                </p:cNvSpPr>
                <p:nvPr/>
              </p:nvSpPr>
              <p:spPr>
                <a:xfrm>
                  <a:off x="9932241" y="1707423"/>
                  <a:ext cx="570926" cy="410112"/>
                </a:xfrm>
                <a:prstGeom prst="rect">
                  <a:avLst/>
                </a:prstGeom>
                <a:blipFill>
                  <a:blip r:embed="rId17"/>
                  <a:stretch>
                    <a:fillRect b="-5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p:cNvSpPr txBox="1"/>
                <p:nvPr/>
              </p:nvSpPr>
              <p:spPr>
                <a:xfrm>
                  <a:off x="8732010" y="2668177"/>
                  <a:ext cx="2667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a:solidFill>
                              <a:srgbClr val="0070C0"/>
                            </a:solidFill>
                            <a:latin typeface="Cambria Math"/>
                          </a:rPr>
                          <m:t>𝑶</m:t>
                        </m:r>
                      </m:oMath>
                    </m:oMathPara>
                  </a14:m>
                  <a:endParaRPr lang="en-US" b="1" dirty="0">
                    <a:solidFill>
                      <a:srgbClr val="FF0000"/>
                    </a:solidFill>
                  </a:endParaRPr>
                </a:p>
              </p:txBody>
            </p:sp>
          </mc:Choice>
          <mc:Fallback xmlns="">
            <p:sp>
              <p:nvSpPr>
                <p:cNvPr id="75" name="TextBox 74"/>
                <p:cNvSpPr txBox="1">
                  <a:spLocks noRot="1" noChangeAspect="1" noMove="1" noResize="1" noEditPoints="1" noAdjustHandles="1" noChangeArrowheads="1" noChangeShapeType="1" noTextEdit="1"/>
                </p:cNvSpPr>
                <p:nvPr/>
              </p:nvSpPr>
              <p:spPr>
                <a:xfrm>
                  <a:off x="8732010" y="2668177"/>
                  <a:ext cx="266700" cy="369332"/>
                </a:xfrm>
                <a:prstGeom prst="rect">
                  <a:avLst/>
                </a:prstGeom>
                <a:blipFill>
                  <a:blip r:embed="rId18"/>
                  <a:stretch>
                    <a:fillRect r="-29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Rectangle 80"/>
                <p:cNvSpPr/>
                <p:nvPr/>
              </p:nvSpPr>
              <p:spPr>
                <a:xfrm>
                  <a:off x="7955347" y="3888687"/>
                  <a:ext cx="3117969" cy="374911"/>
                </a:xfrm>
                <a:prstGeom prst="rect">
                  <a:avLst/>
                </a:prstGeom>
              </p:spPr>
              <p:txBody>
                <a:bodyPr wrap="none">
                  <a:spAutoFit/>
                </a:bodyPr>
                <a:lstStyle/>
                <a:p>
                  <a14:m>
                    <m:oMath xmlns:m="http://schemas.openxmlformats.org/officeDocument/2006/math">
                      <m:sSubSup>
                        <m:sSubSupPr>
                          <m:ctrlPr>
                            <a:rPr lang="en-US" sz="1600" b="1" i="1">
                              <a:solidFill>
                                <a:srgbClr val="002060"/>
                              </a:solidFill>
                              <a:latin typeface="Cambria Math" panose="02040503050406030204" pitchFamily="18" charset="0"/>
                            </a:rPr>
                          </m:ctrlPr>
                        </m:sSubSupPr>
                        <m:e>
                          <m:r>
                            <a:rPr lang="en-US" sz="1600" b="1" i="1">
                              <a:solidFill>
                                <a:srgbClr val="002060"/>
                              </a:solidFill>
                              <a:latin typeface="Cambria Math"/>
                            </a:rPr>
                            <m:t>𝒏</m:t>
                          </m:r>
                        </m:e>
                        <m:sub>
                          <m:r>
                            <a:rPr lang="en-US" sz="1600" b="1" i="1">
                              <a:solidFill>
                                <a:srgbClr val="002060"/>
                              </a:solidFill>
                              <a:latin typeface="Cambria Math"/>
                            </a:rPr>
                            <m:t>𝒌</m:t>
                          </m:r>
                        </m:sub>
                        <m:sup/>
                      </m:sSubSup>
                    </m:oMath>
                  </a14:m>
                  <a:r>
                    <a:rPr lang="en-US" sz="1600" b="1" dirty="0">
                      <a:solidFill>
                        <a:srgbClr val="002060"/>
                      </a:solidFill>
                    </a:rPr>
                    <a:t> is the normal vector of plane </a:t>
                  </a:r>
                  <a:r>
                    <a:rPr lang="en-US" sz="1600" b="1" i="1" dirty="0">
                      <a:solidFill>
                        <a:srgbClr val="002060"/>
                      </a:solidFill>
                    </a:rPr>
                    <a:t>K</a:t>
                  </a:r>
                </a:p>
              </p:txBody>
            </p:sp>
          </mc:Choice>
          <mc:Fallback xmlns="">
            <p:sp>
              <p:nvSpPr>
                <p:cNvPr id="81" name="Rectangle 80"/>
                <p:cNvSpPr>
                  <a:spLocks noRot="1" noChangeAspect="1" noMove="1" noResize="1" noEditPoints="1" noAdjustHandles="1" noChangeArrowheads="1" noChangeShapeType="1" noTextEdit="1"/>
                </p:cNvSpPr>
                <p:nvPr/>
              </p:nvSpPr>
              <p:spPr>
                <a:xfrm>
                  <a:off x="7955347" y="3888687"/>
                  <a:ext cx="3117969" cy="374911"/>
                </a:xfrm>
                <a:prstGeom prst="rect">
                  <a:avLst/>
                </a:prstGeom>
                <a:blipFill>
                  <a:blip r:embed="rId19"/>
                  <a:stretch>
                    <a:fillRect r="-196"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60" name="Rectangle 2059"/>
                <p:cNvSpPr/>
                <p:nvPr/>
              </p:nvSpPr>
              <p:spPr>
                <a:xfrm>
                  <a:off x="9113918" y="2104905"/>
                  <a:ext cx="551689" cy="4101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1" i="1">
                                <a:latin typeface="Cambria Math" panose="02040503050406030204" pitchFamily="18" charset="0"/>
                              </a:rPr>
                            </m:ctrlPr>
                          </m:sSubSupPr>
                          <m:e>
                            <m:r>
                              <a:rPr lang="en-US" b="1" i="1">
                                <a:latin typeface="Cambria Math"/>
                              </a:rPr>
                              <m:t>𝒅</m:t>
                            </m:r>
                          </m:e>
                          <m:sub>
                            <m:r>
                              <a:rPr lang="en-US" b="1" i="1">
                                <a:latin typeface="Cambria Math"/>
                              </a:rPr>
                              <m:t>𝒌</m:t>
                            </m:r>
                          </m:sub>
                          <m:sup/>
                        </m:sSubSup>
                      </m:oMath>
                    </m:oMathPara>
                  </a14:m>
                  <a:endParaRPr lang="en-US" dirty="0"/>
                </a:p>
              </p:txBody>
            </p:sp>
          </mc:Choice>
          <mc:Fallback xmlns="">
            <p:sp>
              <p:nvSpPr>
                <p:cNvPr id="2060" name="Rectangle 2059"/>
                <p:cNvSpPr>
                  <a:spLocks noRot="1" noChangeAspect="1" noMove="1" noResize="1" noEditPoints="1" noAdjustHandles="1" noChangeArrowheads="1" noChangeShapeType="1" noTextEdit="1"/>
                </p:cNvSpPr>
                <p:nvPr/>
              </p:nvSpPr>
              <p:spPr>
                <a:xfrm>
                  <a:off x="9113918" y="2104905"/>
                  <a:ext cx="551689" cy="410112"/>
                </a:xfrm>
                <a:prstGeom prst="rect">
                  <a:avLst/>
                </a:prstGeom>
                <a:blipFill>
                  <a:blip r:embed="rId20"/>
                  <a:stretch>
                    <a:fillRect b="-4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6A51F4A0-1902-4D93-8CD3-BE067650B35D}"/>
                    </a:ext>
                  </a:extLst>
                </p:cNvPr>
                <p:cNvSpPr/>
                <p:nvPr/>
              </p:nvSpPr>
              <p:spPr>
                <a:xfrm>
                  <a:off x="8828247" y="2996587"/>
                  <a:ext cx="558102" cy="4101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1" i="1">
                                <a:latin typeface="Cambria Math" panose="02040503050406030204" pitchFamily="18" charset="0"/>
                              </a:rPr>
                            </m:ctrlPr>
                          </m:sSubSupPr>
                          <m:e>
                            <m:r>
                              <a:rPr lang="en-US" b="1" i="1">
                                <a:latin typeface="Cambria Math" panose="02040503050406030204" pitchFamily="18" charset="0"/>
                                <a:ea typeface="Cambria Math" panose="02040503050406030204" pitchFamily="18" charset="0"/>
                              </a:rPr>
                              <m:t>𝜶</m:t>
                            </m:r>
                          </m:e>
                          <m:sub>
                            <m:r>
                              <a:rPr lang="en-US" b="1" i="1">
                                <a:latin typeface="Cambria Math"/>
                              </a:rPr>
                              <m:t>𝒌</m:t>
                            </m:r>
                          </m:sub>
                          <m:sup/>
                        </m:sSubSup>
                      </m:oMath>
                    </m:oMathPara>
                  </a14:m>
                  <a:endParaRPr lang="en-US" dirty="0"/>
                </a:p>
              </p:txBody>
            </p:sp>
          </mc:Choice>
          <mc:Fallback xmlns="">
            <p:sp>
              <p:nvSpPr>
                <p:cNvPr id="2" name="矩形 1">
                  <a:extLst>
                    <a:ext uri="{FF2B5EF4-FFF2-40B4-BE49-F238E27FC236}">
                      <a16:creationId xmlns:a16="http://schemas.microsoft.com/office/drawing/2014/main" id="{6A51F4A0-1902-4D93-8CD3-BE067650B35D}"/>
                    </a:ext>
                  </a:extLst>
                </p:cNvPr>
                <p:cNvSpPr>
                  <a:spLocks noRot="1" noChangeAspect="1" noMove="1" noResize="1" noEditPoints="1" noAdjustHandles="1" noChangeArrowheads="1" noChangeShapeType="1" noTextEdit="1"/>
                </p:cNvSpPr>
                <p:nvPr/>
              </p:nvSpPr>
              <p:spPr>
                <a:xfrm>
                  <a:off x="8828247" y="2996587"/>
                  <a:ext cx="558102" cy="410112"/>
                </a:xfrm>
                <a:prstGeom prst="rect">
                  <a:avLst/>
                </a:prstGeom>
                <a:blipFill>
                  <a:blip r:embed="rId21"/>
                  <a:stretch>
                    <a:fillRect b="-4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576950FF-9A81-44A8-833E-3AA472FD1B37}"/>
                    </a:ext>
                  </a:extLst>
                </p:cNvPr>
                <p:cNvSpPr/>
                <p:nvPr/>
              </p:nvSpPr>
              <p:spPr>
                <a:xfrm>
                  <a:off x="9282774" y="2555796"/>
                  <a:ext cx="558102" cy="4101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1" i="1">
                                <a:latin typeface="Cambria Math" panose="02040503050406030204" pitchFamily="18" charset="0"/>
                              </a:rPr>
                            </m:ctrlPr>
                          </m:sSubSupPr>
                          <m:e>
                            <m:r>
                              <a:rPr lang="en-US" b="1" i="1" smtClean="0">
                                <a:latin typeface="Cambria Math" panose="02040503050406030204" pitchFamily="18" charset="0"/>
                                <a:ea typeface="Cambria Math" panose="02040503050406030204" pitchFamily="18" charset="0"/>
                              </a:rPr>
                              <m:t>𝜷</m:t>
                            </m:r>
                          </m:e>
                          <m:sub>
                            <m:r>
                              <a:rPr lang="en-US" b="1" i="1">
                                <a:latin typeface="Cambria Math"/>
                              </a:rPr>
                              <m:t>𝒌</m:t>
                            </m:r>
                          </m:sub>
                          <m:sup/>
                        </m:sSubSup>
                      </m:oMath>
                    </m:oMathPara>
                  </a14:m>
                  <a:endParaRPr lang="en-US" dirty="0"/>
                </a:p>
              </p:txBody>
            </p:sp>
          </mc:Choice>
          <mc:Fallback xmlns="">
            <p:sp>
              <p:nvSpPr>
                <p:cNvPr id="31" name="矩形 30">
                  <a:extLst>
                    <a:ext uri="{FF2B5EF4-FFF2-40B4-BE49-F238E27FC236}">
                      <a16:creationId xmlns:a16="http://schemas.microsoft.com/office/drawing/2014/main" id="{576950FF-9A81-44A8-833E-3AA472FD1B37}"/>
                    </a:ext>
                  </a:extLst>
                </p:cNvPr>
                <p:cNvSpPr>
                  <a:spLocks noRot="1" noChangeAspect="1" noMove="1" noResize="1" noEditPoints="1" noAdjustHandles="1" noChangeArrowheads="1" noChangeShapeType="1" noTextEdit="1"/>
                </p:cNvSpPr>
                <p:nvPr/>
              </p:nvSpPr>
              <p:spPr>
                <a:xfrm>
                  <a:off x="9282774" y="2555796"/>
                  <a:ext cx="558102" cy="410112"/>
                </a:xfrm>
                <a:prstGeom prst="rect">
                  <a:avLst/>
                </a:prstGeom>
                <a:blipFill>
                  <a:blip r:embed="rId22"/>
                  <a:stretch>
                    <a:fillRect b="-11765"/>
                  </a:stretch>
                </a:blipFill>
              </p:spPr>
              <p:txBody>
                <a:bodyPr/>
                <a:lstStyle/>
                <a:p>
                  <a:r>
                    <a:rPr lang="en-US">
                      <a:noFill/>
                    </a:rPr>
                    <a:t> </a:t>
                  </a:r>
                </a:p>
              </p:txBody>
            </p:sp>
          </mc:Fallback>
        </mc:AlternateContent>
        <p:sp>
          <p:nvSpPr>
            <p:cNvPr id="3" name="任意多边形: 形状 2">
              <a:extLst>
                <a:ext uri="{FF2B5EF4-FFF2-40B4-BE49-F238E27FC236}">
                  <a16:creationId xmlns:a16="http://schemas.microsoft.com/office/drawing/2014/main" id="{CF37E341-1084-4CFC-96BA-8BB70429E5CE}"/>
                </a:ext>
              </a:extLst>
            </p:cNvPr>
            <p:cNvSpPr/>
            <p:nvPr/>
          </p:nvSpPr>
          <p:spPr>
            <a:xfrm>
              <a:off x="8890000" y="2963333"/>
              <a:ext cx="312946" cy="139569"/>
            </a:xfrm>
            <a:custGeom>
              <a:avLst/>
              <a:gdLst>
                <a:gd name="connsiteX0" fmla="*/ 0 w 312946"/>
                <a:gd name="connsiteY0" fmla="*/ 50800 h 139569"/>
                <a:gd name="connsiteX1" fmla="*/ 135467 w 312946"/>
                <a:gd name="connsiteY1" fmla="*/ 135467 h 139569"/>
                <a:gd name="connsiteX2" fmla="*/ 220133 w 312946"/>
                <a:gd name="connsiteY2" fmla="*/ 118534 h 139569"/>
                <a:gd name="connsiteX3" fmla="*/ 304800 w 312946"/>
                <a:gd name="connsiteY3" fmla="*/ 50800 h 139569"/>
                <a:gd name="connsiteX4" fmla="*/ 304800 w 312946"/>
                <a:gd name="connsiteY4" fmla="*/ 0 h 13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946" h="139569">
                  <a:moveTo>
                    <a:pt x="0" y="50800"/>
                  </a:moveTo>
                  <a:cubicBezTo>
                    <a:pt x="49389" y="87489"/>
                    <a:pt x="98778" y="124178"/>
                    <a:pt x="135467" y="135467"/>
                  </a:cubicBezTo>
                  <a:cubicBezTo>
                    <a:pt x="172156" y="146756"/>
                    <a:pt x="191911" y="132645"/>
                    <a:pt x="220133" y="118534"/>
                  </a:cubicBezTo>
                  <a:cubicBezTo>
                    <a:pt x="248355" y="104423"/>
                    <a:pt x="290689" y="70556"/>
                    <a:pt x="304800" y="50800"/>
                  </a:cubicBezTo>
                  <a:cubicBezTo>
                    <a:pt x="318911" y="31044"/>
                    <a:pt x="311855" y="15522"/>
                    <a:pt x="304800" y="0"/>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弧形 7">
              <a:extLst>
                <a:ext uri="{FF2B5EF4-FFF2-40B4-BE49-F238E27FC236}">
                  <a16:creationId xmlns:a16="http://schemas.microsoft.com/office/drawing/2014/main" id="{EB478758-B13E-494F-BCD1-014542BA5D5C}"/>
                </a:ext>
              </a:extLst>
            </p:cNvPr>
            <p:cNvSpPr/>
            <p:nvPr/>
          </p:nvSpPr>
          <p:spPr>
            <a:xfrm rot="346659">
              <a:off x="9033899" y="2664479"/>
              <a:ext cx="312946" cy="713435"/>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71676069"/>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9"/>
                                        </p:tgtEl>
                                        <p:attrNameLst>
                                          <p:attrName>style.visibility</p:attrName>
                                        </p:attrNameLst>
                                      </p:cBhvr>
                                      <p:to>
                                        <p:strVal val="visible"/>
                                      </p:to>
                                    </p:set>
                                    <p:animEffect transition="in" filter="fade">
                                      <p:cBhvr>
                                        <p:cTn id="14" dur="500"/>
                                        <p:tgtEl>
                                          <p:spTgt spid="6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059"/>
                                        </p:tgtEl>
                                        <p:attrNameLst>
                                          <p:attrName>style.visibility</p:attrName>
                                        </p:attrNameLst>
                                      </p:cBhvr>
                                      <p:to>
                                        <p:strVal val="visible"/>
                                      </p:to>
                                    </p:set>
                                    <p:animEffect transition="in" filter="fade">
                                      <p:cBhvr>
                                        <p:cTn id="30" dur="500"/>
                                        <p:tgtEl>
                                          <p:spTgt spid="205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58"/>
                                        </p:tgtEl>
                                        <p:attrNameLst>
                                          <p:attrName>style.visibility</p:attrName>
                                        </p:attrNameLst>
                                      </p:cBhvr>
                                      <p:to>
                                        <p:strVal val="visible"/>
                                      </p:to>
                                    </p:set>
                                    <p:animEffect transition="in" filter="fade">
                                      <p:cBhvr>
                                        <p:cTn id="33" dur="500"/>
                                        <p:tgtEl>
                                          <p:spTgt spid="20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 grpId="0"/>
      <p:bldP spid="2059" grpId="0"/>
      <p:bldP spid="4" grpId="0"/>
      <p:bldP spid="7" grpId="0"/>
      <p:bldP spid="66"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105"/>
        <p:cNvGrpSpPr/>
        <p:nvPr/>
      </p:nvGrpSpPr>
      <p:grpSpPr>
        <a:xfrm>
          <a:off x="0" y="0"/>
          <a:ext cx="0" cy="0"/>
          <a:chOff x="0" y="0"/>
          <a:chExt cx="0" cy="0"/>
        </a:xfrm>
      </p:grpSpPr>
      <p:sp>
        <p:nvSpPr>
          <p:cNvPr id="5" name="Shape 101"/>
          <p:cNvSpPr txBox="1">
            <a:spLocks noGrp="1"/>
          </p:cNvSpPr>
          <p:nvPr>
            <p:ph type="title"/>
          </p:nvPr>
        </p:nvSpPr>
        <p:spPr>
          <a:xfrm>
            <a:off x="1524000" y="0"/>
            <a:ext cx="9144000" cy="587022"/>
          </a:xfrm>
          <a:prstGeom prst="rect">
            <a:avLst/>
          </a:prstGeom>
          <a:solidFill>
            <a:srgbClr val="558ED5">
              <a:alpha val="65098"/>
            </a:srgbClr>
          </a:solidFill>
          <a:ln w="9525" cap="flat">
            <a:noFill/>
            <a:prstDash val="solid"/>
            <a:round/>
            <a:headEnd type="none" w="med" len="med"/>
            <a:tailEnd type="none" w="med" len="med"/>
          </a:ln>
        </p:spPr>
        <p:txBody>
          <a:bodyPr vert="horz" lIns="91425" tIns="45700" rIns="91425" bIns="45700" rtlCol="0" anchor="ctr" anchorCtr="0">
            <a:noAutofit/>
          </a:bodyPr>
          <a:lstStyle/>
          <a:p>
            <a:pPr lvl="0">
              <a:buClr>
                <a:srgbClr val="FFCC66"/>
              </a:buClr>
              <a:buSzPct val="25000"/>
            </a:pPr>
            <a:r>
              <a:rPr lang="en-US" sz="2800" dirty="0">
                <a:solidFill>
                  <a:schemeClr val="bg1"/>
                </a:solidFill>
              </a:rPr>
              <a:t>Line-Aided Graph SLAM </a:t>
            </a:r>
            <a:endParaRPr lang="en-US" sz="2800" dirty="0">
              <a:solidFill>
                <a:schemeClr val="bg1"/>
              </a:solidFill>
              <a:latin typeface="Calibri"/>
              <a:ea typeface="Calibri"/>
              <a:cs typeface="Calibri"/>
              <a:sym typeface="Calibri"/>
            </a:endParaRPr>
          </a:p>
        </p:txBody>
      </p:sp>
      <p:grpSp>
        <p:nvGrpSpPr>
          <p:cNvPr id="8" name="组合 7">
            <a:extLst>
              <a:ext uri="{FF2B5EF4-FFF2-40B4-BE49-F238E27FC236}">
                <a16:creationId xmlns:a16="http://schemas.microsoft.com/office/drawing/2014/main" id="{009E47E9-783C-4A03-8519-F432F9EAD61C}"/>
              </a:ext>
            </a:extLst>
          </p:cNvPr>
          <p:cNvGrpSpPr/>
          <p:nvPr/>
        </p:nvGrpSpPr>
        <p:grpSpPr>
          <a:xfrm>
            <a:off x="6096000" y="587022"/>
            <a:ext cx="5428141" cy="5122451"/>
            <a:chOff x="1421840" y="771512"/>
            <a:chExt cx="5428141" cy="5122451"/>
          </a:xfrm>
        </p:grpSpPr>
        <p:pic>
          <p:nvPicPr>
            <p:cNvPr id="6" name="Picture 5"/>
            <p:cNvPicPr/>
            <p:nvPr/>
          </p:nvPicPr>
          <p:blipFill>
            <a:blip r:embed="rId3" cstate="print">
              <a:extLst>
                <a:ext uri="{28A0092B-C50C-407E-A947-70E740481C1C}">
                  <a14:useLocalDpi xmlns:a14="http://schemas.microsoft.com/office/drawing/2010/main" val="0"/>
                </a:ext>
              </a:extLst>
            </a:blip>
            <a:stretch>
              <a:fillRect/>
            </a:stretch>
          </p:blipFill>
          <p:spPr>
            <a:xfrm>
              <a:off x="2046741" y="1238499"/>
              <a:ext cx="4178341" cy="2284560"/>
            </a:xfrm>
            <a:prstGeom prst="rect">
              <a:avLst/>
            </a:prstGeom>
          </p:spPr>
        </p:pic>
        <mc:AlternateContent xmlns:mc="http://schemas.openxmlformats.org/markup-compatibility/2006" xmlns:a14="http://schemas.microsoft.com/office/drawing/2010/main">
          <mc:Choice Requires="a14">
            <p:sp>
              <p:nvSpPr>
                <p:cNvPr id="2" name="Rectangle 1"/>
                <p:cNvSpPr/>
                <p:nvPr/>
              </p:nvSpPr>
              <p:spPr>
                <a:xfrm>
                  <a:off x="1421840" y="4134091"/>
                  <a:ext cx="5428141" cy="54149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600" b="1" i="1">
                                <a:latin typeface="Cambria Math" panose="02040503050406030204" pitchFamily="18" charset="0"/>
                              </a:rPr>
                            </m:ctrlPr>
                          </m:sSubSupPr>
                          <m:e>
                            <m:r>
                              <a:rPr lang="en-US" sz="1600" b="1" i="1">
                                <a:latin typeface="Cambria Math"/>
                              </a:rPr>
                              <m:t>𝒆</m:t>
                            </m:r>
                          </m:e>
                          <m:sub>
                            <m:r>
                              <a:rPr lang="en-US" sz="1600" b="1" i="1">
                                <a:latin typeface="Cambria Math"/>
                              </a:rPr>
                              <m:t>𝒊𝒌</m:t>
                            </m:r>
                          </m:sub>
                          <m:sup>
                            <m:r>
                              <a:rPr lang="en-US" sz="1600" b="1" i="1">
                                <a:latin typeface="Cambria Math"/>
                              </a:rPr>
                              <m:t>𝒍</m:t>
                            </m:r>
                          </m:sup>
                        </m:sSubSup>
                        <m:r>
                          <a:rPr lang="en-US" sz="1600" b="1" i="1">
                            <a:latin typeface="Cambria Math"/>
                          </a:rPr>
                          <m:t>=</m:t>
                        </m:r>
                        <m:sSubSup>
                          <m:sSubSupPr>
                            <m:ctrlPr>
                              <a:rPr lang="en-US" sz="1600" b="1" i="1">
                                <a:latin typeface="Cambria Math" panose="02040503050406030204" pitchFamily="18" charset="0"/>
                              </a:rPr>
                            </m:ctrlPr>
                          </m:sSubSupPr>
                          <m:e>
                            <m:r>
                              <a:rPr lang="en-US" sz="1600" b="1" i="1">
                                <a:latin typeface="Cambria Math"/>
                              </a:rPr>
                              <m:t>𝒛</m:t>
                            </m:r>
                          </m:e>
                          <m:sub>
                            <m:r>
                              <a:rPr lang="en-US" sz="1600" b="1" i="1">
                                <a:latin typeface="Cambria Math"/>
                              </a:rPr>
                              <m:t>𝒊𝒌</m:t>
                            </m:r>
                          </m:sub>
                          <m:sup>
                            <m:r>
                              <a:rPr lang="en-US" sz="1600" b="1" i="1">
                                <a:latin typeface="Cambria Math"/>
                              </a:rPr>
                              <m:t>𝒍</m:t>
                            </m:r>
                          </m:sup>
                        </m:sSubSup>
                        <m:r>
                          <a:rPr lang="en-US" sz="1600" b="1" i="1">
                            <a:latin typeface="Cambria Math"/>
                          </a:rPr>
                          <m:t>−</m:t>
                        </m:r>
                        <m:sSubSup>
                          <m:sSubSupPr>
                            <m:ctrlPr>
                              <a:rPr lang="en-US" sz="1600" b="1" i="1">
                                <a:latin typeface="Cambria Math" panose="02040503050406030204" pitchFamily="18" charset="0"/>
                              </a:rPr>
                            </m:ctrlPr>
                          </m:sSubSupPr>
                          <m:e>
                            <m:acc>
                              <m:accPr>
                                <m:chr m:val="̂"/>
                                <m:ctrlPr>
                                  <a:rPr lang="en-US" sz="1600" b="1" i="1">
                                    <a:latin typeface="Cambria Math" panose="02040503050406030204" pitchFamily="18" charset="0"/>
                                  </a:rPr>
                                </m:ctrlPr>
                              </m:accPr>
                              <m:e>
                                <m:r>
                                  <a:rPr lang="en-US" sz="1600" b="1" i="1">
                                    <a:latin typeface="Cambria Math"/>
                                  </a:rPr>
                                  <m:t>𝒛</m:t>
                                </m:r>
                              </m:e>
                            </m:acc>
                          </m:e>
                          <m:sub>
                            <m:r>
                              <a:rPr lang="en-US" sz="1600" b="1" i="1">
                                <a:latin typeface="Cambria Math"/>
                              </a:rPr>
                              <m:t>𝒊𝒌</m:t>
                            </m:r>
                          </m:sub>
                          <m:sup>
                            <m:r>
                              <a:rPr lang="en-US" sz="1600" b="1" i="1">
                                <a:latin typeface="Cambria Math"/>
                              </a:rPr>
                              <m:t>𝒍</m:t>
                            </m:r>
                          </m:sup>
                        </m:sSubSup>
                        <m:r>
                          <a:rPr lang="en-US" sz="1600" b="1" i="1">
                            <a:latin typeface="Cambria Math"/>
                          </a:rPr>
                          <m:t>=</m:t>
                        </m:r>
                        <m:d>
                          <m:dPr>
                            <m:begChr m:val="["/>
                            <m:endChr m:val="]"/>
                            <m:ctrlPr>
                              <a:rPr lang="en-US" sz="1600" b="1" i="1">
                                <a:latin typeface="Cambria Math" panose="02040503050406030204" pitchFamily="18" charset="0"/>
                              </a:rPr>
                            </m:ctrlPr>
                          </m:dPr>
                          <m:e>
                            <m:m>
                              <m:mPr>
                                <m:mcs>
                                  <m:mc>
                                    <m:mcPr>
                                      <m:count m:val="1"/>
                                      <m:mcJc m:val="center"/>
                                    </m:mcPr>
                                  </m:mc>
                                </m:mcs>
                                <m:ctrlPr>
                                  <a:rPr lang="en-US" sz="1600" b="1" i="1">
                                    <a:latin typeface="Cambria Math" panose="02040503050406030204" pitchFamily="18" charset="0"/>
                                  </a:rPr>
                                </m:ctrlPr>
                              </m:mPr>
                              <m:mr>
                                <m:e>
                                  <m:sSub>
                                    <m:sSubPr>
                                      <m:ctrlPr>
                                        <a:rPr lang="en-US" sz="1600" b="1" i="1">
                                          <a:latin typeface="Cambria Math" panose="02040503050406030204" pitchFamily="18" charset="0"/>
                                        </a:rPr>
                                      </m:ctrlPr>
                                    </m:sSubPr>
                                    <m:e>
                                      <m:r>
                                        <a:rPr lang="en-US" sz="1600" b="1" i="1">
                                          <a:latin typeface="Cambria Math"/>
                                        </a:rPr>
                                        <m:t>𝜶</m:t>
                                      </m:r>
                                    </m:e>
                                    <m:sub>
                                      <m:r>
                                        <a:rPr lang="en-US" sz="1600" b="1" i="1">
                                          <a:latin typeface="Cambria Math"/>
                                        </a:rPr>
                                        <m:t>𝒊𝒌</m:t>
                                      </m:r>
                                    </m:sub>
                                  </m:sSub>
                                  <m:r>
                                    <a:rPr lang="en-US" sz="1600" b="1" i="1">
                                      <a:latin typeface="Cambria Math"/>
                                    </a:rPr>
                                    <m:t>−</m:t>
                                  </m:r>
                                  <m:sSub>
                                    <m:sSubPr>
                                      <m:ctrlPr>
                                        <a:rPr lang="en-US" sz="1600" b="1" i="1">
                                          <a:latin typeface="Cambria Math" panose="02040503050406030204" pitchFamily="18" charset="0"/>
                                        </a:rPr>
                                      </m:ctrlPr>
                                    </m:sSubPr>
                                    <m:e>
                                      <m:r>
                                        <a:rPr lang="en-US" sz="1600" b="1" i="1">
                                          <a:latin typeface="Cambria Math"/>
                                        </a:rPr>
                                        <m:t>𝜶</m:t>
                                      </m:r>
                                    </m:e>
                                    <m:sub>
                                      <m:r>
                                        <a:rPr lang="en-US" sz="1600" b="1" i="1">
                                          <a:latin typeface="Cambria Math"/>
                                        </a:rPr>
                                        <m:t>𝒌</m:t>
                                      </m:r>
                                    </m:sub>
                                  </m:sSub>
                                  <m:r>
                                    <a:rPr lang="en-US" sz="1600" b="1" i="1">
                                      <a:latin typeface="Cambria Math"/>
                                    </a:rPr>
                                    <m:t>+</m:t>
                                  </m:r>
                                  <m:r>
                                    <a:rPr lang="en-US" sz="1600" b="1" i="1">
                                      <a:latin typeface="Cambria Math"/>
                                    </a:rPr>
                                    <m:t>𝝋</m:t>
                                  </m:r>
                                </m:e>
                              </m:mr>
                              <m:mr>
                                <m:e>
                                  <m:sSub>
                                    <m:sSubPr>
                                      <m:ctrlPr>
                                        <a:rPr lang="en-US" sz="1600" b="1" i="1">
                                          <a:latin typeface="Cambria Math" panose="02040503050406030204" pitchFamily="18" charset="0"/>
                                        </a:rPr>
                                      </m:ctrlPr>
                                    </m:sSubPr>
                                    <m:e>
                                      <m:r>
                                        <a:rPr lang="en-US" sz="1600" b="1" i="1">
                                          <a:latin typeface="Cambria Math"/>
                                        </a:rPr>
                                        <m:t>𝒅</m:t>
                                      </m:r>
                                    </m:e>
                                    <m:sub>
                                      <m:r>
                                        <a:rPr lang="en-US" sz="1600" b="1" i="1">
                                          <a:latin typeface="Cambria Math"/>
                                        </a:rPr>
                                        <m:t>𝒊𝒌</m:t>
                                      </m:r>
                                    </m:sub>
                                  </m:sSub>
                                  <m:r>
                                    <a:rPr lang="en-US" sz="1600" b="1" i="1">
                                      <a:latin typeface="Cambria Math"/>
                                    </a:rPr>
                                    <m:t>+</m:t>
                                  </m:r>
                                  <m:r>
                                    <a:rPr lang="en-US" sz="1600" b="1" i="1">
                                      <a:latin typeface="Cambria Math"/>
                                    </a:rPr>
                                    <m:t>𝒙</m:t>
                                  </m:r>
                                  <m:func>
                                    <m:funcPr>
                                      <m:ctrlPr>
                                        <a:rPr lang="en-US" sz="1600" b="1" i="1">
                                          <a:latin typeface="Cambria Math" panose="02040503050406030204" pitchFamily="18" charset="0"/>
                                        </a:rPr>
                                      </m:ctrlPr>
                                    </m:funcPr>
                                    <m:fName>
                                      <m:r>
                                        <a:rPr lang="en-US" sz="1600" b="1" i="1">
                                          <a:latin typeface="Cambria Math"/>
                                        </a:rPr>
                                        <m:t>𝒄𝒐𝒔</m:t>
                                      </m:r>
                                    </m:fName>
                                    <m:e>
                                      <m:sSub>
                                        <m:sSubPr>
                                          <m:ctrlPr>
                                            <a:rPr lang="en-US" sz="1600" b="1" i="1">
                                              <a:latin typeface="Cambria Math" panose="02040503050406030204" pitchFamily="18" charset="0"/>
                                            </a:rPr>
                                          </m:ctrlPr>
                                        </m:sSubPr>
                                        <m:e>
                                          <m:r>
                                            <a:rPr lang="en-US" sz="1600" b="1" i="1">
                                              <a:latin typeface="Cambria Math"/>
                                            </a:rPr>
                                            <m:t>𝜶</m:t>
                                          </m:r>
                                        </m:e>
                                        <m:sub>
                                          <m:r>
                                            <a:rPr lang="en-US" sz="1600" b="1" i="1">
                                              <a:latin typeface="Cambria Math"/>
                                            </a:rPr>
                                            <m:t>𝒌</m:t>
                                          </m:r>
                                        </m:sub>
                                      </m:sSub>
                                    </m:e>
                                  </m:func>
                                  <m:r>
                                    <a:rPr lang="en-US" sz="1600" b="1" i="1">
                                      <a:latin typeface="Cambria Math"/>
                                    </a:rPr>
                                    <m:t>+</m:t>
                                  </m:r>
                                  <m:r>
                                    <a:rPr lang="en-US" sz="1600" b="1" i="1">
                                      <a:latin typeface="Cambria Math"/>
                                    </a:rPr>
                                    <m:t>𝒚</m:t>
                                  </m:r>
                                  <m:func>
                                    <m:funcPr>
                                      <m:ctrlPr>
                                        <a:rPr lang="en-US" sz="1600" b="1" i="1">
                                          <a:latin typeface="Cambria Math" panose="02040503050406030204" pitchFamily="18" charset="0"/>
                                        </a:rPr>
                                      </m:ctrlPr>
                                    </m:funcPr>
                                    <m:fName>
                                      <m:r>
                                        <a:rPr lang="en-US" sz="1600" b="1" i="1">
                                          <a:latin typeface="Cambria Math"/>
                                        </a:rPr>
                                        <m:t>𝒔𝒊𝒏</m:t>
                                      </m:r>
                                    </m:fName>
                                    <m:e>
                                      <m:sSub>
                                        <m:sSubPr>
                                          <m:ctrlPr>
                                            <a:rPr lang="en-US" sz="1600" b="1" i="1">
                                              <a:latin typeface="Cambria Math" panose="02040503050406030204" pitchFamily="18" charset="0"/>
                                            </a:rPr>
                                          </m:ctrlPr>
                                        </m:sSubPr>
                                        <m:e>
                                          <m:r>
                                            <a:rPr lang="en-US" sz="1600" b="1" i="1">
                                              <a:latin typeface="Cambria Math"/>
                                            </a:rPr>
                                            <m:t>𝜶</m:t>
                                          </m:r>
                                        </m:e>
                                        <m:sub>
                                          <m:r>
                                            <a:rPr lang="en-US" sz="1600" b="1" i="1">
                                              <a:latin typeface="Cambria Math"/>
                                            </a:rPr>
                                            <m:t>𝒌</m:t>
                                          </m:r>
                                        </m:sub>
                                      </m:sSub>
                                    </m:e>
                                  </m:func>
                                  <m:r>
                                    <a:rPr lang="en-US" sz="1600" b="1" i="1">
                                      <a:latin typeface="Cambria Math"/>
                                    </a:rPr>
                                    <m:t>−</m:t>
                                  </m:r>
                                  <m:sSub>
                                    <m:sSubPr>
                                      <m:ctrlPr>
                                        <a:rPr lang="en-US" sz="1600" b="1" i="1">
                                          <a:latin typeface="Cambria Math" panose="02040503050406030204" pitchFamily="18" charset="0"/>
                                        </a:rPr>
                                      </m:ctrlPr>
                                    </m:sSubPr>
                                    <m:e>
                                      <m:r>
                                        <a:rPr lang="en-US" sz="1600" b="1" i="1">
                                          <a:latin typeface="Cambria Math"/>
                                        </a:rPr>
                                        <m:t>𝒅</m:t>
                                      </m:r>
                                    </m:e>
                                    <m:sub>
                                      <m:r>
                                        <a:rPr lang="en-US" sz="1600" b="1" i="1">
                                          <a:latin typeface="Cambria Math"/>
                                        </a:rPr>
                                        <m:t>𝒌</m:t>
                                      </m:r>
                                    </m:sub>
                                  </m:sSub>
                                </m:e>
                              </m:mr>
                            </m:m>
                          </m:e>
                        </m:d>
                      </m:oMath>
                    </m:oMathPara>
                  </a14:m>
                  <a:endParaRPr lang="en-US" sz="1600" b="1" dirty="0"/>
                </a:p>
              </p:txBody>
            </p:sp>
          </mc:Choice>
          <mc:Fallback xmlns="">
            <p:sp>
              <p:nvSpPr>
                <p:cNvPr id="2" name="Rectangle 1"/>
                <p:cNvSpPr>
                  <a:spLocks noRot="1" noChangeAspect="1" noMove="1" noResize="1" noEditPoints="1" noAdjustHandles="1" noChangeArrowheads="1" noChangeShapeType="1" noTextEdit="1"/>
                </p:cNvSpPr>
                <p:nvPr/>
              </p:nvSpPr>
              <p:spPr>
                <a:xfrm>
                  <a:off x="1421840" y="4134091"/>
                  <a:ext cx="5428141" cy="541495"/>
                </a:xfrm>
                <a:prstGeom prst="rect">
                  <a:avLst/>
                </a:prstGeom>
                <a:blipFill>
                  <a:blip r:embed="rId4"/>
                  <a:stretch>
                    <a:fillRect b="-22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2264119" y="4890162"/>
                  <a:ext cx="3743583" cy="100380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a:rPr>
                              <m:t>𝑪</m:t>
                            </m:r>
                          </m:e>
                          <m:sub>
                            <m:sSubSup>
                              <m:sSubSupPr>
                                <m:ctrlPr>
                                  <a:rPr lang="en-US" b="1" i="1">
                                    <a:latin typeface="Cambria Math" panose="02040503050406030204" pitchFamily="18" charset="0"/>
                                  </a:rPr>
                                </m:ctrlPr>
                              </m:sSubSupPr>
                              <m:e>
                                <m:r>
                                  <a:rPr lang="en-US" b="1" i="1">
                                    <a:latin typeface="Cambria Math"/>
                                  </a:rPr>
                                  <m:t>𝒍</m:t>
                                </m:r>
                              </m:e>
                              <m:sub>
                                <m:r>
                                  <a:rPr lang="en-US" b="1" i="1">
                                    <a:latin typeface="Cambria Math"/>
                                  </a:rPr>
                                  <m:t>𝒌</m:t>
                                </m:r>
                              </m:sub>
                              <m:sup>
                                <m:r>
                                  <a:rPr lang="en-US" b="1" i="1">
                                    <a:latin typeface="Cambria Math"/>
                                  </a:rPr>
                                  <m:t>𝒊</m:t>
                                </m:r>
                              </m:sup>
                            </m:sSubSup>
                          </m:sub>
                        </m:sSub>
                        <m:r>
                          <a:rPr lang="en-US" b="1" i="1">
                            <a:latin typeface="Cambria Math"/>
                          </a:rPr>
                          <m:t>=</m:t>
                        </m:r>
                        <m:sSub>
                          <m:sSubPr>
                            <m:ctrlPr>
                              <a:rPr lang="en-US" b="1" i="1">
                                <a:latin typeface="Cambria Math" panose="02040503050406030204" pitchFamily="18" charset="0"/>
                              </a:rPr>
                            </m:ctrlPr>
                          </m:sSubPr>
                          <m:e>
                            <m:r>
                              <a:rPr lang="en-US" b="1" i="1">
                                <a:latin typeface="Cambria Math"/>
                              </a:rPr>
                              <m:t>𝑭</m:t>
                            </m:r>
                          </m:e>
                          <m:sub>
                            <m:r>
                              <a:rPr lang="en-US" b="1" i="1">
                                <a:latin typeface="Cambria Math"/>
                              </a:rPr>
                              <m:t>𝒑𝒕</m:t>
                            </m:r>
                            <m:r>
                              <a:rPr lang="en-US" b="1" i="1">
                                <a:latin typeface="Cambria Math"/>
                              </a:rPr>
                              <m:t>′</m:t>
                            </m:r>
                          </m:sub>
                        </m:sSub>
                        <m:d>
                          <m:dPr>
                            <m:ctrlPr>
                              <a:rPr lang="en-US" b="1" i="1">
                                <a:latin typeface="Cambria Math" panose="02040503050406030204" pitchFamily="18" charset="0"/>
                              </a:rPr>
                            </m:ctrlPr>
                          </m:dPr>
                          <m:e>
                            <m:m>
                              <m:mPr>
                                <m:mcs>
                                  <m:mc>
                                    <m:mcPr>
                                      <m:count m:val="3"/>
                                      <m:mcJc m:val="center"/>
                                    </m:mcPr>
                                  </m:mc>
                                </m:mcs>
                                <m:ctrlPr>
                                  <a:rPr lang="en-US" b="1" i="1">
                                    <a:latin typeface="Cambria Math" panose="02040503050406030204" pitchFamily="18" charset="0"/>
                                  </a:rPr>
                                </m:ctrlPr>
                              </m:mPr>
                              <m:mr>
                                <m:e>
                                  <m:sSubSup>
                                    <m:sSubSupPr>
                                      <m:ctrlPr>
                                        <a:rPr lang="en-US" b="1" i="1">
                                          <a:latin typeface="Cambria Math" panose="02040503050406030204" pitchFamily="18" charset="0"/>
                                        </a:rPr>
                                      </m:ctrlPr>
                                    </m:sSubSupPr>
                                    <m:e>
                                      <m:r>
                                        <a:rPr lang="en-US" b="1" i="1">
                                          <a:latin typeface="Cambria Math"/>
                                        </a:rPr>
                                        <m:t>𝜮</m:t>
                                      </m:r>
                                    </m:e>
                                    <m:sub>
                                      <m:sSub>
                                        <m:sSubPr>
                                          <m:ctrlPr>
                                            <a:rPr lang="en-US" b="1" i="1">
                                              <a:latin typeface="Cambria Math" panose="02040503050406030204" pitchFamily="18" charset="0"/>
                                            </a:rPr>
                                          </m:ctrlPr>
                                        </m:sSubPr>
                                        <m:e>
                                          <m:r>
                                            <a:rPr lang="en-US" b="1" i="1">
                                              <a:latin typeface="Cambria Math"/>
                                            </a:rPr>
                                            <m:t>𝒑𝒕</m:t>
                                          </m:r>
                                        </m:e>
                                        <m:sub>
                                          <m:r>
                                            <a:rPr lang="en-US" b="1" i="1">
                                              <a:latin typeface="Cambria Math"/>
                                            </a:rPr>
                                            <m:t>𝟏</m:t>
                                          </m:r>
                                        </m:sub>
                                      </m:sSub>
                                    </m:sub>
                                    <m:sup>
                                      <m:r>
                                        <a:rPr lang="en-US" b="1" i="1">
                                          <a:latin typeface="Cambria Math"/>
                                        </a:rPr>
                                        <m:t>𝒍</m:t>
                                      </m:r>
                                      <m:r>
                                        <a:rPr lang="en-US" b="1" i="1">
                                          <a:latin typeface="Cambria Math"/>
                                        </a:rPr>
                                        <m:t>′</m:t>
                                      </m:r>
                                    </m:sup>
                                  </m:sSubSup>
                                </m:e>
                                <m:e>
                                  <m:r>
                                    <a:rPr lang="en-US" b="1" i="1">
                                      <a:latin typeface="Cambria Math"/>
                                    </a:rPr>
                                    <m:t>⋯</m:t>
                                  </m:r>
                                </m:e>
                                <m:e>
                                  <m:r>
                                    <a:rPr lang="en-US" b="1" i="1">
                                      <a:latin typeface="Cambria Math"/>
                                    </a:rPr>
                                    <m:t>𝟎</m:t>
                                  </m:r>
                                </m:e>
                              </m:mr>
                              <m:mr>
                                <m:e>
                                  <m:r>
                                    <a:rPr lang="en-US" b="1" i="1">
                                      <a:latin typeface="Cambria Math"/>
                                    </a:rPr>
                                    <m:t>⋮</m:t>
                                  </m:r>
                                </m:e>
                                <m:e>
                                  <m:r>
                                    <a:rPr lang="en-US" b="1" i="1">
                                      <a:latin typeface="Cambria Math"/>
                                    </a:rPr>
                                    <m:t>⋱</m:t>
                                  </m:r>
                                </m:e>
                                <m:e>
                                  <m:r>
                                    <a:rPr lang="en-US" b="1" i="1">
                                      <a:latin typeface="Cambria Math"/>
                                    </a:rPr>
                                    <m:t>⋮</m:t>
                                  </m:r>
                                </m:e>
                              </m:mr>
                              <m:mr>
                                <m:e>
                                  <m:r>
                                    <a:rPr lang="en-US" b="1" i="1">
                                      <a:latin typeface="Cambria Math"/>
                                    </a:rPr>
                                    <m:t>𝟎</m:t>
                                  </m:r>
                                </m:e>
                                <m:e>
                                  <m:r>
                                    <a:rPr lang="en-US" b="1" i="1">
                                      <a:latin typeface="Cambria Math"/>
                                    </a:rPr>
                                    <m:t>⋯</m:t>
                                  </m:r>
                                </m:e>
                                <m:e>
                                  <m:sSubSup>
                                    <m:sSubSupPr>
                                      <m:ctrlPr>
                                        <a:rPr lang="en-US" b="1" i="1">
                                          <a:latin typeface="Cambria Math" panose="02040503050406030204" pitchFamily="18" charset="0"/>
                                        </a:rPr>
                                      </m:ctrlPr>
                                    </m:sSubSupPr>
                                    <m:e>
                                      <m:r>
                                        <a:rPr lang="en-US" b="1" i="1">
                                          <a:latin typeface="Cambria Math"/>
                                        </a:rPr>
                                        <m:t>𝜮</m:t>
                                      </m:r>
                                    </m:e>
                                    <m:sub>
                                      <m:sSub>
                                        <m:sSubPr>
                                          <m:ctrlPr>
                                            <a:rPr lang="en-US" b="1" i="1">
                                              <a:latin typeface="Cambria Math" panose="02040503050406030204" pitchFamily="18" charset="0"/>
                                            </a:rPr>
                                          </m:ctrlPr>
                                        </m:sSubPr>
                                        <m:e>
                                          <m:r>
                                            <a:rPr lang="en-US" b="1" i="1">
                                              <a:latin typeface="Cambria Math"/>
                                            </a:rPr>
                                            <m:t>𝒑𝒕</m:t>
                                          </m:r>
                                        </m:e>
                                        <m:sub>
                                          <m:r>
                                            <a:rPr lang="en-US" b="1" i="1">
                                              <a:latin typeface="Cambria Math"/>
                                            </a:rPr>
                                            <m:t>𝒎</m:t>
                                          </m:r>
                                        </m:sub>
                                      </m:sSub>
                                    </m:sub>
                                    <m:sup>
                                      <m:r>
                                        <a:rPr lang="en-US" b="1" i="1">
                                          <a:latin typeface="Cambria Math"/>
                                        </a:rPr>
                                        <m:t>𝒍</m:t>
                                      </m:r>
                                      <m:r>
                                        <a:rPr lang="en-US" b="1" i="1">
                                          <a:latin typeface="Cambria Math"/>
                                        </a:rPr>
                                        <m:t>′</m:t>
                                      </m:r>
                                    </m:sup>
                                  </m:sSubSup>
                                </m:e>
                              </m:mr>
                            </m:m>
                          </m:e>
                        </m:d>
                        <m:sSubSup>
                          <m:sSubSupPr>
                            <m:ctrlPr>
                              <a:rPr lang="en-US" b="1" i="1">
                                <a:latin typeface="Cambria Math" panose="02040503050406030204" pitchFamily="18" charset="0"/>
                              </a:rPr>
                            </m:ctrlPr>
                          </m:sSubSupPr>
                          <m:e>
                            <m:r>
                              <a:rPr lang="en-US" b="1" i="1">
                                <a:latin typeface="Cambria Math"/>
                              </a:rPr>
                              <m:t>𝑭</m:t>
                            </m:r>
                          </m:e>
                          <m:sub>
                            <m:r>
                              <a:rPr lang="en-US" b="1" i="1">
                                <a:latin typeface="Cambria Math"/>
                              </a:rPr>
                              <m:t>𝒑𝒕</m:t>
                            </m:r>
                            <m:r>
                              <a:rPr lang="en-US" b="1" i="1">
                                <a:latin typeface="Cambria Math"/>
                              </a:rPr>
                              <m:t>′</m:t>
                            </m:r>
                          </m:sub>
                          <m:sup>
                            <m:r>
                              <a:rPr lang="en-US" b="1" i="1">
                                <a:latin typeface="Cambria Math"/>
                              </a:rPr>
                              <m:t>𝑻</m:t>
                            </m:r>
                          </m:sup>
                        </m:sSubSup>
                      </m:oMath>
                    </m:oMathPara>
                  </a14:m>
                  <a:endParaRPr lang="en-US" b="1" dirty="0"/>
                </a:p>
              </p:txBody>
            </p:sp>
          </mc:Choice>
          <mc:Fallback xmlns="">
            <p:sp>
              <p:nvSpPr>
                <p:cNvPr id="3" name="Rectangle 2"/>
                <p:cNvSpPr>
                  <a:spLocks noRot="1" noChangeAspect="1" noMove="1" noResize="1" noEditPoints="1" noAdjustHandles="1" noChangeArrowheads="1" noChangeShapeType="1" noTextEdit="1"/>
                </p:cNvSpPr>
                <p:nvPr/>
              </p:nvSpPr>
              <p:spPr>
                <a:xfrm>
                  <a:off x="2264119" y="4890162"/>
                  <a:ext cx="3743583" cy="1003801"/>
                </a:xfrm>
                <a:prstGeom prst="rect">
                  <a:avLst/>
                </a:prstGeom>
                <a:blipFill>
                  <a:blip r:embed="rId5"/>
                  <a:stretch>
                    <a:fillRect/>
                  </a:stretch>
                </a:blipFill>
              </p:spPr>
              <p:txBody>
                <a:bodyPr/>
                <a:lstStyle/>
                <a:p>
                  <a:r>
                    <a:rPr lang="en-US">
                      <a:noFill/>
                    </a:rPr>
                    <a:t> </a:t>
                  </a:r>
                </a:p>
              </p:txBody>
            </p:sp>
          </mc:Fallback>
        </mc:AlternateContent>
        <p:sp>
          <p:nvSpPr>
            <p:cNvPr id="11" name="Rectangle 10"/>
            <p:cNvSpPr/>
            <p:nvPr/>
          </p:nvSpPr>
          <p:spPr>
            <a:xfrm>
              <a:off x="1524001" y="771512"/>
              <a:ext cx="4354269" cy="369332"/>
            </a:xfrm>
            <a:prstGeom prst="rect">
              <a:avLst/>
            </a:prstGeom>
          </p:spPr>
          <p:txBody>
            <a:bodyPr wrap="none">
              <a:spAutoFit/>
            </a:bodyPr>
            <a:lstStyle/>
            <a:p>
              <a:pPr marL="285750" indent="-285750">
                <a:buFont typeface="Wingdings" pitchFamily="2" charset="2"/>
                <a:buChar char="q"/>
                <a:defRPr/>
              </a:pPr>
              <a:r>
                <a:rPr lang="en-US" b="1" dirty="0">
                  <a:solidFill>
                    <a:schemeClr val="accent6">
                      <a:lumMod val="50000"/>
                    </a:schemeClr>
                  </a:solidFill>
                </a:rPr>
                <a:t>Parameterization of Line in 2D floor-plan</a:t>
              </a:r>
            </a:p>
          </p:txBody>
        </p:sp>
      </p:grpSp>
      <p:grpSp>
        <p:nvGrpSpPr>
          <p:cNvPr id="7" name="组合 6">
            <a:extLst>
              <a:ext uri="{FF2B5EF4-FFF2-40B4-BE49-F238E27FC236}">
                <a16:creationId xmlns:a16="http://schemas.microsoft.com/office/drawing/2014/main" id="{8A2FC73C-3044-44A1-8F1E-09E9222E9A5D}"/>
              </a:ext>
            </a:extLst>
          </p:cNvPr>
          <p:cNvGrpSpPr/>
          <p:nvPr/>
        </p:nvGrpSpPr>
        <p:grpSpPr>
          <a:xfrm>
            <a:off x="145774" y="587022"/>
            <a:ext cx="7156174" cy="5683956"/>
            <a:chOff x="5247069" y="770670"/>
            <a:chExt cx="7156174" cy="5683956"/>
          </a:xfrm>
        </p:grpSpPr>
        <p:pic>
          <p:nvPicPr>
            <p:cNvPr id="9" name="Picture 8"/>
            <p:cNvPicPr/>
            <p:nvPr/>
          </p:nvPicPr>
          <p:blipFill>
            <a:blip r:embed="rId6" cstate="print">
              <a:extLst>
                <a:ext uri="{28A0092B-C50C-407E-A947-70E740481C1C}">
                  <a14:useLocalDpi xmlns:a14="http://schemas.microsoft.com/office/drawing/2010/main" val="0"/>
                </a:ext>
              </a:extLst>
            </a:blip>
            <a:stretch>
              <a:fillRect/>
            </a:stretch>
          </p:blipFill>
          <p:spPr>
            <a:xfrm>
              <a:off x="6261502" y="1327568"/>
              <a:ext cx="4339857" cy="2347052"/>
            </a:xfrm>
            <a:prstGeom prst="rect">
              <a:avLst/>
            </a:prstGeom>
          </p:spPr>
        </p:pic>
        <p:sp>
          <p:nvSpPr>
            <p:cNvPr id="4" name="Rectangle 3"/>
            <p:cNvSpPr/>
            <p:nvPr/>
          </p:nvSpPr>
          <p:spPr>
            <a:xfrm>
              <a:off x="6137806" y="3737865"/>
              <a:ext cx="4195822" cy="584775"/>
            </a:xfrm>
            <a:prstGeom prst="rect">
              <a:avLst/>
            </a:prstGeom>
          </p:spPr>
          <p:txBody>
            <a:bodyPr wrap="square">
              <a:spAutoFit/>
            </a:bodyPr>
            <a:lstStyle/>
            <a:p>
              <a:r>
                <a:rPr lang="en-US" sz="1600" b="1" dirty="0">
                  <a:solidFill>
                    <a:srgbClr val="7030A0"/>
                  </a:solidFill>
                </a:rPr>
                <a:t>A graph with 5 P-nodes and 3 L-nodes for  LAG-SLAM (Line Aided Graph SLAM)</a:t>
              </a:r>
            </a:p>
          </p:txBody>
        </p:sp>
        <p:sp>
          <p:nvSpPr>
            <p:cNvPr id="12" name="Rectangle 11"/>
            <p:cNvSpPr/>
            <p:nvPr/>
          </p:nvSpPr>
          <p:spPr>
            <a:xfrm>
              <a:off x="6434320" y="770670"/>
              <a:ext cx="2769091" cy="369332"/>
            </a:xfrm>
            <a:prstGeom prst="rect">
              <a:avLst/>
            </a:prstGeom>
          </p:spPr>
          <p:txBody>
            <a:bodyPr wrap="none">
              <a:spAutoFit/>
            </a:bodyPr>
            <a:lstStyle/>
            <a:p>
              <a:pPr marL="285750" indent="-285750">
                <a:buFont typeface="Wingdings" pitchFamily="2" charset="2"/>
                <a:buChar char="q"/>
                <a:defRPr/>
              </a:pPr>
              <a:r>
                <a:rPr lang="en-US" b="1" dirty="0">
                  <a:solidFill>
                    <a:schemeClr val="accent6">
                      <a:lumMod val="50000"/>
                    </a:schemeClr>
                  </a:solidFill>
                </a:rPr>
                <a:t>Lines in Graph Structure</a:t>
              </a:r>
            </a:p>
          </p:txBody>
        </p:sp>
        <p:sp>
          <p:nvSpPr>
            <p:cNvPr id="13" name="TextBox 12"/>
            <p:cNvSpPr txBox="1"/>
            <p:nvPr/>
          </p:nvSpPr>
          <p:spPr>
            <a:xfrm>
              <a:off x="5247069" y="5992961"/>
              <a:ext cx="7156174" cy="461665"/>
            </a:xfrm>
            <a:prstGeom prst="rect">
              <a:avLst/>
            </a:prstGeom>
            <a:noFill/>
          </p:spPr>
          <p:txBody>
            <a:bodyPr wrap="square" rtlCol="0">
              <a:spAutoFit/>
            </a:bodyPr>
            <a:lstStyle/>
            <a:p>
              <a:r>
                <a:rPr lang="en-US" sz="2400" b="1" i="1" dirty="0">
                  <a:solidFill>
                    <a:srgbClr val="C00000"/>
                  </a:solidFill>
                </a:rPr>
                <a:t>Add Wall lines to reduce yaw, x and y errors</a:t>
              </a:r>
            </a:p>
          </p:txBody>
        </p:sp>
      </p:grpSp>
      <p:sp>
        <p:nvSpPr>
          <p:cNvPr id="10" name="矩形 9">
            <a:extLst>
              <a:ext uri="{FF2B5EF4-FFF2-40B4-BE49-F238E27FC236}">
                <a16:creationId xmlns:a16="http://schemas.microsoft.com/office/drawing/2014/main" id="{AAE520BC-C7C9-48FB-827B-E4248074E513}"/>
              </a:ext>
            </a:extLst>
          </p:cNvPr>
          <p:cNvSpPr/>
          <p:nvPr/>
        </p:nvSpPr>
        <p:spPr>
          <a:xfrm>
            <a:off x="975216" y="4505713"/>
            <a:ext cx="5120784" cy="923330"/>
          </a:xfrm>
          <a:prstGeom prst="rect">
            <a:avLst/>
          </a:prstGeom>
        </p:spPr>
        <p:txBody>
          <a:bodyPr wrap="square">
            <a:spAutoFit/>
          </a:bodyPr>
          <a:lstStyle/>
          <a:p>
            <a:r>
              <a:rPr lang="en-US" b="1" dirty="0">
                <a:solidFill>
                  <a:srgbClr val="002060"/>
                </a:solidFill>
              </a:rPr>
              <a:t>Edge between P-nodes computed from VRO </a:t>
            </a:r>
          </a:p>
          <a:p>
            <a:r>
              <a:rPr lang="en-US" b="1" dirty="0">
                <a:solidFill>
                  <a:srgbClr val="002060"/>
                </a:solidFill>
              </a:rPr>
              <a:t>Edge between P-node and L-node computed from line model defined in the right</a:t>
            </a:r>
          </a:p>
        </p:txBody>
      </p:sp>
    </p:spTree>
    <p:extLst>
      <p:ext uri="{BB962C8B-B14F-4D97-AF65-F5344CB8AC3E}">
        <p14:creationId xmlns:p14="http://schemas.microsoft.com/office/powerpoint/2010/main" val="2934909744"/>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80F78E43-5C24-4568-9E48-4817724535FE}"/>
              </a:ext>
            </a:extLst>
          </p:cNvPr>
          <p:cNvSpPr>
            <a:spLocks noGrp="1"/>
          </p:cNvSpPr>
          <p:nvPr>
            <p:ph type="title"/>
          </p:nvPr>
        </p:nvSpPr>
        <p:spPr>
          <a:xfrm>
            <a:off x="490537"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Task: Swing </a:t>
            </a:r>
            <a:r>
              <a:rPr lang="en-US" sz="3200" b="1" i="1" kern="1200" dirty="0" err="1">
                <a:solidFill>
                  <a:schemeClr val="bg1"/>
                </a:solidFill>
                <a:latin typeface="+mj-lt"/>
                <a:ea typeface="+mj-ea"/>
                <a:cs typeface="+mj-cs"/>
              </a:rPr>
              <a:t>Smartcane</a:t>
            </a:r>
            <a:r>
              <a:rPr lang="en-US" sz="3200" kern="1200" dirty="0">
                <a:solidFill>
                  <a:schemeClr val="bg1"/>
                </a:solidFill>
                <a:latin typeface="+mj-lt"/>
                <a:ea typeface="+mj-ea"/>
                <a:cs typeface="+mj-cs"/>
              </a:rPr>
              <a:t> from copy room to room 555</a:t>
            </a:r>
          </a:p>
        </p:txBody>
      </p:sp>
      <p:pic>
        <p:nvPicPr>
          <p:cNvPr id="7" name="图片 3">
            <a:extLst>
              <a:ext uri="{FF2B5EF4-FFF2-40B4-BE49-F238E27FC236}">
                <a16:creationId xmlns:a16="http://schemas.microsoft.com/office/drawing/2014/main" id="{8F93373D-360A-402B-A0F0-231074589F8A}"/>
              </a:ext>
            </a:extLst>
          </p:cNvPr>
          <p:cNvPicPr>
            <a:picLocks noGrp="1" noChangeAspect="1"/>
          </p:cNvPicPr>
          <p:nvPr>
            <p:ph idx="1"/>
          </p:nvPr>
        </p:nvPicPr>
        <p:blipFill>
          <a:blip r:embed="rId3"/>
          <a:stretch>
            <a:fillRect/>
          </a:stretch>
        </p:blipFill>
        <p:spPr>
          <a:xfrm>
            <a:off x="1002207" y="1582462"/>
            <a:ext cx="10187584" cy="4788165"/>
          </a:xfrm>
          <a:prstGeom prst="rect">
            <a:avLst/>
          </a:prstGeom>
        </p:spPr>
      </p:pic>
      <p:sp>
        <p:nvSpPr>
          <p:cNvPr id="5" name="文本框 4">
            <a:extLst>
              <a:ext uri="{FF2B5EF4-FFF2-40B4-BE49-F238E27FC236}">
                <a16:creationId xmlns:a16="http://schemas.microsoft.com/office/drawing/2014/main" id="{DC5A93A3-FE5F-42E4-B01A-B152C381826F}"/>
              </a:ext>
            </a:extLst>
          </p:cNvPr>
          <p:cNvSpPr txBox="1"/>
          <p:nvPr/>
        </p:nvSpPr>
        <p:spPr>
          <a:xfrm>
            <a:off x="149902" y="6396335"/>
            <a:ext cx="8529402" cy="461665"/>
          </a:xfrm>
          <a:prstGeom prst="rect">
            <a:avLst/>
          </a:prstGeom>
          <a:noFill/>
        </p:spPr>
        <p:txBody>
          <a:bodyPr wrap="square" rtlCol="0">
            <a:spAutoFit/>
          </a:bodyPr>
          <a:lstStyle/>
          <a:p>
            <a:r>
              <a:rPr lang="en-US" sz="1200" dirty="0"/>
              <a:t>H. Zhang and C. Ye, "An Indoor Wayfinding System based on Geometric Features Aided Graph SLAM for the Visually Impaired," IEEE Transactions on Neural Systems and Rehabilitation Engineering, vol. 25, no. 9, pp. 1592-1604, 2017</a:t>
            </a:r>
          </a:p>
        </p:txBody>
      </p:sp>
    </p:spTree>
    <p:extLst>
      <p:ext uri="{BB962C8B-B14F-4D97-AF65-F5344CB8AC3E}">
        <p14:creationId xmlns:p14="http://schemas.microsoft.com/office/powerpoint/2010/main" val="24351274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E9D1CC0-5168-4B8C-B98E-84550F318544}"/>
              </a:ext>
            </a:extLst>
          </p:cNvPr>
          <p:cNvSpPr>
            <a:spLocks noGrp="1"/>
          </p:cNvSpPr>
          <p:nvPr>
            <p:ph idx="1"/>
          </p:nvPr>
        </p:nvSpPr>
        <p:spPr/>
        <p:txBody>
          <a:bodyPr/>
          <a:lstStyle/>
          <a:p>
            <a:endParaRPr lang="en-US" dirty="0"/>
          </a:p>
        </p:txBody>
      </p:sp>
      <p:sp>
        <p:nvSpPr>
          <p:cNvPr id="5" name="标题 4">
            <a:extLst>
              <a:ext uri="{FF2B5EF4-FFF2-40B4-BE49-F238E27FC236}">
                <a16:creationId xmlns:a16="http://schemas.microsoft.com/office/drawing/2014/main" id="{A1C7C4D3-33F7-47F4-B58D-1091B62CF36B}"/>
              </a:ext>
            </a:extLst>
          </p:cNvPr>
          <p:cNvSpPr>
            <a:spLocks noGrp="1"/>
          </p:cNvSpPr>
          <p:nvPr>
            <p:ph type="title"/>
          </p:nvPr>
        </p:nvSpPr>
        <p:spPr/>
        <p:txBody>
          <a:bodyPr/>
          <a:lstStyle/>
          <a:p>
            <a:r>
              <a:rPr lang="en-US" altLang="zh-CN" dirty="0"/>
              <a:t>demo</a:t>
            </a:r>
            <a:endParaRPr lang="en-US" dirty="0"/>
          </a:p>
        </p:txBody>
      </p:sp>
    </p:spTree>
    <p:extLst>
      <p:ext uri="{BB962C8B-B14F-4D97-AF65-F5344CB8AC3E}">
        <p14:creationId xmlns:p14="http://schemas.microsoft.com/office/powerpoint/2010/main" val="14319002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66D5B8-C261-47AB-AE62-053B046B4ACA}"/>
              </a:ext>
            </a:extLst>
          </p:cNvPr>
          <p:cNvSpPr>
            <a:spLocks noGrp="1"/>
          </p:cNvSpPr>
          <p:nvPr>
            <p:ph type="title"/>
          </p:nvPr>
        </p:nvSpPr>
        <p:spPr>
          <a:xfrm>
            <a:off x="479941" y="110000"/>
            <a:ext cx="10515600" cy="1325563"/>
          </a:xfrm>
        </p:spPr>
        <p:txBody>
          <a:bodyPr/>
          <a:lstStyle/>
          <a:p>
            <a:r>
              <a:rPr lang="en-US" dirty="0"/>
              <a:t>Bundle Adjustment</a:t>
            </a:r>
          </a:p>
        </p:txBody>
      </p:sp>
      <p:pic>
        <p:nvPicPr>
          <p:cNvPr id="4" name="图片 3">
            <a:extLst>
              <a:ext uri="{FF2B5EF4-FFF2-40B4-BE49-F238E27FC236}">
                <a16:creationId xmlns:a16="http://schemas.microsoft.com/office/drawing/2014/main" id="{18FAB431-C9CE-41E8-B493-548988FFE31D}"/>
              </a:ext>
            </a:extLst>
          </p:cNvPr>
          <p:cNvPicPr>
            <a:picLocks noChangeAspect="1"/>
          </p:cNvPicPr>
          <p:nvPr/>
        </p:nvPicPr>
        <p:blipFill>
          <a:blip r:embed="rId2"/>
          <a:stretch>
            <a:fillRect/>
          </a:stretch>
        </p:blipFill>
        <p:spPr>
          <a:xfrm>
            <a:off x="0" y="3805569"/>
            <a:ext cx="8347412" cy="2942431"/>
          </a:xfrm>
          <a:prstGeom prst="rect">
            <a:avLst/>
          </a:prstGeom>
        </p:spPr>
      </p:pic>
      <p:pic>
        <p:nvPicPr>
          <p:cNvPr id="5" name="图片 4">
            <a:extLst>
              <a:ext uri="{FF2B5EF4-FFF2-40B4-BE49-F238E27FC236}">
                <a16:creationId xmlns:a16="http://schemas.microsoft.com/office/drawing/2014/main" id="{399555F1-DC1E-4735-907B-69AABE5877F9}"/>
              </a:ext>
            </a:extLst>
          </p:cNvPr>
          <p:cNvPicPr>
            <a:picLocks noChangeAspect="1"/>
          </p:cNvPicPr>
          <p:nvPr/>
        </p:nvPicPr>
        <p:blipFill>
          <a:blip r:embed="rId3"/>
          <a:stretch>
            <a:fillRect/>
          </a:stretch>
        </p:blipFill>
        <p:spPr>
          <a:xfrm>
            <a:off x="5737741" y="1654505"/>
            <a:ext cx="6454259" cy="1397927"/>
          </a:xfrm>
          <a:prstGeom prst="rect">
            <a:avLst/>
          </a:prstGeom>
        </p:spPr>
      </p:pic>
      <p:sp>
        <p:nvSpPr>
          <p:cNvPr id="6" name="文本框 5">
            <a:extLst>
              <a:ext uri="{FF2B5EF4-FFF2-40B4-BE49-F238E27FC236}">
                <a16:creationId xmlns:a16="http://schemas.microsoft.com/office/drawing/2014/main" id="{8534B8CA-8604-4D7D-ADE0-B72F6EC25C20}"/>
              </a:ext>
            </a:extLst>
          </p:cNvPr>
          <p:cNvSpPr txBox="1"/>
          <p:nvPr/>
        </p:nvSpPr>
        <p:spPr>
          <a:xfrm>
            <a:off x="8737600" y="1118915"/>
            <a:ext cx="2336800" cy="369332"/>
          </a:xfrm>
          <a:prstGeom prst="rect">
            <a:avLst/>
          </a:prstGeom>
          <a:noFill/>
        </p:spPr>
        <p:txBody>
          <a:bodyPr wrap="square" rtlCol="0">
            <a:spAutoFit/>
          </a:bodyPr>
          <a:lstStyle/>
          <a:p>
            <a:r>
              <a:rPr lang="en-US" altLang="zh-CN" dirty="0"/>
              <a:t>Robot pose</a:t>
            </a:r>
            <a:endParaRPr lang="en-US" dirty="0"/>
          </a:p>
        </p:txBody>
      </p:sp>
      <p:sp>
        <p:nvSpPr>
          <p:cNvPr id="11" name="文本框 10">
            <a:extLst>
              <a:ext uri="{FF2B5EF4-FFF2-40B4-BE49-F238E27FC236}">
                <a16:creationId xmlns:a16="http://schemas.microsoft.com/office/drawing/2014/main" id="{8CE8AE03-FCFF-4D61-A34D-9BECE6CF1402}"/>
              </a:ext>
            </a:extLst>
          </p:cNvPr>
          <p:cNvSpPr txBox="1"/>
          <p:nvPr/>
        </p:nvSpPr>
        <p:spPr>
          <a:xfrm>
            <a:off x="8930643" y="3074883"/>
            <a:ext cx="2336800" cy="369332"/>
          </a:xfrm>
          <a:prstGeom prst="rect">
            <a:avLst/>
          </a:prstGeom>
          <a:noFill/>
        </p:spPr>
        <p:txBody>
          <a:bodyPr wrap="square" rtlCol="0">
            <a:spAutoFit/>
          </a:bodyPr>
          <a:lstStyle/>
          <a:p>
            <a:r>
              <a:rPr lang="en-US" altLang="zh-CN" dirty="0"/>
              <a:t>Landmark positions</a:t>
            </a:r>
            <a:endParaRPr lang="en-US" dirty="0"/>
          </a:p>
        </p:txBody>
      </p:sp>
      <p:cxnSp>
        <p:nvCxnSpPr>
          <p:cNvPr id="8" name="直接箭头连接符 7">
            <a:extLst>
              <a:ext uri="{FF2B5EF4-FFF2-40B4-BE49-F238E27FC236}">
                <a16:creationId xmlns:a16="http://schemas.microsoft.com/office/drawing/2014/main" id="{35FC1330-E34F-43AB-8111-5670792072DF}"/>
              </a:ext>
            </a:extLst>
          </p:cNvPr>
          <p:cNvCxnSpPr/>
          <p:nvPr/>
        </p:nvCxnSpPr>
        <p:spPr>
          <a:xfrm>
            <a:off x="9185612" y="1517248"/>
            <a:ext cx="0" cy="48350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BF711535-03F0-4BC6-976F-E678A8D4F99A}"/>
              </a:ext>
            </a:extLst>
          </p:cNvPr>
          <p:cNvCxnSpPr>
            <a:cxnSpLocks/>
          </p:cNvCxnSpPr>
          <p:nvPr/>
        </p:nvCxnSpPr>
        <p:spPr>
          <a:xfrm flipH="1" flipV="1">
            <a:off x="9185612" y="2777627"/>
            <a:ext cx="330922" cy="29725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E7E02578-C041-417E-A36F-EDEF0538C982}"/>
              </a:ext>
            </a:extLst>
          </p:cNvPr>
          <p:cNvSpPr txBox="1"/>
          <p:nvPr/>
        </p:nvSpPr>
        <p:spPr>
          <a:xfrm>
            <a:off x="479941" y="1246552"/>
            <a:ext cx="3225800" cy="523220"/>
          </a:xfrm>
          <a:prstGeom prst="rect">
            <a:avLst/>
          </a:prstGeom>
          <a:noFill/>
        </p:spPr>
        <p:txBody>
          <a:bodyPr wrap="square" rtlCol="0">
            <a:spAutoFit/>
          </a:bodyPr>
          <a:lstStyle/>
          <a:p>
            <a:r>
              <a:rPr lang="en-US" sz="2800" dirty="0">
                <a:solidFill>
                  <a:srgbClr val="FF0000"/>
                </a:solidFill>
              </a:rPr>
              <a:t>Schur complement </a:t>
            </a:r>
          </a:p>
        </p:txBody>
      </p:sp>
      <p:pic>
        <p:nvPicPr>
          <p:cNvPr id="17" name="图片 16">
            <a:extLst>
              <a:ext uri="{FF2B5EF4-FFF2-40B4-BE49-F238E27FC236}">
                <a16:creationId xmlns:a16="http://schemas.microsoft.com/office/drawing/2014/main" id="{8E7692BD-A2A1-46E7-87FD-CA4BFC1C467E}"/>
              </a:ext>
            </a:extLst>
          </p:cNvPr>
          <p:cNvPicPr>
            <a:picLocks noChangeAspect="1"/>
          </p:cNvPicPr>
          <p:nvPr/>
        </p:nvPicPr>
        <p:blipFill>
          <a:blip r:embed="rId4"/>
          <a:stretch>
            <a:fillRect/>
          </a:stretch>
        </p:blipFill>
        <p:spPr>
          <a:xfrm>
            <a:off x="169333" y="2022132"/>
            <a:ext cx="5568408" cy="520918"/>
          </a:xfrm>
          <a:prstGeom prst="rect">
            <a:avLst/>
          </a:prstGeom>
        </p:spPr>
      </p:pic>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835BD3C2-7696-4E51-8D36-327338FCC7DA}"/>
                  </a:ext>
                </a:extLst>
              </p:cNvPr>
              <p:cNvSpPr txBox="1"/>
              <p:nvPr/>
            </p:nvSpPr>
            <p:spPr>
              <a:xfrm>
                <a:off x="924557" y="2825787"/>
                <a:ext cx="10668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𝐒</m:t>
                          </m:r>
                        </m:e>
                        <m:sub>
                          <m:r>
                            <a:rPr lang="en-US" b="1" i="0" smtClean="0">
                              <a:latin typeface="Cambria Math" panose="02040503050406030204" pitchFamily="18" charset="0"/>
                            </a:rPr>
                            <m:t>𝐏𝐏</m:t>
                          </m:r>
                        </m:sub>
                      </m:sSub>
                    </m:oMath>
                  </m:oMathPara>
                </a14:m>
                <a:endParaRPr lang="en-US" b="1" dirty="0"/>
              </a:p>
            </p:txBody>
          </p:sp>
        </mc:Choice>
        <mc:Fallback xmlns="">
          <p:sp>
            <p:nvSpPr>
              <p:cNvPr id="18" name="文本框 17">
                <a:extLst>
                  <a:ext uri="{FF2B5EF4-FFF2-40B4-BE49-F238E27FC236}">
                    <a16:creationId xmlns:a16="http://schemas.microsoft.com/office/drawing/2014/main" id="{835BD3C2-7696-4E51-8D36-327338FCC7DA}"/>
                  </a:ext>
                </a:extLst>
              </p:cNvPr>
              <p:cNvSpPr txBox="1">
                <a:spLocks noRot="1" noChangeAspect="1" noMove="1" noResize="1" noEditPoints="1" noAdjustHandles="1" noChangeArrowheads="1" noChangeShapeType="1" noTextEdit="1"/>
              </p:cNvSpPr>
              <p:nvPr/>
            </p:nvSpPr>
            <p:spPr>
              <a:xfrm>
                <a:off x="924557" y="2825787"/>
                <a:ext cx="1066800" cy="369332"/>
              </a:xfrm>
              <a:prstGeom prst="rect">
                <a:avLst/>
              </a:prstGeom>
              <a:blipFill>
                <a:blip r:embed="rId5"/>
                <a:stretch>
                  <a:fillRect/>
                </a:stretch>
              </a:blipFill>
            </p:spPr>
            <p:txBody>
              <a:bodyPr/>
              <a:lstStyle/>
              <a:p>
                <a:r>
                  <a:rPr lang="en-US">
                    <a:noFill/>
                  </a:rPr>
                  <a:t> </a:t>
                </a:r>
              </a:p>
            </p:txBody>
          </p:sp>
        </mc:Fallback>
      </mc:AlternateContent>
      <p:sp>
        <p:nvSpPr>
          <p:cNvPr id="19" name="左大括号 18">
            <a:extLst>
              <a:ext uri="{FF2B5EF4-FFF2-40B4-BE49-F238E27FC236}">
                <a16:creationId xmlns:a16="http://schemas.microsoft.com/office/drawing/2014/main" id="{3974FC62-078C-4D98-B11B-695FB638EF9B}"/>
              </a:ext>
            </a:extLst>
          </p:cNvPr>
          <p:cNvSpPr/>
          <p:nvPr/>
        </p:nvSpPr>
        <p:spPr>
          <a:xfrm rot="16200000">
            <a:off x="1387758" y="1642316"/>
            <a:ext cx="288092" cy="1982531"/>
          </a:xfrm>
          <a:prstGeom prst="leftBrace">
            <a:avLst>
              <a:gd name="adj1" fmla="val 19492"/>
              <a:gd name="adj2" fmla="val 4809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0" name="图片 19">
            <a:extLst>
              <a:ext uri="{FF2B5EF4-FFF2-40B4-BE49-F238E27FC236}">
                <a16:creationId xmlns:a16="http://schemas.microsoft.com/office/drawing/2014/main" id="{EC30B7E5-242E-45BD-A018-2735A8BE33D2}"/>
              </a:ext>
            </a:extLst>
          </p:cNvPr>
          <p:cNvPicPr>
            <a:picLocks noChangeAspect="1"/>
          </p:cNvPicPr>
          <p:nvPr/>
        </p:nvPicPr>
        <p:blipFill>
          <a:blip r:embed="rId6"/>
          <a:stretch>
            <a:fillRect/>
          </a:stretch>
        </p:blipFill>
        <p:spPr>
          <a:xfrm>
            <a:off x="1896612" y="2932477"/>
            <a:ext cx="3935874" cy="678599"/>
          </a:xfrm>
          <a:prstGeom prst="rect">
            <a:avLst/>
          </a:prstGeom>
        </p:spPr>
      </p:pic>
    </p:spTree>
    <p:extLst>
      <p:ext uri="{BB962C8B-B14F-4D97-AF65-F5344CB8AC3E}">
        <p14:creationId xmlns:p14="http://schemas.microsoft.com/office/powerpoint/2010/main" val="3734026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1254DE-F86D-4C92-8055-2F91C1B485CE}"/>
              </a:ext>
            </a:extLst>
          </p:cNvPr>
          <p:cNvSpPr>
            <a:spLocks noGrp="1"/>
          </p:cNvSpPr>
          <p:nvPr>
            <p:ph type="title"/>
          </p:nvPr>
        </p:nvSpPr>
        <p:spPr>
          <a:xfrm>
            <a:off x="486508" y="0"/>
            <a:ext cx="10515600" cy="1325563"/>
          </a:xfrm>
        </p:spPr>
        <p:txBody>
          <a:bodyPr/>
          <a:lstStyle/>
          <a:p>
            <a:r>
              <a:rPr lang="en-US" dirty="0"/>
              <a:t>Nonlinear L</a:t>
            </a:r>
            <a:r>
              <a:rPr lang="en-US" altLang="zh-CN" dirty="0"/>
              <a:t>east Square Optimization </a:t>
            </a:r>
            <a:endParaRPr lang="en-US" dirty="0"/>
          </a:p>
        </p:txBody>
      </p:sp>
      <p:sp>
        <p:nvSpPr>
          <p:cNvPr id="3" name="内容占位符 2">
            <a:extLst>
              <a:ext uri="{FF2B5EF4-FFF2-40B4-BE49-F238E27FC236}">
                <a16:creationId xmlns:a16="http://schemas.microsoft.com/office/drawing/2014/main" id="{FE71F630-09B8-401C-9E24-3FEA554C2A38}"/>
              </a:ext>
            </a:extLst>
          </p:cNvPr>
          <p:cNvSpPr>
            <a:spLocks noGrp="1"/>
          </p:cNvSpPr>
          <p:nvPr>
            <p:ph idx="1"/>
          </p:nvPr>
        </p:nvSpPr>
        <p:spPr>
          <a:xfrm>
            <a:off x="392724" y="2903107"/>
            <a:ext cx="4882658" cy="650289"/>
          </a:xfrm>
        </p:spPr>
        <p:txBody>
          <a:bodyPr/>
          <a:lstStyle/>
          <a:p>
            <a:r>
              <a:rPr lang="en-US" dirty="0"/>
              <a:t>Gradient Descendent</a:t>
            </a: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4104A751-5B92-4F5D-9B08-AD356FFAE50F}"/>
                  </a:ext>
                </a:extLst>
              </p:cNvPr>
              <p:cNvSpPr/>
              <p:nvPr/>
            </p:nvSpPr>
            <p:spPr>
              <a:xfrm>
                <a:off x="964810" y="1114548"/>
                <a:ext cx="8310801" cy="11263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1" i="1">
                              <a:latin typeface="Cambria Math" panose="02040503050406030204" pitchFamily="18" charset="0"/>
                              <a:ea typeface="Cambria Math" panose="02040503050406030204" pitchFamily="18" charset="0"/>
                            </a:rPr>
                            <m:t>𝝁</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𝑎𝑟𝑔𝑚𝑖𝑛</m:t>
                      </m:r>
                      <m:d>
                        <m:dPr>
                          <m:ctrlPr>
                            <a:rPr lang="en-US" i="1">
                              <a:latin typeface="Cambria Math" panose="02040503050406030204" pitchFamily="18" charset="0"/>
                            </a:rPr>
                          </m:ctrlPr>
                        </m:dPr>
                        <m:e>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𝑚</m:t>
                              </m:r>
                            </m:sup>
                            <m:e>
                              <m:sSubSup>
                                <m:sSubSupPr>
                                  <m:ctrlPr>
                                    <a:rPr lang="en-US" i="1">
                                      <a:latin typeface="Cambria Math" panose="02040503050406030204" pitchFamily="18" charset="0"/>
                                    </a:rPr>
                                  </m:ctrlPr>
                                </m:sSubSupPr>
                                <m:e>
                                  <m:r>
                                    <a:rPr lang="en-US" i="1">
                                      <a:latin typeface="Cambria Math" panose="02040503050406030204" pitchFamily="18" charset="0"/>
                                    </a:rPr>
                                    <m:t>𝑒</m:t>
                                  </m:r>
                                </m:e>
                                <m:sub>
                                  <m:r>
                                    <a:rPr lang="en-US" i="1">
                                      <a:latin typeface="Cambria Math" panose="02040503050406030204" pitchFamily="18" charset="0"/>
                                    </a:rPr>
                                    <m:t>𝑘</m:t>
                                  </m:r>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sym typeface="Symbol" panose="05050102010706020507" pitchFamily="18" charset="2"/>
                                    </a:rPr>
                                    <m:t></m:t>
                                  </m:r>
                                </m:e>
                                <m:sub>
                                  <m:r>
                                    <a:rPr lang="en-US" i="1">
                                      <a:latin typeface="Cambria Math" panose="02040503050406030204" pitchFamily="18" charset="0"/>
                                    </a:rPr>
                                    <m:t>𝐾</m:t>
                                  </m:r>
                                </m:sub>
                              </m:sSub>
                              <m:sSubSup>
                                <m:sSubSupPr>
                                  <m:ctrlPr>
                                    <a:rPr lang="en-US" i="1">
                                      <a:latin typeface="Cambria Math" panose="02040503050406030204" pitchFamily="18" charset="0"/>
                                    </a:rPr>
                                  </m:ctrlPr>
                                </m:sSubSupPr>
                                <m:e>
                                  <m:r>
                                    <a:rPr lang="en-US" i="1">
                                      <a:latin typeface="Cambria Math" panose="02040503050406030204" pitchFamily="18" charset="0"/>
                                    </a:rPr>
                                    <m:t>𝑒</m:t>
                                  </m:r>
                                </m:e>
                                <m:sub>
                                  <m:r>
                                    <a:rPr lang="en-US" i="1">
                                      <a:latin typeface="Cambria Math" panose="02040503050406030204" pitchFamily="18" charset="0"/>
                                    </a:rPr>
                                    <m:t>𝑘</m:t>
                                  </m:r>
                                </m:sub>
                                <m:sup/>
                              </m:sSubSup>
                            </m:e>
                          </m:nary>
                        </m:e>
                      </m:d>
                      <m:r>
                        <a:rPr lang="en-US" b="0" i="1" smtClean="0">
                          <a:latin typeface="Cambria Math" panose="02040503050406030204" pitchFamily="18" charset="0"/>
                        </a:rPr>
                        <m:t>=</m:t>
                      </m:r>
                      <m:r>
                        <a:rPr lang="en-US" i="1">
                          <a:latin typeface="Cambria Math" panose="02040503050406030204" pitchFamily="18" charset="0"/>
                        </a:rPr>
                        <m:t>𝑎𝑟𝑔𝑚𝑖𝑛</m:t>
                      </m:r>
                      <m:d>
                        <m:dPr>
                          <m:ctrlPr>
                            <a:rPr lang="en-US" b="0" i="1" smtClean="0">
                              <a:latin typeface="Cambria Math" panose="02040503050406030204" pitchFamily="18" charset="0"/>
                            </a:rPr>
                          </m:ctrlPr>
                        </m:dPr>
                        <m:e>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𝑚</m:t>
                              </m:r>
                            </m:sup>
                            <m:e>
                              <m:sSubSup>
                                <m:sSubSupPr>
                                  <m:ctrlPr>
                                    <a:rPr lang="en-US" i="1">
                                      <a:latin typeface="Cambria Math" panose="02040503050406030204" pitchFamily="18" charset="0"/>
                                    </a:rPr>
                                  </m:ctrlPr>
                                </m:sSubSupPr>
                                <m:e>
                                  <m:d>
                                    <m:dPr>
                                      <m:ctrlPr>
                                        <a:rPr lang="en-US" b="0" i="1" smtClean="0">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𝑧</m:t>
                                          </m:r>
                                        </m:e>
                                        <m:sub>
                                          <m:r>
                                            <a:rPr lang="en-US" i="1">
                                              <a:latin typeface="Cambria Math" panose="02040503050406030204" pitchFamily="18" charset="0"/>
                                            </a:rPr>
                                            <m:t>𝑘</m:t>
                                          </m:r>
                                        </m:sub>
                                        <m:sup/>
                                      </m:sSubSup>
                                      <m:r>
                                        <m:rPr>
                                          <m:nor/>
                                        </m:rPr>
                                        <a:rPr lang="en-US" dirty="0"/>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𝑘</m:t>
                                              </m:r>
                                            </m:sub>
                                          </m:sSub>
                                        </m:e>
                                      </m:acc>
                                      <m:d>
                                        <m:dPr>
                                          <m:ctrlPr>
                                            <a:rPr lang="en-US" b="0" i="1" smtClean="0">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𝝁</m:t>
                                          </m:r>
                                        </m:e>
                                      </m:d>
                                    </m:e>
                                  </m:d>
                                </m:e>
                                <m:sub/>
                                <m:sup>
                                  <m:r>
                                    <a:rPr lang="en-US" i="1">
                                      <a:latin typeface="Cambria Math" panose="02040503050406030204" pitchFamily="18" charset="0"/>
                                    </a:rPr>
                                    <m:t>𝑇</m:t>
                                  </m:r>
                                </m:sup>
                              </m:sSubSup>
                              <m:sSub>
                                <m:sSubPr>
                                  <m:ctrlPr>
                                    <a:rPr lang="en-US" i="1">
                                      <a:latin typeface="Cambria Math" panose="02040503050406030204" pitchFamily="18" charset="0"/>
                                    </a:rPr>
                                  </m:ctrlPr>
                                </m:sSubPr>
                                <m:e>
                                  <m:r>
                                    <a:rPr lang="en-US" i="1">
                                      <a:latin typeface="Cambria Math" panose="02040503050406030204" pitchFamily="18" charset="0"/>
                                      <a:sym typeface="Symbol" panose="05050102010706020507" pitchFamily="18" charset="2"/>
                                    </a:rPr>
                                    <m:t></m:t>
                                  </m:r>
                                </m:e>
                                <m:sub>
                                  <m:r>
                                    <a:rPr lang="en-US" i="1">
                                      <a:latin typeface="Cambria Math" panose="02040503050406030204" pitchFamily="18" charset="0"/>
                                    </a:rPr>
                                    <m:t>𝐾</m:t>
                                  </m:r>
                                </m:sub>
                              </m:sSub>
                              <m:d>
                                <m:dPr>
                                  <m:ctrlPr>
                                    <a:rPr lang="en-US" b="0" i="1" smtClean="0">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𝑧</m:t>
                                      </m:r>
                                    </m:e>
                                    <m:sub>
                                      <m:r>
                                        <a:rPr lang="en-US" i="1">
                                          <a:latin typeface="Cambria Math" panose="02040503050406030204" pitchFamily="18" charset="0"/>
                                        </a:rPr>
                                        <m:t>𝑘</m:t>
                                      </m:r>
                                    </m:sub>
                                    <m:sup/>
                                  </m:sSubSup>
                                  <m:r>
                                    <m:rPr>
                                      <m:nor/>
                                    </m:rPr>
                                    <a:rPr lang="en-US" dirty="0"/>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𝑘</m:t>
                                          </m:r>
                                        </m:sub>
                                      </m:sSub>
                                    </m:e>
                                  </m:acc>
                                  <m:d>
                                    <m:dPr>
                                      <m:ctrlPr>
                                        <a:rPr lang="en-US" b="0" i="1" smtClean="0">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𝝁</m:t>
                                      </m:r>
                                    </m:e>
                                  </m:d>
                                </m:e>
                              </m:d>
                            </m:e>
                          </m:nary>
                        </m:e>
                      </m:d>
                    </m:oMath>
                  </m:oMathPara>
                </a14:m>
                <a:endParaRPr lang="en-US" dirty="0"/>
              </a:p>
              <a:p>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𝑎𝑟𝑔𝑚𝑖𝑛</m:t>
                    </m:r>
                    <m:d>
                      <m:dPr>
                        <m:ctrlPr>
                          <a:rPr lang="en-US" b="0" i="1" smtClean="0">
                            <a:latin typeface="Cambria Math" panose="02040503050406030204" pitchFamily="18" charset="0"/>
                          </a:rPr>
                        </m:ctrlPr>
                      </m:dPr>
                      <m:e>
                        <m:sSubSup>
                          <m:sSubSupPr>
                            <m:ctrlPr>
                              <a:rPr lang="en-US" i="1">
                                <a:latin typeface="Cambria Math" panose="02040503050406030204" pitchFamily="18" charset="0"/>
                              </a:rPr>
                            </m:ctrlPr>
                          </m:sSubSupPr>
                          <m:e>
                            <m:d>
                              <m:dPr>
                                <m:ctrlPr>
                                  <a:rPr lang="en-US" i="1">
                                    <a:latin typeface="Cambria Math" panose="02040503050406030204" pitchFamily="18" charset="0"/>
                                  </a:rPr>
                                </m:ctrlPr>
                              </m:dPr>
                              <m:e>
                                <m:r>
                                  <a:rPr lang="en-US" b="1" i="1">
                                    <a:latin typeface="Cambria Math" panose="02040503050406030204" pitchFamily="18" charset="0"/>
                                  </a:rPr>
                                  <m:t>𝒛</m:t>
                                </m:r>
                                <m:r>
                                  <m:rPr>
                                    <m:nor/>
                                  </m:rPr>
                                  <a:rPr lang="en-US" dirty="0"/>
                                  <m:t>−</m:t>
                                </m:r>
                                <m:acc>
                                  <m:accPr>
                                    <m:chr m:val="̂"/>
                                    <m:ctrlPr>
                                      <a:rPr lang="en-US" i="1">
                                        <a:latin typeface="Cambria Math" panose="02040503050406030204" pitchFamily="18" charset="0"/>
                                      </a:rPr>
                                    </m:ctrlPr>
                                  </m:accPr>
                                  <m:e>
                                    <m:r>
                                      <a:rPr lang="en-US" b="1" i="1">
                                        <a:latin typeface="Cambria Math" panose="02040503050406030204" pitchFamily="18" charset="0"/>
                                      </a:rPr>
                                      <m:t>𝒛</m:t>
                                    </m:r>
                                  </m:e>
                                </m:acc>
                                <m:d>
                                  <m:dPr>
                                    <m:ctrlPr>
                                      <a:rPr lang="en-US"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𝝁</m:t>
                                    </m:r>
                                  </m:e>
                                </m:d>
                              </m:e>
                            </m:d>
                          </m:e>
                          <m:sub/>
                          <m:sup>
                            <m:r>
                              <a:rPr lang="en-US" i="1">
                                <a:latin typeface="Cambria Math" panose="02040503050406030204" pitchFamily="18" charset="0"/>
                              </a:rPr>
                              <m:t>𝑇</m:t>
                            </m:r>
                          </m:sup>
                        </m:sSubSup>
                        <m:r>
                          <a:rPr lang="en-US" b="0" i="1">
                            <a:latin typeface="Cambria Math" panose="02040503050406030204" pitchFamily="18" charset="0"/>
                            <a:sym typeface="Symbol" panose="05050102010706020507" pitchFamily="18" charset="2"/>
                          </a:rPr>
                          <m:t></m:t>
                        </m:r>
                        <m:d>
                          <m:dPr>
                            <m:ctrlPr>
                              <a:rPr lang="en-US" i="1">
                                <a:latin typeface="Cambria Math" panose="02040503050406030204" pitchFamily="18" charset="0"/>
                              </a:rPr>
                            </m:ctrlPr>
                          </m:dPr>
                          <m:e>
                            <m:r>
                              <a:rPr lang="en-US" b="1" i="1">
                                <a:latin typeface="Cambria Math" panose="02040503050406030204" pitchFamily="18" charset="0"/>
                              </a:rPr>
                              <m:t>𝒛</m:t>
                            </m:r>
                            <m:r>
                              <m:rPr>
                                <m:nor/>
                              </m:rPr>
                              <a:rPr lang="en-US" dirty="0"/>
                              <m:t>−</m:t>
                            </m:r>
                            <m:acc>
                              <m:accPr>
                                <m:chr m:val="̂"/>
                                <m:ctrlPr>
                                  <a:rPr lang="en-US" i="1">
                                    <a:latin typeface="Cambria Math" panose="02040503050406030204" pitchFamily="18" charset="0"/>
                                  </a:rPr>
                                </m:ctrlPr>
                              </m:accPr>
                              <m:e>
                                <m:r>
                                  <a:rPr lang="en-US" b="1" i="1">
                                    <a:latin typeface="Cambria Math" panose="02040503050406030204" pitchFamily="18" charset="0"/>
                                  </a:rPr>
                                  <m:t>𝒛</m:t>
                                </m:r>
                              </m:e>
                            </m:acc>
                            <m:d>
                              <m:dPr>
                                <m:ctrlPr>
                                  <a:rPr lang="en-US"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𝝁</m:t>
                                </m:r>
                              </m:e>
                            </m:d>
                          </m:e>
                        </m:d>
                      </m:e>
                    </m:d>
                  </m:oMath>
                </a14:m>
                <a:endParaRPr lang="en-US" dirty="0"/>
              </a:p>
            </p:txBody>
          </p:sp>
        </mc:Choice>
        <mc:Fallback xmlns="">
          <p:sp>
            <p:nvSpPr>
              <p:cNvPr id="4" name="矩形 3">
                <a:extLst>
                  <a:ext uri="{FF2B5EF4-FFF2-40B4-BE49-F238E27FC236}">
                    <a16:creationId xmlns:a16="http://schemas.microsoft.com/office/drawing/2014/main" id="{4104A751-5B92-4F5D-9B08-AD356FFAE50F}"/>
                  </a:ext>
                </a:extLst>
              </p:cNvPr>
              <p:cNvSpPr>
                <a:spLocks noRot="1" noChangeAspect="1" noMove="1" noResize="1" noEditPoints="1" noAdjustHandles="1" noChangeArrowheads="1" noChangeShapeType="1" noTextEdit="1"/>
              </p:cNvSpPr>
              <p:nvPr/>
            </p:nvSpPr>
            <p:spPr>
              <a:xfrm>
                <a:off x="964810" y="1114548"/>
                <a:ext cx="8310801" cy="1126334"/>
              </a:xfrm>
              <a:prstGeom prst="rect">
                <a:avLst/>
              </a:prstGeom>
              <a:blipFill>
                <a:blip r:embed="rId3"/>
                <a:stretch>
                  <a:fillRect/>
                </a:stretch>
              </a:blipFill>
            </p:spPr>
            <p:txBody>
              <a:bodyPr/>
              <a:lstStyle/>
              <a:p>
                <a:r>
                  <a:rPr lang="en-US">
                    <a:noFill/>
                  </a:rPr>
                  <a:t> </a:t>
                </a:r>
              </a:p>
            </p:txBody>
          </p:sp>
        </mc:Fallback>
      </mc:AlternateContent>
      <p:sp>
        <p:nvSpPr>
          <p:cNvPr id="5" name="左大括号 4">
            <a:extLst>
              <a:ext uri="{FF2B5EF4-FFF2-40B4-BE49-F238E27FC236}">
                <a16:creationId xmlns:a16="http://schemas.microsoft.com/office/drawing/2014/main" id="{CECDEAAF-7300-4AA9-B025-63C0ABD11968}"/>
              </a:ext>
            </a:extLst>
          </p:cNvPr>
          <p:cNvSpPr/>
          <p:nvPr/>
        </p:nvSpPr>
        <p:spPr>
          <a:xfrm rot="16200000">
            <a:off x="3235300" y="1221209"/>
            <a:ext cx="251576" cy="2168613"/>
          </a:xfrm>
          <a:prstGeom prst="leftBrace">
            <a:avLst>
              <a:gd name="adj1" fmla="val 48033"/>
              <a:gd name="adj2" fmla="val 4833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0DEAE301-D0F5-4BE2-A576-60BE35169EB0}"/>
                  </a:ext>
                </a:extLst>
              </p:cNvPr>
              <p:cNvSpPr txBox="1"/>
              <p:nvPr/>
            </p:nvSpPr>
            <p:spPr>
              <a:xfrm>
                <a:off x="3090052" y="2533869"/>
                <a:ext cx="5420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𝐅</m:t>
                      </m:r>
                      <m:d>
                        <m:dPr>
                          <m:ctrlPr>
                            <a:rPr lang="en-US"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𝝁</m:t>
                          </m:r>
                        </m:e>
                      </m:d>
                    </m:oMath>
                  </m:oMathPara>
                </a14:m>
                <a:endParaRPr lang="en-US" dirty="0"/>
              </a:p>
            </p:txBody>
          </p:sp>
        </mc:Choice>
        <mc:Fallback xmlns="">
          <p:sp>
            <p:nvSpPr>
              <p:cNvPr id="6" name="文本框 5">
                <a:extLst>
                  <a:ext uri="{FF2B5EF4-FFF2-40B4-BE49-F238E27FC236}">
                    <a16:creationId xmlns:a16="http://schemas.microsoft.com/office/drawing/2014/main" id="{0DEAE301-D0F5-4BE2-A576-60BE35169EB0}"/>
                  </a:ext>
                </a:extLst>
              </p:cNvPr>
              <p:cNvSpPr txBox="1">
                <a:spLocks noRot="1" noChangeAspect="1" noMove="1" noResize="1" noEditPoints="1" noAdjustHandles="1" noChangeArrowheads="1" noChangeShapeType="1" noTextEdit="1"/>
              </p:cNvSpPr>
              <p:nvPr/>
            </p:nvSpPr>
            <p:spPr>
              <a:xfrm>
                <a:off x="3090052" y="2533869"/>
                <a:ext cx="542071" cy="276999"/>
              </a:xfrm>
              <a:prstGeom prst="rect">
                <a:avLst/>
              </a:prstGeom>
              <a:blipFill>
                <a:blip r:embed="rId4"/>
                <a:stretch>
                  <a:fillRect l="-8989"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C815BD1C-97E5-480E-BDDF-2F750CB01199}"/>
                  </a:ext>
                </a:extLst>
              </p:cNvPr>
              <p:cNvSpPr/>
              <p:nvPr/>
            </p:nvSpPr>
            <p:spPr>
              <a:xfrm>
                <a:off x="392724" y="3607816"/>
                <a:ext cx="8667433" cy="684739"/>
              </a:xfrm>
              <a:prstGeom prst="rect">
                <a:avLst/>
              </a:prstGeom>
            </p:spPr>
            <p:txBody>
              <a:bodyPr wrap="square">
                <a:spAutoFit/>
              </a:bodyPr>
              <a:lstStyle/>
              <a:p>
                <a14:m>
                  <m:oMath xmlns:m="http://schemas.openxmlformats.org/officeDocument/2006/math">
                    <m:r>
                      <a:rPr lang="en-US" sz="2400" i="1" smtClean="0">
                        <a:latin typeface="Cambria Math" panose="02040503050406030204" pitchFamily="18" charset="0"/>
                        <a:sym typeface="Symbol" panose="05050102010706020507" pitchFamily="18" charset="2"/>
                      </a:rPr>
                      <m:t></m:t>
                    </m:r>
                    <m:r>
                      <a:rPr lang="en-US" sz="2400" b="1">
                        <a:latin typeface="Cambria Math" panose="02040503050406030204" pitchFamily="18" charset="0"/>
                      </a:rPr>
                      <m:t>𝐅</m:t>
                    </m:r>
                    <m:d>
                      <m:dPr>
                        <m:ctrlPr>
                          <a:rPr lang="en-US" sz="2400" i="1">
                            <a:latin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𝝁</m:t>
                        </m:r>
                      </m:e>
                    </m:d>
                    <m:r>
                      <a:rPr lang="en-US" sz="2400" b="0" i="1" smtClean="0">
                        <a:latin typeface="Cambria Math" panose="02040503050406030204" pitchFamily="18" charset="0"/>
                      </a:rPr>
                      <m:t>=−2</m:t>
                    </m:r>
                    <m:sSubSup>
                      <m:sSubSupPr>
                        <m:ctrlPr>
                          <a:rPr lang="en-US" sz="2400" i="1">
                            <a:latin typeface="Cambria Math" panose="02040503050406030204" pitchFamily="18" charset="0"/>
                          </a:rPr>
                        </m:ctrlPr>
                      </m:sSubSupPr>
                      <m:e>
                        <m:d>
                          <m:dPr>
                            <m:ctrlPr>
                              <a:rPr lang="en-US" sz="2400" i="1">
                                <a:latin typeface="Cambria Math" panose="02040503050406030204" pitchFamily="18" charset="0"/>
                              </a:rPr>
                            </m:ctrlPr>
                          </m:dPr>
                          <m:e>
                            <m:r>
                              <a:rPr lang="en-US" sz="2400" b="1" i="1">
                                <a:latin typeface="Cambria Math" panose="02040503050406030204" pitchFamily="18" charset="0"/>
                              </a:rPr>
                              <m:t>𝒛</m:t>
                            </m:r>
                            <m:r>
                              <m:rPr>
                                <m:nor/>
                              </m:rPr>
                              <a:rPr lang="en-US" sz="2400" dirty="0"/>
                              <m:t>−</m:t>
                            </m:r>
                            <m:acc>
                              <m:accPr>
                                <m:chr m:val="̂"/>
                                <m:ctrlPr>
                                  <a:rPr lang="en-US" sz="2400" i="1">
                                    <a:latin typeface="Cambria Math" panose="02040503050406030204" pitchFamily="18" charset="0"/>
                                  </a:rPr>
                                </m:ctrlPr>
                              </m:accPr>
                              <m:e>
                                <m:r>
                                  <a:rPr lang="en-US" sz="2400" b="1" i="1">
                                    <a:latin typeface="Cambria Math" panose="02040503050406030204" pitchFamily="18" charset="0"/>
                                  </a:rPr>
                                  <m:t>𝒛</m:t>
                                </m:r>
                              </m:e>
                            </m:acc>
                            <m:d>
                              <m:dPr>
                                <m:ctrlPr>
                                  <a:rPr lang="en-US" sz="2400" i="1">
                                    <a:latin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𝝁</m:t>
                                </m:r>
                              </m:e>
                            </m:d>
                          </m:e>
                        </m:d>
                      </m:e>
                      <m:sub/>
                      <m:sup>
                        <m:r>
                          <a:rPr lang="en-US" sz="2400" i="1">
                            <a:latin typeface="Cambria Math" panose="02040503050406030204" pitchFamily="18" charset="0"/>
                          </a:rPr>
                          <m:t>𝑇</m:t>
                        </m:r>
                      </m:sup>
                    </m:sSubSup>
                    <m:r>
                      <a:rPr lang="en-US" sz="2400" i="1">
                        <a:latin typeface="Cambria Math" panose="02040503050406030204" pitchFamily="18" charset="0"/>
                        <a:sym typeface="Symbol" panose="05050102010706020507" pitchFamily="18" charset="2"/>
                      </a:rPr>
                      <m:t></m:t>
                    </m:r>
                    <m:d>
                      <m:dPr>
                        <m:begChr m:val="["/>
                        <m:endChr m:val="]"/>
                        <m:ctrlPr>
                          <a:rPr lang="en-US" sz="2400" b="0" i="1" smtClean="0">
                            <a:latin typeface="Cambria Math" panose="02040503050406030204" pitchFamily="18" charset="0"/>
                            <a:sym typeface="Symbol" panose="05050102010706020507" pitchFamily="18" charset="2"/>
                          </a:rPr>
                        </m:ctrlPr>
                      </m:dPr>
                      <m:e>
                        <m:f>
                          <m:fPr>
                            <m:ctrlPr>
                              <a:rPr lang="en-US" sz="2400" i="1">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acc>
                              <m:accPr>
                                <m:chr m:val="̂"/>
                                <m:ctrlPr>
                                  <a:rPr lang="en-US" sz="2400" i="1">
                                    <a:latin typeface="Cambria Math" panose="02040503050406030204" pitchFamily="18" charset="0"/>
                                  </a:rPr>
                                </m:ctrlPr>
                              </m:accPr>
                              <m:e>
                                <m:r>
                                  <a:rPr lang="en-US" sz="2400" b="1" i="1">
                                    <a:latin typeface="Cambria Math" panose="02040503050406030204" pitchFamily="18" charset="0"/>
                                  </a:rPr>
                                  <m:t>𝒛</m:t>
                                </m:r>
                              </m:e>
                            </m:acc>
                            <m:d>
                              <m:dPr>
                                <m:ctrlPr>
                                  <a:rPr lang="en-US" sz="2400" i="1">
                                    <a:latin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𝝁</m:t>
                                </m:r>
                              </m:e>
                            </m:d>
                          </m:num>
                          <m:den>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𝝁</m:t>
                            </m:r>
                          </m:den>
                        </m:f>
                      </m:e>
                    </m:d>
                    <m:r>
                      <a:rPr lang="en-US" sz="2400" b="0" i="1" smtClean="0">
                        <a:latin typeface="Cambria Math" panose="02040503050406030204" pitchFamily="18" charset="0"/>
                        <a:sym typeface="Symbol" panose="05050102010706020507" pitchFamily="18" charset="2"/>
                      </a:rPr>
                      <m:t>=−2</m:t>
                    </m:r>
                    <m:r>
                      <a:rPr lang="en-US" sz="2400" b="0" i="0" smtClean="0">
                        <a:latin typeface="Cambria Math" panose="02040503050406030204" pitchFamily="18" charset="0"/>
                        <a:sym typeface="Symbol" panose="05050102010706020507" pitchFamily="18" charset="2"/>
                      </a:rPr>
                      <m:t> </m:t>
                    </m:r>
                    <m:sSubSup>
                      <m:sSubSupPr>
                        <m:ctrlPr>
                          <a:rPr lang="en-US" sz="2400" i="1">
                            <a:latin typeface="Cambria Math" panose="02040503050406030204" pitchFamily="18" charset="0"/>
                          </a:rPr>
                        </m:ctrlPr>
                      </m:sSubSupPr>
                      <m:e>
                        <m:d>
                          <m:dPr>
                            <m:ctrlPr>
                              <a:rPr lang="en-US" sz="2400" i="1">
                                <a:latin typeface="Cambria Math" panose="02040503050406030204" pitchFamily="18" charset="0"/>
                              </a:rPr>
                            </m:ctrlPr>
                          </m:dPr>
                          <m:e>
                            <m:r>
                              <a:rPr lang="en-US" sz="2400" b="1" i="1">
                                <a:latin typeface="Cambria Math" panose="02040503050406030204" pitchFamily="18" charset="0"/>
                              </a:rPr>
                              <m:t>𝒛</m:t>
                            </m:r>
                            <m:r>
                              <m:rPr>
                                <m:nor/>
                              </m:rPr>
                              <a:rPr lang="en-US" sz="2400" dirty="0"/>
                              <m:t>−</m:t>
                            </m:r>
                            <m:acc>
                              <m:accPr>
                                <m:chr m:val="̂"/>
                                <m:ctrlPr>
                                  <a:rPr lang="en-US" sz="2400" i="1">
                                    <a:latin typeface="Cambria Math" panose="02040503050406030204" pitchFamily="18" charset="0"/>
                                  </a:rPr>
                                </m:ctrlPr>
                              </m:accPr>
                              <m:e>
                                <m:r>
                                  <a:rPr lang="en-US" sz="2400" b="1" i="1">
                                    <a:latin typeface="Cambria Math" panose="02040503050406030204" pitchFamily="18" charset="0"/>
                                  </a:rPr>
                                  <m:t>𝒛</m:t>
                                </m:r>
                              </m:e>
                            </m:acc>
                            <m:d>
                              <m:dPr>
                                <m:ctrlPr>
                                  <a:rPr lang="en-US" sz="2400" i="1">
                                    <a:latin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𝝁</m:t>
                                </m:r>
                              </m:e>
                            </m:d>
                          </m:e>
                        </m:d>
                      </m:e>
                      <m:sub/>
                      <m:sup>
                        <m:r>
                          <a:rPr lang="en-US" sz="2400" i="1">
                            <a:latin typeface="Cambria Math" panose="02040503050406030204" pitchFamily="18" charset="0"/>
                          </a:rPr>
                          <m:t>𝑇</m:t>
                        </m:r>
                      </m:sup>
                    </m:sSubSup>
                    <m:r>
                      <a:rPr lang="en-US" sz="2400" i="1">
                        <a:latin typeface="Cambria Math" panose="02040503050406030204" pitchFamily="18" charset="0"/>
                        <a:sym typeface="Symbol" panose="05050102010706020507" pitchFamily="18" charset="2"/>
                      </a:rPr>
                      <m:t></m:t>
                    </m:r>
                    <m:r>
                      <a:rPr lang="en-US" sz="2400" b="0" i="1" smtClean="0">
                        <a:latin typeface="Cambria Math" panose="02040503050406030204" pitchFamily="18" charset="0"/>
                        <a:sym typeface="Symbol" panose="05050102010706020507" pitchFamily="18" charset="2"/>
                      </a:rPr>
                      <m:t> </m:t>
                    </m:r>
                    <m:r>
                      <a:rPr lang="en-US" sz="2400" b="1" i="1" smtClean="0">
                        <a:latin typeface="Cambria Math" panose="02040503050406030204" pitchFamily="18" charset="0"/>
                        <a:sym typeface="Symbol" panose="05050102010706020507" pitchFamily="18" charset="2"/>
                      </a:rPr>
                      <m:t>𝑱</m:t>
                    </m:r>
                  </m:oMath>
                </a14:m>
                <a:r>
                  <a:rPr lang="en-US" sz="2400" b="1" i="1" dirty="0"/>
                  <a:t> </a:t>
                </a:r>
              </a:p>
            </p:txBody>
          </p:sp>
        </mc:Choice>
        <mc:Fallback xmlns="">
          <p:sp>
            <p:nvSpPr>
              <p:cNvPr id="8" name="矩形 7">
                <a:extLst>
                  <a:ext uri="{FF2B5EF4-FFF2-40B4-BE49-F238E27FC236}">
                    <a16:creationId xmlns:a16="http://schemas.microsoft.com/office/drawing/2014/main" id="{C815BD1C-97E5-480E-BDDF-2F750CB01199}"/>
                  </a:ext>
                </a:extLst>
              </p:cNvPr>
              <p:cNvSpPr>
                <a:spLocks noRot="1" noChangeAspect="1" noMove="1" noResize="1" noEditPoints="1" noAdjustHandles="1" noChangeArrowheads="1" noChangeShapeType="1" noTextEdit="1"/>
              </p:cNvSpPr>
              <p:nvPr/>
            </p:nvSpPr>
            <p:spPr>
              <a:xfrm>
                <a:off x="392724" y="3607816"/>
                <a:ext cx="8667433" cy="68473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9CE82121-4EB0-464E-B41D-BB3786E206FA}"/>
                  </a:ext>
                </a:extLst>
              </p:cNvPr>
              <p:cNvSpPr/>
              <p:nvPr/>
            </p:nvSpPr>
            <p:spPr>
              <a:xfrm>
                <a:off x="-1437957" y="4599844"/>
                <a:ext cx="7429475" cy="4932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smtClean="0">
                              <a:latin typeface="Cambria Math" panose="02040503050406030204" pitchFamily="18" charset="0"/>
                              <a:ea typeface="Cambria Math" panose="02040503050406030204" pitchFamily="18" charset="0"/>
                            </a:rPr>
                            <m:t>𝒌</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𝟏</m:t>
                          </m:r>
                        </m:sup>
                      </m:sSup>
                      <m:r>
                        <a:rPr lang="en-US" sz="2400" b="0" i="1" smtClean="0">
                          <a:latin typeface="Cambria Math" panose="02040503050406030204" pitchFamily="18" charset="0"/>
                        </a:rPr>
                        <m:t>=</m:t>
                      </m:r>
                      <m:sSup>
                        <m:sSupPr>
                          <m:ctrlPr>
                            <a:rPr lang="en-US" sz="2400" b="1" i="1">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a:latin typeface="Cambria Math" panose="02040503050406030204" pitchFamily="18" charset="0"/>
                              <a:ea typeface="Cambria Math" panose="02040503050406030204" pitchFamily="18" charset="0"/>
                            </a:rPr>
                            <m:t>𝒌</m:t>
                          </m:r>
                        </m:sup>
                      </m:sSup>
                      <m:r>
                        <a:rPr lang="en-US" sz="2400" b="1" i="1" smtClean="0">
                          <a:latin typeface="Cambria Math" panose="02040503050406030204" pitchFamily="18" charset="0"/>
                          <a:ea typeface="Cambria Math" panose="02040503050406030204" pitchFamily="18" charset="0"/>
                        </a:rPr>
                        <m:t>−</m:t>
                      </m:r>
                      <m:r>
                        <m:rPr>
                          <m:sty m:val="p"/>
                        </m:rPr>
                        <a:rPr lang="el-GR" sz="2400" b="0" i="1" smtClean="0">
                          <a:latin typeface="Cambria Math" panose="02040503050406030204" pitchFamily="18" charset="0"/>
                          <a:ea typeface="Cambria Math" panose="02040503050406030204" pitchFamily="18" charset="0"/>
                        </a:rPr>
                        <m:t>α</m:t>
                      </m:r>
                      <m:sSup>
                        <m:sSupPr>
                          <m:ctrlPr>
                            <a:rPr lang="el-GR"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sym typeface="Symbol" panose="05050102010706020507" pitchFamily="18" charset="2"/>
                            </a:rPr>
                            <m:t></m:t>
                          </m:r>
                          <m:r>
                            <a:rPr lang="en-US" sz="2400" b="1">
                              <a:latin typeface="Cambria Math" panose="02040503050406030204" pitchFamily="18" charset="0"/>
                            </a:rPr>
                            <m:t>𝐅</m:t>
                          </m:r>
                          <m:d>
                            <m:dPr>
                              <m:ctrlPr>
                                <a:rPr lang="en-US" sz="2400" i="1">
                                  <a:latin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𝝁</m:t>
                              </m:r>
                            </m:e>
                          </m:d>
                          <m:r>
                            <a:rPr lang="en-US" sz="2400" b="1" i="1">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ea typeface="Cambria Math" panose="02040503050406030204" pitchFamily="18" charset="0"/>
                            </a:rPr>
                            <m:t>𝑇</m:t>
                          </m:r>
                        </m:sup>
                      </m:sSup>
                    </m:oMath>
                  </m:oMathPara>
                </a14:m>
                <a:endParaRPr lang="en-US" sz="2400" b="1" i="1" dirty="0"/>
              </a:p>
            </p:txBody>
          </p:sp>
        </mc:Choice>
        <mc:Fallback xmlns="">
          <p:sp>
            <p:nvSpPr>
              <p:cNvPr id="9" name="矩形 8">
                <a:extLst>
                  <a:ext uri="{FF2B5EF4-FFF2-40B4-BE49-F238E27FC236}">
                    <a16:creationId xmlns:a16="http://schemas.microsoft.com/office/drawing/2014/main" id="{9CE82121-4EB0-464E-B41D-BB3786E206FA}"/>
                  </a:ext>
                </a:extLst>
              </p:cNvPr>
              <p:cNvSpPr>
                <a:spLocks noRot="1" noChangeAspect="1" noMove="1" noResize="1" noEditPoints="1" noAdjustHandles="1" noChangeArrowheads="1" noChangeShapeType="1" noTextEdit="1"/>
              </p:cNvSpPr>
              <p:nvPr/>
            </p:nvSpPr>
            <p:spPr>
              <a:xfrm>
                <a:off x="-1437957" y="4599844"/>
                <a:ext cx="7429475" cy="493277"/>
              </a:xfrm>
              <a:prstGeom prst="rect">
                <a:avLst/>
              </a:prstGeom>
              <a:blipFill>
                <a:blip r:embed="rId6"/>
                <a:stretch>
                  <a:fillRect b="-13750"/>
                </a:stretch>
              </a:blipFill>
            </p:spPr>
            <p:txBody>
              <a:bodyPr/>
              <a:lstStyle/>
              <a:p>
                <a:r>
                  <a:rPr lang="en-US">
                    <a:noFill/>
                  </a:rPr>
                  <a:t> </a:t>
                </a:r>
              </a:p>
            </p:txBody>
          </p:sp>
        </mc:Fallback>
      </mc:AlternateContent>
      <p:cxnSp>
        <p:nvCxnSpPr>
          <p:cNvPr id="11" name="直接连接符 10">
            <a:extLst>
              <a:ext uri="{FF2B5EF4-FFF2-40B4-BE49-F238E27FC236}">
                <a16:creationId xmlns:a16="http://schemas.microsoft.com/office/drawing/2014/main" id="{24AB479E-1632-4103-920C-42D64432C2E1}"/>
              </a:ext>
            </a:extLst>
          </p:cNvPr>
          <p:cNvCxnSpPr/>
          <p:nvPr/>
        </p:nvCxnSpPr>
        <p:spPr>
          <a:xfrm>
            <a:off x="8004516" y="5205047"/>
            <a:ext cx="31242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066223BA-381E-4BDD-83BF-8235ACE7964D}"/>
              </a:ext>
            </a:extLst>
          </p:cNvPr>
          <p:cNvCxnSpPr>
            <a:cxnSpLocks/>
          </p:cNvCxnSpPr>
          <p:nvPr/>
        </p:nvCxnSpPr>
        <p:spPr>
          <a:xfrm flipV="1">
            <a:off x="8593015" y="2431304"/>
            <a:ext cx="0" cy="3392286"/>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C539CB56-EA67-4FA4-8595-F0D9BE2F3452}"/>
                  </a:ext>
                </a:extLst>
              </p:cNvPr>
              <p:cNvSpPr/>
              <p:nvPr/>
            </p:nvSpPr>
            <p:spPr>
              <a:xfrm>
                <a:off x="8991756" y="2833790"/>
                <a:ext cx="495584" cy="375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ea typeface="Cambria Math" panose="02040503050406030204" pitchFamily="18" charset="0"/>
                            </a:rPr>
                          </m:ctrlPr>
                        </m:sSupPr>
                        <m:e>
                          <m:r>
                            <a:rPr lang="en-US" b="1" i="1">
                              <a:latin typeface="Cambria Math" panose="02040503050406030204" pitchFamily="18" charset="0"/>
                              <a:ea typeface="Cambria Math" panose="02040503050406030204" pitchFamily="18" charset="0"/>
                            </a:rPr>
                            <m:t>𝝁</m:t>
                          </m:r>
                        </m:e>
                        <m:sup>
                          <m:r>
                            <a:rPr lang="en-US" b="1" i="1" smtClean="0">
                              <a:latin typeface="Cambria Math" panose="02040503050406030204" pitchFamily="18" charset="0"/>
                              <a:ea typeface="Cambria Math" panose="02040503050406030204" pitchFamily="18" charset="0"/>
                            </a:rPr>
                            <m:t>𝟎</m:t>
                          </m:r>
                        </m:sup>
                      </m:sSup>
                    </m:oMath>
                  </m:oMathPara>
                </a14:m>
                <a:endParaRPr lang="en-US" dirty="0"/>
              </a:p>
            </p:txBody>
          </p:sp>
        </mc:Choice>
        <mc:Fallback xmlns="">
          <p:sp>
            <p:nvSpPr>
              <p:cNvPr id="15" name="矩形 14">
                <a:extLst>
                  <a:ext uri="{FF2B5EF4-FFF2-40B4-BE49-F238E27FC236}">
                    <a16:creationId xmlns:a16="http://schemas.microsoft.com/office/drawing/2014/main" id="{C539CB56-EA67-4FA4-8595-F0D9BE2F3452}"/>
                  </a:ext>
                </a:extLst>
              </p:cNvPr>
              <p:cNvSpPr>
                <a:spLocks noRot="1" noChangeAspect="1" noMove="1" noResize="1" noEditPoints="1" noAdjustHandles="1" noChangeArrowheads="1" noChangeShapeType="1" noTextEdit="1"/>
              </p:cNvSpPr>
              <p:nvPr/>
            </p:nvSpPr>
            <p:spPr>
              <a:xfrm>
                <a:off x="8991756" y="2833790"/>
                <a:ext cx="495584" cy="375552"/>
              </a:xfrm>
              <a:prstGeom prst="rect">
                <a:avLst/>
              </a:prstGeom>
              <a:blipFill>
                <a:blip r:embed="rId7"/>
                <a:stretch>
                  <a:fillRect b="-4918"/>
                </a:stretch>
              </a:blipFill>
            </p:spPr>
            <p:txBody>
              <a:bodyPr/>
              <a:lstStyle/>
              <a:p>
                <a:r>
                  <a:rPr lang="en-US">
                    <a:noFill/>
                  </a:rPr>
                  <a:t> </a:t>
                </a:r>
              </a:p>
            </p:txBody>
          </p:sp>
        </mc:Fallback>
      </mc:AlternateContent>
      <p:cxnSp>
        <p:nvCxnSpPr>
          <p:cNvPr id="17" name="直接箭头连接符 16">
            <a:extLst>
              <a:ext uri="{FF2B5EF4-FFF2-40B4-BE49-F238E27FC236}">
                <a16:creationId xmlns:a16="http://schemas.microsoft.com/office/drawing/2014/main" id="{AACF0043-F3EF-46DA-9B6F-F2B5A802DE7A}"/>
              </a:ext>
            </a:extLst>
          </p:cNvPr>
          <p:cNvCxnSpPr/>
          <p:nvPr/>
        </p:nvCxnSpPr>
        <p:spPr>
          <a:xfrm flipH="1" flipV="1">
            <a:off x="8707902" y="2431304"/>
            <a:ext cx="567709" cy="37956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3F1FBCF1-F99C-45A2-8116-E6BC9BEC430A}"/>
              </a:ext>
            </a:extLst>
          </p:cNvPr>
          <p:cNvCxnSpPr>
            <a:cxnSpLocks/>
          </p:cNvCxnSpPr>
          <p:nvPr/>
        </p:nvCxnSpPr>
        <p:spPr>
          <a:xfrm>
            <a:off x="9275611" y="2810868"/>
            <a:ext cx="690158" cy="54456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id="{380DCB27-B06F-419E-99D0-BDB18A5556DA}"/>
              </a:ext>
            </a:extLst>
          </p:cNvPr>
          <p:cNvSpPr/>
          <p:nvPr/>
        </p:nvSpPr>
        <p:spPr>
          <a:xfrm>
            <a:off x="9186331" y="2741399"/>
            <a:ext cx="126609" cy="1266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椭圆 21">
            <a:extLst>
              <a:ext uri="{FF2B5EF4-FFF2-40B4-BE49-F238E27FC236}">
                <a16:creationId xmlns:a16="http://schemas.microsoft.com/office/drawing/2014/main" id="{33875282-2E8A-4B75-B6F0-5E8F725DE7AC}"/>
              </a:ext>
            </a:extLst>
          </p:cNvPr>
          <p:cNvSpPr/>
          <p:nvPr/>
        </p:nvSpPr>
        <p:spPr>
          <a:xfrm>
            <a:off x="9965769" y="3321268"/>
            <a:ext cx="126609" cy="1266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直接箭头连接符 22">
            <a:extLst>
              <a:ext uri="{FF2B5EF4-FFF2-40B4-BE49-F238E27FC236}">
                <a16:creationId xmlns:a16="http://schemas.microsoft.com/office/drawing/2014/main" id="{B34D6109-26AA-4AD2-B2E9-3F687784181B}"/>
              </a:ext>
            </a:extLst>
          </p:cNvPr>
          <p:cNvCxnSpPr>
            <a:cxnSpLocks/>
          </p:cNvCxnSpPr>
          <p:nvPr/>
        </p:nvCxnSpPr>
        <p:spPr>
          <a:xfrm flipH="1" flipV="1">
            <a:off x="9785169" y="2903107"/>
            <a:ext cx="201822" cy="4500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861EB1E1-3419-469D-95A3-201BCA872E3C}"/>
                  </a:ext>
                </a:extLst>
              </p:cNvPr>
              <p:cNvSpPr/>
              <p:nvPr/>
            </p:nvSpPr>
            <p:spPr>
              <a:xfrm>
                <a:off x="9655441" y="3455166"/>
                <a:ext cx="495584" cy="375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𝝁</m:t>
                          </m:r>
                        </m:e>
                        <m:sup>
                          <m:r>
                            <a:rPr lang="en-US" b="1" i="1" smtClean="0">
                              <a:latin typeface="Cambria Math" panose="02040503050406030204" pitchFamily="18" charset="0"/>
                              <a:ea typeface="Cambria Math" panose="02040503050406030204" pitchFamily="18" charset="0"/>
                            </a:rPr>
                            <m:t>𝟏</m:t>
                          </m:r>
                        </m:sup>
                      </m:sSup>
                    </m:oMath>
                  </m:oMathPara>
                </a14:m>
                <a:endParaRPr lang="en-US" dirty="0"/>
              </a:p>
            </p:txBody>
          </p:sp>
        </mc:Choice>
        <mc:Fallback xmlns="">
          <p:sp>
            <p:nvSpPr>
              <p:cNvPr id="31" name="矩形 30">
                <a:extLst>
                  <a:ext uri="{FF2B5EF4-FFF2-40B4-BE49-F238E27FC236}">
                    <a16:creationId xmlns:a16="http://schemas.microsoft.com/office/drawing/2014/main" id="{861EB1E1-3419-469D-95A3-201BCA872E3C}"/>
                  </a:ext>
                </a:extLst>
              </p:cNvPr>
              <p:cNvSpPr>
                <a:spLocks noRot="1" noChangeAspect="1" noMove="1" noResize="1" noEditPoints="1" noAdjustHandles="1" noChangeArrowheads="1" noChangeShapeType="1" noTextEdit="1"/>
              </p:cNvSpPr>
              <p:nvPr/>
            </p:nvSpPr>
            <p:spPr>
              <a:xfrm>
                <a:off x="9655441" y="3455166"/>
                <a:ext cx="495584" cy="375552"/>
              </a:xfrm>
              <a:prstGeom prst="rect">
                <a:avLst/>
              </a:prstGeom>
              <a:blipFill>
                <a:blip r:embed="rId8"/>
                <a:stretch>
                  <a:fillRect b="-4918"/>
                </a:stretch>
              </a:blipFill>
            </p:spPr>
            <p:txBody>
              <a:bodyPr/>
              <a:lstStyle/>
              <a:p>
                <a:r>
                  <a:rPr lang="en-US">
                    <a:noFill/>
                  </a:rPr>
                  <a:t> </a:t>
                </a:r>
              </a:p>
            </p:txBody>
          </p:sp>
        </mc:Fallback>
      </mc:AlternateContent>
      <p:cxnSp>
        <p:nvCxnSpPr>
          <p:cNvPr id="32" name="直接箭头连接符 31">
            <a:extLst>
              <a:ext uri="{FF2B5EF4-FFF2-40B4-BE49-F238E27FC236}">
                <a16:creationId xmlns:a16="http://schemas.microsoft.com/office/drawing/2014/main" id="{EEB742CB-0F9C-42E9-BB74-DF9172484F4F}"/>
              </a:ext>
            </a:extLst>
          </p:cNvPr>
          <p:cNvCxnSpPr>
            <a:cxnSpLocks/>
          </p:cNvCxnSpPr>
          <p:nvPr/>
        </p:nvCxnSpPr>
        <p:spPr>
          <a:xfrm>
            <a:off x="10029073" y="3413781"/>
            <a:ext cx="243905" cy="521133"/>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椭圆 33">
            <a:extLst>
              <a:ext uri="{FF2B5EF4-FFF2-40B4-BE49-F238E27FC236}">
                <a16:creationId xmlns:a16="http://schemas.microsoft.com/office/drawing/2014/main" id="{EBAE2305-0E68-41F9-A850-C64DE4E89EFE}"/>
              </a:ext>
            </a:extLst>
          </p:cNvPr>
          <p:cNvSpPr/>
          <p:nvPr/>
        </p:nvSpPr>
        <p:spPr>
          <a:xfrm>
            <a:off x="10218735" y="3934914"/>
            <a:ext cx="126609" cy="1266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直接箭头连接符 34">
            <a:extLst>
              <a:ext uri="{FF2B5EF4-FFF2-40B4-BE49-F238E27FC236}">
                <a16:creationId xmlns:a16="http://schemas.microsoft.com/office/drawing/2014/main" id="{EE4A143D-F6BE-47F3-AEFB-A7866FAB0DB7}"/>
              </a:ext>
            </a:extLst>
          </p:cNvPr>
          <p:cNvCxnSpPr>
            <a:cxnSpLocks/>
          </p:cNvCxnSpPr>
          <p:nvPr/>
        </p:nvCxnSpPr>
        <p:spPr>
          <a:xfrm flipV="1">
            <a:off x="10308768" y="3410304"/>
            <a:ext cx="211729" cy="54619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49BE8151-49BF-4437-9422-9E11E817EE66}"/>
                  </a:ext>
                </a:extLst>
              </p:cNvPr>
              <p:cNvSpPr/>
              <p:nvPr/>
            </p:nvSpPr>
            <p:spPr>
              <a:xfrm>
                <a:off x="10179706" y="4063311"/>
                <a:ext cx="495584" cy="375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𝝁</m:t>
                          </m:r>
                        </m:e>
                        <m:sup>
                          <m:r>
                            <a:rPr lang="en-US" b="1" i="1" smtClean="0">
                              <a:latin typeface="Cambria Math" panose="02040503050406030204" pitchFamily="18" charset="0"/>
                              <a:ea typeface="Cambria Math" panose="02040503050406030204" pitchFamily="18" charset="0"/>
                            </a:rPr>
                            <m:t>𝟐</m:t>
                          </m:r>
                        </m:sup>
                      </m:sSup>
                    </m:oMath>
                  </m:oMathPara>
                </a14:m>
                <a:endParaRPr lang="en-US" dirty="0"/>
              </a:p>
            </p:txBody>
          </p:sp>
        </mc:Choice>
        <mc:Fallback xmlns="">
          <p:sp>
            <p:nvSpPr>
              <p:cNvPr id="37" name="矩形 36">
                <a:extLst>
                  <a:ext uri="{FF2B5EF4-FFF2-40B4-BE49-F238E27FC236}">
                    <a16:creationId xmlns:a16="http://schemas.microsoft.com/office/drawing/2014/main" id="{49BE8151-49BF-4437-9422-9E11E817EE66}"/>
                  </a:ext>
                </a:extLst>
              </p:cNvPr>
              <p:cNvSpPr>
                <a:spLocks noRot="1" noChangeAspect="1" noMove="1" noResize="1" noEditPoints="1" noAdjustHandles="1" noChangeArrowheads="1" noChangeShapeType="1" noTextEdit="1"/>
              </p:cNvSpPr>
              <p:nvPr/>
            </p:nvSpPr>
            <p:spPr>
              <a:xfrm>
                <a:off x="10179706" y="4063311"/>
                <a:ext cx="495584" cy="375552"/>
              </a:xfrm>
              <a:prstGeom prst="rect">
                <a:avLst/>
              </a:prstGeom>
              <a:blipFill>
                <a:blip r:embed="rId9"/>
                <a:stretch>
                  <a:fillRect b="-4918"/>
                </a:stretch>
              </a:blipFill>
            </p:spPr>
            <p:txBody>
              <a:bodyPr/>
              <a:lstStyle/>
              <a:p>
                <a:r>
                  <a:rPr lang="en-US">
                    <a:noFill/>
                  </a:rPr>
                  <a:t> </a:t>
                </a:r>
              </a:p>
            </p:txBody>
          </p:sp>
        </mc:Fallback>
      </mc:AlternateContent>
      <p:cxnSp>
        <p:nvCxnSpPr>
          <p:cNvPr id="38" name="直接箭头连接符 37">
            <a:extLst>
              <a:ext uri="{FF2B5EF4-FFF2-40B4-BE49-F238E27FC236}">
                <a16:creationId xmlns:a16="http://schemas.microsoft.com/office/drawing/2014/main" id="{846A0CE7-C457-40E0-BA1F-5DAFC6CE51CE}"/>
              </a:ext>
            </a:extLst>
          </p:cNvPr>
          <p:cNvCxnSpPr>
            <a:cxnSpLocks/>
          </p:cNvCxnSpPr>
          <p:nvPr/>
        </p:nvCxnSpPr>
        <p:spPr>
          <a:xfrm flipH="1">
            <a:off x="9931856" y="4042982"/>
            <a:ext cx="334043" cy="76812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3931EB6B-B85B-47AA-AE98-A63B212AAEA8}"/>
              </a:ext>
            </a:extLst>
          </p:cNvPr>
          <p:cNvCxnSpPr>
            <a:cxnSpLocks/>
          </p:cNvCxnSpPr>
          <p:nvPr/>
        </p:nvCxnSpPr>
        <p:spPr>
          <a:xfrm flipV="1">
            <a:off x="9983327" y="4659630"/>
            <a:ext cx="605770" cy="1680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椭圆 42">
            <a:extLst>
              <a:ext uri="{FF2B5EF4-FFF2-40B4-BE49-F238E27FC236}">
                <a16:creationId xmlns:a16="http://schemas.microsoft.com/office/drawing/2014/main" id="{B3FA4E9F-D37A-414B-8C1F-560E76FA0FFD}"/>
              </a:ext>
            </a:extLst>
          </p:cNvPr>
          <p:cNvSpPr/>
          <p:nvPr/>
        </p:nvSpPr>
        <p:spPr>
          <a:xfrm>
            <a:off x="9848881" y="4789291"/>
            <a:ext cx="126609" cy="1266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直接箭头连接符 44">
            <a:extLst>
              <a:ext uri="{FF2B5EF4-FFF2-40B4-BE49-F238E27FC236}">
                <a16:creationId xmlns:a16="http://schemas.microsoft.com/office/drawing/2014/main" id="{698D3810-5049-4E1F-B0E1-EAAFCCDC393B}"/>
              </a:ext>
            </a:extLst>
          </p:cNvPr>
          <p:cNvCxnSpPr>
            <a:cxnSpLocks/>
            <a:stCxn id="43" idx="6"/>
          </p:cNvCxnSpPr>
          <p:nvPr/>
        </p:nvCxnSpPr>
        <p:spPr>
          <a:xfrm flipH="1">
            <a:off x="9239548" y="4852596"/>
            <a:ext cx="735942" cy="17077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FD43E36F-2345-4C2F-824D-142AB5D42A3C}"/>
                  </a:ext>
                </a:extLst>
              </p:cNvPr>
              <p:cNvSpPr/>
              <p:nvPr/>
            </p:nvSpPr>
            <p:spPr>
              <a:xfrm>
                <a:off x="9844586" y="4860698"/>
                <a:ext cx="495584" cy="375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𝝁</m:t>
                          </m:r>
                        </m:e>
                        <m:sup>
                          <m:r>
                            <a:rPr lang="en-US" b="1" i="1" smtClean="0">
                              <a:latin typeface="Cambria Math" panose="02040503050406030204" pitchFamily="18" charset="0"/>
                              <a:ea typeface="Cambria Math" panose="02040503050406030204" pitchFamily="18" charset="0"/>
                            </a:rPr>
                            <m:t>𝟑</m:t>
                          </m:r>
                        </m:sup>
                      </m:sSup>
                    </m:oMath>
                  </m:oMathPara>
                </a14:m>
                <a:endParaRPr lang="en-US" dirty="0"/>
              </a:p>
            </p:txBody>
          </p:sp>
        </mc:Choice>
        <mc:Fallback xmlns="">
          <p:sp>
            <p:nvSpPr>
              <p:cNvPr id="49" name="矩形 48">
                <a:extLst>
                  <a:ext uri="{FF2B5EF4-FFF2-40B4-BE49-F238E27FC236}">
                    <a16:creationId xmlns:a16="http://schemas.microsoft.com/office/drawing/2014/main" id="{FD43E36F-2345-4C2F-824D-142AB5D42A3C}"/>
                  </a:ext>
                </a:extLst>
              </p:cNvPr>
              <p:cNvSpPr>
                <a:spLocks noRot="1" noChangeAspect="1" noMove="1" noResize="1" noEditPoints="1" noAdjustHandles="1" noChangeArrowheads="1" noChangeShapeType="1" noTextEdit="1"/>
              </p:cNvSpPr>
              <p:nvPr/>
            </p:nvSpPr>
            <p:spPr>
              <a:xfrm>
                <a:off x="9844586" y="4860698"/>
                <a:ext cx="495584" cy="375552"/>
              </a:xfrm>
              <a:prstGeom prst="rect">
                <a:avLst/>
              </a:prstGeom>
              <a:blipFill>
                <a:blip r:embed="rId10"/>
                <a:stretch>
                  <a:fillRect b="-3226"/>
                </a:stretch>
              </a:blipFill>
            </p:spPr>
            <p:txBody>
              <a:bodyPr/>
              <a:lstStyle/>
              <a:p>
                <a:r>
                  <a:rPr lang="en-US">
                    <a:noFill/>
                  </a:rPr>
                  <a:t> </a:t>
                </a:r>
              </a:p>
            </p:txBody>
          </p:sp>
        </mc:Fallback>
      </mc:AlternateContent>
      <p:cxnSp>
        <p:nvCxnSpPr>
          <p:cNvPr id="50" name="直接箭头连接符 49">
            <a:extLst>
              <a:ext uri="{FF2B5EF4-FFF2-40B4-BE49-F238E27FC236}">
                <a16:creationId xmlns:a16="http://schemas.microsoft.com/office/drawing/2014/main" id="{E5E7C559-E7ED-4A5E-B0CD-E6101DDDA23E}"/>
              </a:ext>
            </a:extLst>
          </p:cNvPr>
          <p:cNvCxnSpPr>
            <a:cxnSpLocks/>
          </p:cNvCxnSpPr>
          <p:nvPr/>
        </p:nvCxnSpPr>
        <p:spPr>
          <a:xfrm>
            <a:off x="11080221" y="2179727"/>
            <a:ext cx="77053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B6E7D441-2EA1-498D-B467-30A6AC6D3FD3}"/>
              </a:ext>
            </a:extLst>
          </p:cNvPr>
          <p:cNvCxnSpPr>
            <a:cxnSpLocks/>
          </p:cNvCxnSpPr>
          <p:nvPr/>
        </p:nvCxnSpPr>
        <p:spPr>
          <a:xfrm>
            <a:off x="11080221" y="2472650"/>
            <a:ext cx="770530"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4E6AFFFB-0C51-4852-8350-2FCA8B40E1C9}"/>
              </a:ext>
            </a:extLst>
          </p:cNvPr>
          <p:cNvSpPr txBox="1"/>
          <p:nvPr/>
        </p:nvSpPr>
        <p:spPr>
          <a:xfrm>
            <a:off x="9943835" y="1995061"/>
            <a:ext cx="1136386" cy="369332"/>
          </a:xfrm>
          <a:prstGeom prst="rect">
            <a:avLst/>
          </a:prstGeom>
          <a:noFill/>
        </p:spPr>
        <p:txBody>
          <a:bodyPr wrap="square" rtlCol="0">
            <a:spAutoFit/>
          </a:bodyPr>
          <a:lstStyle/>
          <a:p>
            <a:r>
              <a:rPr lang="en-US" altLang="zh-CN" dirty="0"/>
              <a:t>gradient</a:t>
            </a:r>
            <a:endParaRPr lang="en-US" dirty="0"/>
          </a:p>
        </p:txBody>
      </p:sp>
      <p:sp>
        <p:nvSpPr>
          <p:cNvPr id="55" name="文本框 54">
            <a:extLst>
              <a:ext uri="{FF2B5EF4-FFF2-40B4-BE49-F238E27FC236}">
                <a16:creationId xmlns:a16="http://schemas.microsoft.com/office/drawing/2014/main" id="{174CD790-F5BC-497B-AFAE-B983394B6767}"/>
              </a:ext>
            </a:extLst>
          </p:cNvPr>
          <p:cNvSpPr txBox="1"/>
          <p:nvPr/>
        </p:nvSpPr>
        <p:spPr>
          <a:xfrm>
            <a:off x="9239548" y="2287984"/>
            <a:ext cx="1930159" cy="369332"/>
          </a:xfrm>
          <a:prstGeom prst="rect">
            <a:avLst/>
          </a:prstGeom>
          <a:noFill/>
        </p:spPr>
        <p:txBody>
          <a:bodyPr wrap="square" rtlCol="0">
            <a:spAutoFit/>
          </a:bodyPr>
          <a:lstStyle/>
          <a:p>
            <a:r>
              <a:rPr lang="en-US" altLang="zh-CN" dirty="0"/>
              <a:t>Parameter update</a:t>
            </a:r>
            <a:endParaRPr lang="en-US" dirty="0"/>
          </a:p>
        </p:txBody>
      </p:sp>
      <p:cxnSp>
        <p:nvCxnSpPr>
          <p:cNvPr id="10" name="直接箭头连接符 9">
            <a:extLst>
              <a:ext uri="{FF2B5EF4-FFF2-40B4-BE49-F238E27FC236}">
                <a16:creationId xmlns:a16="http://schemas.microsoft.com/office/drawing/2014/main" id="{1DA7F013-D8E7-4244-B94E-86DDBBED11FA}"/>
              </a:ext>
            </a:extLst>
          </p:cNvPr>
          <p:cNvCxnSpPr>
            <a:cxnSpLocks/>
          </p:cNvCxnSpPr>
          <p:nvPr/>
        </p:nvCxnSpPr>
        <p:spPr>
          <a:xfrm flipH="1" flipV="1">
            <a:off x="2574388" y="5023368"/>
            <a:ext cx="253218" cy="54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70C967F7-8F19-4D2A-9718-6A4B67DC533E}"/>
              </a:ext>
            </a:extLst>
          </p:cNvPr>
          <p:cNvSpPr txBox="1"/>
          <p:nvPr/>
        </p:nvSpPr>
        <p:spPr>
          <a:xfrm>
            <a:off x="1955409" y="5570806"/>
            <a:ext cx="2096083" cy="461665"/>
          </a:xfrm>
          <a:prstGeom prst="rect">
            <a:avLst/>
          </a:prstGeom>
          <a:noFill/>
        </p:spPr>
        <p:txBody>
          <a:bodyPr wrap="square" rtlCol="0">
            <a:spAutoFit/>
          </a:bodyPr>
          <a:lstStyle/>
          <a:p>
            <a:r>
              <a:rPr lang="en-US" sz="2400" b="1" i="1" dirty="0">
                <a:solidFill>
                  <a:srgbClr val="FF0000"/>
                </a:solidFill>
              </a:rPr>
              <a:t>Learning rate</a:t>
            </a:r>
          </a:p>
        </p:txBody>
      </p:sp>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A8F7FFD0-9451-44B3-9C40-59E90CFADAC1}"/>
                  </a:ext>
                </a:extLst>
              </p:cNvPr>
              <p:cNvSpPr/>
              <p:nvPr/>
            </p:nvSpPr>
            <p:spPr>
              <a:xfrm>
                <a:off x="9444581" y="266210"/>
                <a:ext cx="1412887" cy="404791"/>
              </a:xfrm>
              <a:prstGeom prst="rect">
                <a:avLst/>
              </a:prstGeom>
            </p:spPr>
            <p:txBody>
              <a:bodyPr wrap="none">
                <a:spAutoFit/>
              </a:bodyPr>
              <a:lstStyle/>
              <a:p>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𝑒</m:t>
                        </m:r>
                      </m:e>
                      <m:sub>
                        <m:r>
                          <a:rPr lang="en-US" i="1">
                            <a:latin typeface="Cambria Math" panose="02040503050406030204" pitchFamily="18" charset="0"/>
                          </a:rPr>
                          <m:t>𝑘</m:t>
                        </m:r>
                      </m:sub>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𝑧</m:t>
                        </m:r>
                      </m:e>
                      <m:sub>
                        <m:r>
                          <a:rPr lang="en-US" i="1">
                            <a:latin typeface="Cambria Math" panose="02040503050406030204" pitchFamily="18" charset="0"/>
                          </a:rPr>
                          <m:t>𝑘</m:t>
                        </m:r>
                      </m:sub>
                      <m:sup/>
                    </m:sSubSup>
                  </m:oMath>
                </a14:m>
                <a:r>
                  <a:rPr lang="en-US" dirty="0"/>
                  <a:t>-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𝑘</m:t>
                            </m:r>
                          </m:sub>
                        </m:sSub>
                      </m:e>
                    </m:acc>
                  </m:oMath>
                </a14:m>
                <a:endParaRPr lang="en-US" dirty="0"/>
              </a:p>
            </p:txBody>
          </p:sp>
        </mc:Choice>
        <mc:Fallback xmlns="">
          <p:sp>
            <p:nvSpPr>
              <p:cNvPr id="19" name="矩形 18">
                <a:extLst>
                  <a:ext uri="{FF2B5EF4-FFF2-40B4-BE49-F238E27FC236}">
                    <a16:creationId xmlns:a16="http://schemas.microsoft.com/office/drawing/2014/main" id="{A8F7FFD0-9451-44B3-9C40-59E90CFADAC1}"/>
                  </a:ext>
                </a:extLst>
              </p:cNvPr>
              <p:cNvSpPr>
                <a:spLocks noRot="1" noChangeAspect="1" noMove="1" noResize="1" noEditPoints="1" noAdjustHandles="1" noChangeArrowheads="1" noChangeShapeType="1" noTextEdit="1"/>
              </p:cNvSpPr>
              <p:nvPr/>
            </p:nvSpPr>
            <p:spPr>
              <a:xfrm>
                <a:off x="9444581" y="266210"/>
                <a:ext cx="1412887" cy="404791"/>
              </a:xfrm>
              <a:prstGeom prst="rect">
                <a:avLst/>
              </a:prstGeom>
              <a:blipFill>
                <a:blip r:embed="rId11"/>
                <a:stretch>
                  <a:fillRect r="-45259" b="-24242"/>
                </a:stretch>
              </a:blipFill>
            </p:spPr>
            <p:txBody>
              <a:bodyPr/>
              <a:lstStyle/>
              <a:p>
                <a:r>
                  <a:rPr lang="en-US">
                    <a:noFill/>
                  </a:rPr>
                  <a:t> </a:t>
                </a:r>
              </a:p>
            </p:txBody>
          </p:sp>
        </mc:Fallback>
      </mc:AlternateContent>
    </p:spTree>
    <p:extLst>
      <p:ext uri="{BB962C8B-B14F-4D97-AF65-F5344CB8AC3E}">
        <p14:creationId xmlns:p14="http://schemas.microsoft.com/office/powerpoint/2010/main" val="202328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500" fill="hold"/>
                                        <p:tgtEl>
                                          <p:spTgt spid="10"/>
                                        </p:tgtEl>
                                        <p:attrNameLst>
                                          <p:attrName>ppt_x</p:attrName>
                                        </p:attrNameLst>
                                      </p:cBhvr>
                                      <p:tavLst>
                                        <p:tav tm="0">
                                          <p:val>
                                            <p:strVal val="#ppt_x"/>
                                          </p:val>
                                        </p:tav>
                                        <p:tav tm="100000">
                                          <p:val>
                                            <p:strVal val="#ppt_x"/>
                                          </p:val>
                                        </p:tav>
                                      </p:tavLst>
                                    </p:anim>
                                    <p:anim calcmode="lin" valueType="num">
                                      <p:cBhvr additive="base">
                                        <p:cTn id="43" dur="500" fill="hold"/>
                                        <p:tgtEl>
                                          <p:spTgt spid="10"/>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additive="base">
                                        <p:cTn id="46" dur="500" fill="hold"/>
                                        <p:tgtEl>
                                          <p:spTgt spid="14"/>
                                        </p:tgtEl>
                                        <p:attrNameLst>
                                          <p:attrName>ppt_x</p:attrName>
                                        </p:attrNameLst>
                                      </p:cBhvr>
                                      <p:tavLst>
                                        <p:tav tm="0">
                                          <p:val>
                                            <p:strVal val="#ppt_x"/>
                                          </p:val>
                                        </p:tav>
                                        <p:tav tm="100000">
                                          <p:val>
                                            <p:strVal val="#ppt_x"/>
                                          </p:val>
                                        </p:tav>
                                      </p:tavLst>
                                    </p:anim>
                                    <p:anim calcmode="lin" valueType="num">
                                      <p:cBhvr additive="base">
                                        <p:cTn id="4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4"/>
                                        </p:tgtEl>
                                        <p:attrNameLst>
                                          <p:attrName>style.visibility</p:attrName>
                                        </p:attrNameLst>
                                      </p:cBhvr>
                                      <p:to>
                                        <p:strVal val="visible"/>
                                      </p:to>
                                    </p:set>
                                    <p:animEffect transition="in" filter="fade">
                                      <p:cBhvr>
                                        <p:cTn id="61" dur="500"/>
                                        <p:tgtEl>
                                          <p:spTgt spid="54"/>
                                        </p:tgtEl>
                                      </p:cBhvr>
                                    </p:animEffect>
                                  </p:childTnLst>
                                </p:cTn>
                              </p:par>
                              <p:par>
                                <p:cTn id="62" presetID="10" presetClass="entr" presetSubtype="0" fill="hold" nodeType="with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fade">
                                      <p:cBhvr>
                                        <p:cTn id="64" dur="500"/>
                                        <p:tgtEl>
                                          <p:spTgt spid="50"/>
                                        </p:tgtEl>
                                      </p:cBhvr>
                                    </p:animEffect>
                                  </p:childTnLst>
                                </p:cTn>
                              </p:par>
                              <p:par>
                                <p:cTn id="65" presetID="10" presetClass="entr" presetSubtype="0" fill="hold" nodeType="with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fade">
                                      <p:cBhvr>
                                        <p:cTn id="67" dur="500"/>
                                        <p:tgtEl>
                                          <p:spTgt spid="5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5"/>
                                        </p:tgtEl>
                                        <p:attrNameLst>
                                          <p:attrName>style.visibility</p:attrName>
                                        </p:attrNameLst>
                                      </p:cBhvr>
                                      <p:to>
                                        <p:strVal val="visible"/>
                                      </p:to>
                                    </p:set>
                                    <p:animEffect transition="in" filter="fade">
                                      <p:cBhvr>
                                        <p:cTn id="70" dur="500"/>
                                        <p:tgtEl>
                                          <p:spTgt spid="55"/>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fade">
                                      <p:cBhvr>
                                        <p:cTn id="78" dur="500"/>
                                        <p:tgtEl>
                                          <p:spTgt spid="22"/>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500"/>
                                        <p:tgtEl>
                                          <p:spTgt spid="31"/>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fade">
                                      <p:cBhvr>
                                        <p:cTn id="86" dur="500"/>
                                        <p:tgtEl>
                                          <p:spTgt spid="23"/>
                                        </p:tgtEl>
                                      </p:cBhvr>
                                    </p:animEffect>
                                  </p:childTnLst>
                                </p:cTn>
                              </p:par>
                              <p:par>
                                <p:cTn id="87" presetID="10" presetClass="entr" presetSubtype="0" fill="hold" nodeType="with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500"/>
                                        <p:tgtEl>
                                          <p:spTgt spid="3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4"/>
                                        </p:tgtEl>
                                        <p:attrNameLst>
                                          <p:attrName>style.visibility</p:attrName>
                                        </p:attrNameLst>
                                      </p:cBhvr>
                                      <p:to>
                                        <p:strVal val="visible"/>
                                      </p:to>
                                    </p:set>
                                    <p:animEffect transition="in" filter="fade">
                                      <p:cBhvr>
                                        <p:cTn id="92" dur="500"/>
                                        <p:tgtEl>
                                          <p:spTgt spid="34"/>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7"/>
                                        </p:tgtEl>
                                        <p:attrNameLst>
                                          <p:attrName>style.visibility</p:attrName>
                                        </p:attrNameLst>
                                      </p:cBhvr>
                                      <p:to>
                                        <p:strVal val="visible"/>
                                      </p:to>
                                    </p:set>
                                    <p:animEffect transition="in" filter="fade">
                                      <p:cBhvr>
                                        <p:cTn id="95" dur="500"/>
                                        <p:tgtEl>
                                          <p:spTgt spid="37"/>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35"/>
                                        </p:tgtEl>
                                        <p:attrNameLst>
                                          <p:attrName>style.visibility</p:attrName>
                                        </p:attrNameLst>
                                      </p:cBhvr>
                                      <p:to>
                                        <p:strVal val="visible"/>
                                      </p:to>
                                    </p:set>
                                    <p:animEffect transition="in" filter="fade">
                                      <p:cBhvr>
                                        <p:cTn id="100" dur="500"/>
                                        <p:tgtEl>
                                          <p:spTgt spid="35"/>
                                        </p:tgtEl>
                                      </p:cBhvr>
                                    </p:animEffect>
                                  </p:childTnLst>
                                </p:cTn>
                              </p:par>
                              <p:par>
                                <p:cTn id="101" presetID="10" presetClass="entr" presetSubtype="0" fill="hold" nodeType="withEffect">
                                  <p:stCondLst>
                                    <p:cond delay="0"/>
                                  </p:stCondLst>
                                  <p:childTnLst>
                                    <p:set>
                                      <p:cBhvr>
                                        <p:cTn id="102" dur="1" fill="hold">
                                          <p:stCondLst>
                                            <p:cond delay="0"/>
                                          </p:stCondLst>
                                        </p:cTn>
                                        <p:tgtEl>
                                          <p:spTgt spid="38"/>
                                        </p:tgtEl>
                                        <p:attrNameLst>
                                          <p:attrName>style.visibility</p:attrName>
                                        </p:attrNameLst>
                                      </p:cBhvr>
                                      <p:to>
                                        <p:strVal val="visible"/>
                                      </p:to>
                                    </p:set>
                                    <p:animEffect transition="in" filter="fade">
                                      <p:cBhvr>
                                        <p:cTn id="103" dur="500"/>
                                        <p:tgtEl>
                                          <p:spTgt spid="38"/>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49"/>
                                        </p:tgtEl>
                                        <p:attrNameLst>
                                          <p:attrName>style.visibility</p:attrName>
                                        </p:attrNameLst>
                                      </p:cBhvr>
                                      <p:to>
                                        <p:strVal val="visible"/>
                                      </p:to>
                                    </p:set>
                                    <p:animEffect transition="in" filter="fade">
                                      <p:cBhvr>
                                        <p:cTn id="106" dur="500"/>
                                        <p:tgtEl>
                                          <p:spTgt spid="49"/>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3"/>
                                        </p:tgtEl>
                                        <p:attrNameLst>
                                          <p:attrName>style.visibility</p:attrName>
                                        </p:attrNameLst>
                                      </p:cBhvr>
                                      <p:to>
                                        <p:strVal val="visible"/>
                                      </p:to>
                                    </p:set>
                                    <p:animEffect transition="in" filter="fade">
                                      <p:cBhvr>
                                        <p:cTn id="109" dur="500"/>
                                        <p:tgtEl>
                                          <p:spTgt spid="43"/>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42"/>
                                        </p:tgtEl>
                                        <p:attrNameLst>
                                          <p:attrName>style.visibility</p:attrName>
                                        </p:attrNameLst>
                                      </p:cBhvr>
                                      <p:to>
                                        <p:strVal val="visible"/>
                                      </p:to>
                                    </p:set>
                                    <p:animEffect transition="in" filter="fade">
                                      <p:cBhvr>
                                        <p:cTn id="114" dur="500"/>
                                        <p:tgtEl>
                                          <p:spTgt spid="42"/>
                                        </p:tgtEl>
                                      </p:cBhvr>
                                    </p:animEffect>
                                  </p:childTnLst>
                                </p:cTn>
                              </p:par>
                              <p:par>
                                <p:cTn id="115" presetID="10" presetClass="entr" presetSubtype="0" fill="hold" nodeType="withEffect">
                                  <p:stCondLst>
                                    <p:cond delay="0"/>
                                  </p:stCondLst>
                                  <p:childTnLst>
                                    <p:set>
                                      <p:cBhvr>
                                        <p:cTn id="116" dur="1" fill="hold">
                                          <p:stCondLst>
                                            <p:cond delay="0"/>
                                          </p:stCondLst>
                                        </p:cTn>
                                        <p:tgtEl>
                                          <p:spTgt spid="45"/>
                                        </p:tgtEl>
                                        <p:attrNameLst>
                                          <p:attrName>style.visibility</p:attrName>
                                        </p:attrNameLst>
                                      </p:cBhvr>
                                      <p:to>
                                        <p:strVal val="visible"/>
                                      </p:to>
                                    </p:set>
                                    <p:animEffect transition="in" filter="fade">
                                      <p:cBhvr>
                                        <p:cTn id="11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p:bldP spid="8" grpId="0"/>
      <p:bldP spid="9" grpId="0"/>
      <p:bldP spid="15" grpId="0"/>
      <p:bldP spid="21" grpId="0" animBg="1"/>
      <p:bldP spid="22" grpId="0" animBg="1"/>
      <p:bldP spid="31" grpId="0"/>
      <p:bldP spid="34" grpId="0" animBg="1"/>
      <p:bldP spid="37" grpId="0"/>
      <p:bldP spid="43" grpId="0" animBg="1"/>
      <p:bldP spid="49" grpId="0"/>
      <p:bldP spid="54" grpId="0"/>
      <p:bldP spid="55"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984982-2758-4AE8-95D6-C3ADF70E7E1D}"/>
              </a:ext>
            </a:extLst>
          </p:cNvPr>
          <p:cNvSpPr>
            <a:spLocks noGrp="1"/>
          </p:cNvSpPr>
          <p:nvPr>
            <p:ph type="title"/>
          </p:nvPr>
        </p:nvSpPr>
        <p:spPr>
          <a:xfrm>
            <a:off x="598736" y="98714"/>
            <a:ext cx="10515600" cy="1325563"/>
          </a:xfrm>
        </p:spPr>
        <p:txBody>
          <a:bodyPr/>
          <a:lstStyle/>
          <a:p>
            <a:r>
              <a:rPr lang="en-US" dirty="0"/>
              <a:t>Gradient Descendent</a:t>
            </a:r>
          </a:p>
        </p:txBody>
      </p:sp>
      <p:sp>
        <p:nvSpPr>
          <p:cNvPr id="7" name="任意多边形: 形状 6">
            <a:extLst>
              <a:ext uri="{FF2B5EF4-FFF2-40B4-BE49-F238E27FC236}">
                <a16:creationId xmlns:a16="http://schemas.microsoft.com/office/drawing/2014/main" id="{07884454-908C-4ECF-8286-49EC889C8CFF}"/>
              </a:ext>
            </a:extLst>
          </p:cNvPr>
          <p:cNvSpPr/>
          <p:nvPr/>
        </p:nvSpPr>
        <p:spPr>
          <a:xfrm>
            <a:off x="2501392" y="2194560"/>
            <a:ext cx="6938030" cy="3555615"/>
          </a:xfrm>
          <a:custGeom>
            <a:avLst/>
            <a:gdLst>
              <a:gd name="connsiteX0" fmla="*/ 2658 w 6938030"/>
              <a:gd name="connsiteY0" fmla="*/ 0 h 3555615"/>
              <a:gd name="connsiteX1" fmla="*/ 16725 w 6938030"/>
              <a:gd name="connsiteY1" fmla="*/ 112541 h 3555615"/>
              <a:gd name="connsiteX2" fmla="*/ 129267 w 6938030"/>
              <a:gd name="connsiteY2" fmla="*/ 450166 h 3555615"/>
              <a:gd name="connsiteX3" fmla="*/ 368418 w 6938030"/>
              <a:gd name="connsiteY3" fmla="*/ 900332 h 3555615"/>
              <a:gd name="connsiteX4" fmla="*/ 902990 w 6938030"/>
              <a:gd name="connsiteY4" fmla="*/ 1589649 h 3555615"/>
              <a:gd name="connsiteX5" fmla="*/ 1634510 w 6938030"/>
              <a:gd name="connsiteY5" fmla="*/ 1941341 h 3555615"/>
              <a:gd name="connsiteX6" fmla="*/ 2126879 w 6938030"/>
              <a:gd name="connsiteY6" fmla="*/ 2053883 h 3555615"/>
              <a:gd name="connsiteX7" fmla="*/ 2830264 w 6938030"/>
              <a:gd name="connsiteY7" fmla="*/ 3024554 h 3555615"/>
              <a:gd name="connsiteX8" fmla="*/ 3167889 w 6938030"/>
              <a:gd name="connsiteY8" fmla="*/ 3165231 h 3555615"/>
              <a:gd name="connsiteX9" fmla="*/ 3772799 w 6938030"/>
              <a:gd name="connsiteY9" fmla="*/ 3460652 h 3555615"/>
              <a:gd name="connsiteX10" fmla="*/ 4560590 w 6938030"/>
              <a:gd name="connsiteY10" fmla="*/ 1322363 h 3555615"/>
              <a:gd name="connsiteX11" fmla="*/ 5334313 w 6938030"/>
              <a:gd name="connsiteY11" fmla="*/ 844061 h 3555615"/>
              <a:gd name="connsiteX12" fmla="*/ 6276849 w 6938030"/>
              <a:gd name="connsiteY12" fmla="*/ 84406 h 3555615"/>
              <a:gd name="connsiteX13" fmla="*/ 6938030 w 6938030"/>
              <a:gd name="connsiteY13" fmla="*/ 56271 h 3555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38030" h="3555615">
                <a:moveTo>
                  <a:pt x="2658" y="0"/>
                </a:moveTo>
                <a:cubicBezTo>
                  <a:pt x="-859" y="18756"/>
                  <a:pt x="-4376" y="37513"/>
                  <a:pt x="16725" y="112541"/>
                </a:cubicBezTo>
                <a:cubicBezTo>
                  <a:pt x="37826" y="187569"/>
                  <a:pt x="70652" y="318868"/>
                  <a:pt x="129267" y="450166"/>
                </a:cubicBezTo>
                <a:cubicBezTo>
                  <a:pt x="187882" y="581464"/>
                  <a:pt x="239464" y="710418"/>
                  <a:pt x="368418" y="900332"/>
                </a:cubicBezTo>
                <a:cubicBezTo>
                  <a:pt x="497372" y="1090246"/>
                  <a:pt x="691975" y="1416147"/>
                  <a:pt x="902990" y="1589649"/>
                </a:cubicBezTo>
                <a:cubicBezTo>
                  <a:pt x="1114005" y="1763151"/>
                  <a:pt x="1430528" y="1863969"/>
                  <a:pt x="1634510" y="1941341"/>
                </a:cubicBezTo>
                <a:cubicBezTo>
                  <a:pt x="1838492" y="2018713"/>
                  <a:pt x="1927587" y="1873348"/>
                  <a:pt x="2126879" y="2053883"/>
                </a:cubicBezTo>
                <a:cubicBezTo>
                  <a:pt x="2326171" y="2234418"/>
                  <a:pt x="2656762" y="2839329"/>
                  <a:pt x="2830264" y="3024554"/>
                </a:cubicBezTo>
                <a:cubicBezTo>
                  <a:pt x="3003766" y="3209779"/>
                  <a:pt x="3010800" y="3092548"/>
                  <a:pt x="3167889" y="3165231"/>
                </a:cubicBezTo>
                <a:cubicBezTo>
                  <a:pt x="3324978" y="3237914"/>
                  <a:pt x="3540682" y="3767797"/>
                  <a:pt x="3772799" y="3460652"/>
                </a:cubicBezTo>
                <a:cubicBezTo>
                  <a:pt x="4004916" y="3153507"/>
                  <a:pt x="4300338" y="1758462"/>
                  <a:pt x="4560590" y="1322363"/>
                </a:cubicBezTo>
                <a:cubicBezTo>
                  <a:pt x="4820842" y="886265"/>
                  <a:pt x="5048270" y="1050387"/>
                  <a:pt x="5334313" y="844061"/>
                </a:cubicBezTo>
                <a:cubicBezTo>
                  <a:pt x="5620356" y="637735"/>
                  <a:pt x="6009563" y="215704"/>
                  <a:pt x="6276849" y="84406"/>
                </a:cubicBezTo>
                <a:cubicBezTo>
                  <a:pt x="6544135" y="-46892"/>
                  <a:pt x="6741082" y="4689"/>
                  <a:pt x="6938030" y="562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直接箭头连接符 7">
            <a:extLst>
              <a:ext uri="{FF2B5EF4-FFF2-40B4-BE49-F238E27FC236}">
                <a16:creationId xmlns:a16="http://schemas.microsoft.com/office/drawing/2014/main" id="{B1943AFE-24E0-4E4B-862D-8A137F11483B}"/>
              </a:ext>
            </a:extLst>
          </p:cNvPr>
          <p:cNvCxnSpPr>
            <a:cxnSpLocks/>
          </p:cNvCxnSpPr>
          <p:nvPr/>
        </p:nvCxnSpPr>
        <p:spPr>
          <a:xfrm>
            <a:off x="1054588" y="5950684"/>
            <a:ext cx="73123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18991C41-2034-4BC9-9086-F8CC4A080F37}"/>
              </a:ext>
            </a:extLst>
          </p:cNvPr>
          <p:cNvCxnSpPr>
            <a:cxnSpLocks/>
          </p:cNvCxnSpPr>
          <p:nvPr/>
        </p:nvCxnSpPr>
        <p:spPr>
          <a:xfrm flipV="1">
            <a:off x="1054588" y="2505638"/>
            <a:ext cx="0" cy="3445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E226128-6A54-4672-85A3-B6AB9CD641A5}"/>
                  </a:ext>
                </a:extLst>
              </p:cNvPr>
              <p:cNvSpPr txBox="1"/>
              <p:nvPr/>
            </p:nvSpPr>
            <p:spPr>
              <a:xfrm>
                <a:off x="352942" y="1496683"/>
                <a:ext cx="140329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𝑳𝒐𝒔𝒔</m:t>
                      </m:r>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𝑭𝒖𝒏𝒄𝒕𝒊𝒐𝒏</m:t>
                      </m:r>
                    </m:oMath>
                  </m:oMathPara>
                </a14:m>
                <a:endParaRPr lang="en-US" sz="2400" b="1" dirty="0"/>
              </a:p>
            </p:txBody>
          </p:sp>
        </mc:Choice>
        <mc:Fallback xmlns="">
          <p:sp>
            <p:nvSpPr>
              <p:cNvPr id="10" name="文本框 9">
                <a:extLst>
                  <a:ext uri="{FF2B5EF4-FFF2-40B4-BE49-F238E27FC236}">
                    <a16:creationId xmlns:a16="http://schemas.microsoft.com/office/drawing/2014/main" id="{7E226128-6A54-4672-85A3-B6AB9CD641A5}"/>
                  </a:ext>
                </a:extLst>
              </p:cNvPr>
              <p:cNvSpPr txBox="1">
                <a:spLocks noRot="1" noChangeAspect="1" noMove="1" noResize="1" noEditPoints="1" noAdjustHandles="1" noChangeArrowheads="1" noChangeShapeType="1" noTextEdit="1"/>
              </p:cNvSpPr>
              <p:nvPr/>
            </p:nvSpPr>
            <p:spPr>
              <a:xfrm>
                <a:off x="352942" y="1496683"/>
                <a:ext cx="1403290" cy="461665"/>
              </a:xfrm>
              <a:prstGeom prst="rect">
                <a:avLst/>
              </a:prstGeom>
              <a:blipFill>
                <a:blip r:embed="rId3"/>
                <a:stretch>
                  <a:fillRect l="-1304" r="-6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A7A70B20-D177-4701-B29D-9BE2C2A09BF3}"/>
                  </a:ext>
                </a:extLst>
              </p:cNvPr>
              <p:cNvSpPr/>
              <p:nvPr/>
            </p:nvSpPr>
            <p:spPr>
              <a:xfrm>
                <a:off x="701350" y="2085941"/>
                <a:ext cx="7064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a:latin typeface="Cambria Math" panose="02040503050406030204" pitchFamily="18" charset="0"/>
                        </a:rPr>
                        <m:t>𝐅</m:t>
                      </m:r>
                      <m:d>
                        <m:dPr>
                          <m:ctrlPr>
                            <a:rPr lang="en-US"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𝝁</m:t>
                          </m:r>
                        </m:e>
                      </m:d>
                    </m:oMath>
                  </m:oMathPara>
                </a14:m>
                <a:endParaRPr lang="en-US" dirty="0"/>
              </a:p>
            </p:txBody>
          </p:sp>
        </mc:Choice>
        <mc:Fallback xmlns="">
          <p:sp>
            <p:nvSpPr>
              <p:cNvPr id="14" name="矩形 13">
                <a:extLst>
                  <a:ext uri="{FF2B5EF4-FFF2-40B4-BE49-F238E27FC236}">
                    <a16:creationId xmlns:a16="http://schemas.microsoft.com/office/drawing/2014/main" id="{A7A70B20-D177-4701-B29D-9BE2C2A09BF3}"/>
                  </a:ext>
                </a:extLst>
              </p:cNvPr>
              <p:cNvSpPr>
                <a:spLocks noRot="1" noChangeAspect="1" noMove="1" noResize="1" noEditPoints="1" noAdjustHandles="1" noChangeArrowheads="1" noChangeShapeType="1" noTextEdit="1"/>
              </p:cNvSpPr>
              <p:nvPr/>
            </p:nvSpPr>
            <p:spPr>
              <a:xfrm>
                <a:off x="701350" y="2085941"/>
                <a:ext cx="706475" cy="369332"/>
              </a:xfrm>
              <a:prstGeom prst="rect">
                <a:avLst/>
              </a:prstGeom>
              <a:blipFill>
                <a:blip r:embed="rId4"/>
                <a:stretch>
                  <a:fillRect b="-3279"/>
                </a:stretch>
              </a:blipFill>
            </p:spPr>
            <p:txBody>
              <a:bodyPr/>
              <a:lstStyle/>
              <a:p>
                <a:r>
                  <a:rPr lang="en-US">
                    <a:noFill/>
                  </a:rPr>
                  <a:t> </a:t>
                </a:r>
              </a:p>
            </p:txBody>
          </p:sp>
        </mc:Fallback>
      </mc:AlternateContent>
      <p:cxnSp>
        <p:nvCxnSpPr>
          <p:cNvPr id="15" name="直接连接符 14">
            <a:extLst>
              <a:ext uri="{FF2B5EF4-FFF2-40B4-BE49-F238E27FC236}">
                <a16:creationId xmlns:a16="http://schemas.microsoft.com/office/drawing/2014/main" id="{057D3D5D-1C2D-49D8-901E-72A9D31DCE9D}"/>
              </a:ext>
            </a:extLst>
          </p:cNvPr>
          <p:cNvCxnSpPr>
            <a:cxnSpLocks/>
            <a:stCxn id="7" idx="2"/>
          </p:cNvCxnSpPr>
          <p:nvPr/>
        </p:nvCxnSpPr>
        <p:spPr>
          <a:xfrm>
            <a:off x="2630659" y="2644726"/>
            <a:ext cx="0" cy="3378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850AA1F-E3BF-47D3-BA22-A1734A16AB52}"/>
              </a:ext>
            </a:extLst>
          </p:cNvPr>
          <p:cNvCxnSpPr>
            <a:cxnSpLocks/>
          </p:cNvCxnSpPr>
          <p:nvPr/>
        </p:nvCxnSpPr>
        <p:spPr>
          <a:xfrm>
            <a:off x="2489981" y="2377441"/>
            <a:ext cx="351693" cy="787791"/>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4D8696B9-D41D-4A27-8FF9-EB1BEFC343E0}"/>
                  </a:ext>
                </a:extLst>
              </p:cNvPr>
              <p:cNvSpPr txBox="1"/>
              <p:nvPr/>
            </p:nvSpPr>
            <p:spPr>
              <a:xfrm>
                <a:off x="2166976" y="5974316"/>
                <a:ext cx="927365" cy="47000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smtClean="0">
                              <a:latin typeface="Cambria Math" panose="02040503050406030204" pitchFamily="18" charset="0"/>
                              <a:ea typeface="Cambria Math" panose="02040503050406030204" pitchFamily="18" charset="0"/>
                            </a:rPr>
                            <m:t>𝟎</m:t>
                          </m:r>
                        </m:sup>
                      </m:sSup>
                    </m:oMath>
                  </m:oMathPara>
                </a14:m>
                <a:endParaRPr lang="en-US" sz="2400" b="1" dirty="0"/>
              </a:p>
            </p:txBody>
          </p:sp>
        </mc:Choice>
        <mc:Fallback xmlns="">
          <p:sp>
            <p:nvSpPr>
              <p:cNvPr id="18" name="文本框 17">
                <a:extLst>
                  <a:ext uri="{FF2B5EF4-FFF2-40B4-BE49-F238E27FC236}">
                    <a16:creationId xmlns:a16="http://schemas.microsoft.com/office/drawing/2014/main" id="{4D8696B9-D41D-4A27-8FF9-EB1BEFC343E0}"/>
                  </a:ext>
                </a:extLst>
              </p:cNvPr>
              <p:cNvSpPr txBox="1">
                <a:spLocks noRot="1" noChangeAspect="1" noMove="1" noResize="1" noEditPoints="1" noAdjustHandles="1" noChangeArrowheads="1" noChangeShapeType="1" noTextEdit="1"/>
              </p:cNvSpPr>
              <p:nvPr/>
            </p:nvSpPr>
            <p:spPr>
              <a:xfrm>
                <a:off x="2166976" y="5974316"/>
                <a:ext cx="927365" cy="470000"/>
              </a:xfrm>
              <a:prstGeom prst="rect">
                <a:avLst/>
              </a:prstGeom>
              <a:blipFill>
                <a:blip r:embed="rId5"/>
                <a:stretch>
                  <a:fillRect b="-103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E62144D0-7BBD-4120-822C-AE9E257C7858}"/>
                  </a:ext>
                </a:extLst>
              </p:cNvPr>
              <p:cNvSpPr txBox="1"/>
              <p:nvPr/>
            </p:nvSpPr>
            <p:spPr>
              <a:xfrm>
                <a:off x="8174432" y="5714903"/>
                <a:ext cx="927365" cy="4932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sSup>
                    </m:oMath>
                  </m:oMathPara>
                </a14:m>
                <a:endParaRPr lang="en-US" sz="2400" b="1" dirty="0"/>
              </a:p>
            </p:txBody>
          </p:sp>
        </mc:Choice>
        <mc:Fallback xmlns="">
          <p:sp>
            <p:nvSpPr>
              <p:cNvPr id="19" name="文本框 18">
                <a:extLst>
                  <a:ext uri="{FF2B5EF4-FFF2-40B4-BE49-F238E27FC236}">
                    <a16:creationId xmlns:a16="http://schemas.microsoft.com/office/drawing/2014/main" id="{E62144D0-7BBD-4120-822C-AE9E257C7858}"/>
                  </a:ext>
                </a:extLst>
              </p:cNvPr>
              <p:cNvSpPr txBox="1">
                <a:spLocks noRot="1" noChangeAspect="1" noMove="1" noResize="1" noEditPoints="1" noAdjustHandles="1" noChangeArrowheads="1" noChangeShapeType="1" noTextEdit="1"/>
              </p:cNvSpPr>
              <p:nvPr/>
            </p:nvSpPr>
            <p:spPr>
              <a:xfrm>
                <a:off x="8174432" y="5714903"/>
                <a:ext cx="927365" cy="4932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A56D0774-A20A-4582-A28A-701DAE95721D}"/>
                  </a:ext>
                </a:extLst>
              </p:cNvPr>
              <p:cNvSpPr txBox="1"/>
              <p:nvPr/>
            </p:nvSpPr>
            <p:spPr>
              <a:xfrm>
                <a:off x="3116166" y="5974316"/>
                <a:ext cx="927365" cy="47000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smtClean="0">
                              <a:latin typeface="Cambria Math" panose="02040503050406030204" pitchFamily="18" charset="0"/>
                              <a:ea typeface="Cambria Math" panose="02040503050406030204" pitchFamily="18" charset="0"/>
                            </a:rPr>
                            <m:t>𝟏</m:t>
                          </m:r>
                        </m:sup>
                      </m:sSup>
                    </m:oMath>
                  </m:oMathPara>
                </a14:m>
                <a:endParaRPr lang="en-US" sz="2400" b="1" dirty="0"/>
              </a:p>
            </p:txBody>
          </p:sp>
        </mc:Choice>
        <mc:Fallback xmlns="">
          <p:sp>
            <p:nvSpPr>
              <p:cNvPr id="33" name="文本框 32">
                <a:extLst>
                  <a:ext uri="{FF2B5EF4-FFF2-40B4-BE49-F238E27FC236}">
                    <a16:creationId xmlns:a16="http://schemas.microsoft.com/office/drawing/2014/main" id="{A56D0774-A20A-4582-A28A-701DAE95721D}"/>
                  </a:ext>
                </a:extLst>
              </p:cNvPr>
              <p:cNvSpPr txBox="1">
                <a:spLocks noRot="1" noChangeAspect="1" noMove="1" noResize="1" noEditPoints="1" noAdjustHandles="1" noChangeArrowheads="1" noChangeShapeType="1" noTextEdit="1"/>
              </p:cNvSpPr>
              <p:nvPr/>
            </p:nvSpPr>
            <p:spPr>
              <a:xfrm>
                <a:off x="3116166" y="5974316"/>
                <a:ext cx="927365" cy="470000"/>
              </a:xfrm>
              <a:prstGeom prst="rect">
                <a:avLst/>
              </a:prstGeom>
              <a:blipFill>
                <a:blip r:embed="rId7"/>
                <a:stretch>
                  <a:fillRect b="-10390"/>
                </a:stretch>
              </a:blipFill>
            </p:spPr>
            <p:txBody>
              <a:bodyPr/>
              <a:lstStyle/>
              <a:p>
                <a:r>
                  <a:rPr lang="en-US">
                    <a:noFill/>
                  </a:rPr>
                  <a:t> </a:t>
                </a:r>
              </a:p>
            </p:txBody>
          </p:sp>
        </mc:Fallback>
      </mc:AlternateContent>
      <p:cxnSp>
        <p:nvCxnSpPr>
          <p:cNvPr id="34" name="直接连接符 33">
            <a:extLst>
              <a:ext uri="{FF2B5EF4-FFF2-40B4-BE49-F238E27FC236}">
                <a16:creationId xmlns:a16="http://schemas.microsoft.com/office/drawing/2014/main" id="{A6852EC5-BBE2-42A8-A618-C7EFABEDDF05}"/>
              </a:ext>
            </a:extLst>
          </p:cNvPr>
          <p:cNvCxnSpPr>
            <a:cxnSpLocks/>
          </p:cNvCxnSpPr>
          <p:nvPr/>
        </p:nvCxnSpPr>
        <p:spPr>
          <a:xfrm>
            <a:off x="3711465" y="3972367"/>
            <a:ext cx="0" cy="1988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8276FC52-FB2C-44FE-97A3-A4D3B02216BD}"/>
              </a:ext>
            </a:extLst>
          </p:cNvPr>
          <p:cNvCxnSpPr>
            <a:cxnSpLocks/>
            <a:stCxn id="7" idx="4"/>
          </p:cNvCxnSpPr>
          <p:nvPr/>
        </p:nvCxnSpPr>
        <p:spPr>
          <a:xfrm>
            <a:off x="3404382" y="3784209"/>
            <a:ext cx="519402" cy="293905"/>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40456222-9C8D-4673-9D27-49AC6A4ABCB6}"/>
              </a:ext>
            </a:extLst>
          </p:cNvPr>
          <p:cNvCxnSpPr>
            <a:cxnSpLocks/>
          </p:cNvCxnSpPr>
          <p:nvPr/>
        </p:nvCxnSpPr>
        <p:spPr>
          <a:xfrm>
            <a:off x="2736167" y="5827446"/>
            <a:ext cx="780756"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55DBBF8E-380C-4628-8960-A0D6CD7FFBC0}"/>
                  </a:ext>
                </a:extLst>
              </p:cNvPr>
              <p:cNvSpPr txBox="1"/>
              <p:nvPr/>
            </p:nvSpPr>
            <p:spPr>
              <a:xfrm>
                <a:off x="3771644" y="5958353"/>
                <a:ext cx="927365" cy="47000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smtClean="0">
                              <a:latin typeface="Cambria Math" panose="02040503050406030204" pitchFamily="18" charset="0"/>
                              <a:ea typeface="Cambria Math" panose="02040503050406030204" pitchFamily="18" charset="0"/>
                            </a:rPr>
                            <m:t>𝟐</m:t>
                          </m:r>
                        </m:sup>
                      </m:sSup>
                    </m:oMath>
                  </m:oMathPara>
                </a14:m>
                <a:endParaRPr lang="en-US" sz="2400" b="1" dirty="0"/>
              </a:p>
            </p:txBody>
          </p:sp>
        </mc:Choice>
        <mc:Fallback xmlns="">
          <p:sp>
            <p:nvSpPr>
              <p:cNvPr id="45" name="文本框 44">
                <a:extLst>
                  <a:ext uri="{FF2B5EF4-FFF2-40B4-BE49-F238E27FC236}">
                    <a16:creationId xmlns:a16="http://schemas.microsoft.com/office/drawing/2014/main" id="{55DBBF8E-380C-4628-8960-A0D6CD7FFBC0}"/>
                  </a:ext>
                </a:extLst>
              </p:cNvPr>
              <p:cNvSpPr txBox="1">
                <a:spLocks noRot="1" noChangeAspect="1" noMove="1" noResize="1" noEditPoints="1" noAdjustHandles="1" noChangeArrowheads="1" noChangeShapeType="1" noTextEdit="1"/>
              </p:cNvSpPr>
              <p:nvPr/>
            </p:nvSpPr>
            <p:spPr>
              <a:xfrm>
                <a:off x="3771644" y="5958353"/>
                <a:ext cx="927365" cy="470000"/>
              </a:xfrm>
              <a:prstGeom prst="rect">
                <a:avLst/>
              </a:prstGeom>
              <a:blipFill>
                <a:blip r:embed="rId8"/>
                <a:stretch>
                  <a:fillRect b="-8974"/>
                </a:stretch>
              </a:blipFill>
            </p:spPr>
            <p:txBody>
              <a:bodyPr/>
              <a:lstStyle/>
              <a:p>
                <a:r>
                  <a:rPr lang="en-US">
                    <a:noFill/>
                  </a:rPr>
                  <a:t> </a:t>
                </a:r>
              </a:p>
            </p:txBody>
          </p:sp>
        </mc:Fallback>
      </mc:AlternateContent>
      <p:cxnSp>
        <p:nvCxnSpPr>
          <p:cNvPr id="47" name="直接连接符 46">
            <a:extLst>
              <a:ext uri="{FF2B5EF4-FFF2-40B4-BE49-F238E27FC236}">
                <a16:creationId xmlns:a16="http://schemas.microsoft.com/office/drawing/2014/main" id="{93C14AD6-1650-4BE3-9782-9570707AE3CA}"/>
              </a:ext>
            </a:extLst>
          </p:cNvPr>
          <p:cNvCxnSpPr>
            <a:cxnSpLocks/>
          </p:cNvCxnSpPr>
          <p:nvPr/>
        </p:nvCxnSpPr>
        <p:spPr>
          <a:xfrm>
            <a:off x="4276027" y="4164036"/>
            <a:ext cx="0" cy="185698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E5489C2B-A69C-4B09-9135-929A82B6BDFA}"/>
              </a:ext>
            </a:extLst>
          </p:cNvPr>
          <p:cNvCxnSpPr>
            <a:cxnSpLocks/>
          </p:cNvCxnSpPr>
          <p:nvPr/>
        </p:nvCxnSpPr>
        <p:spPr>
          <a:xfrm>
            <a:off x="3820420" y="5827446"/>
            <a:ext cx="386310"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CC1B6CC-9592-46D0-8E74-94C600F6901A}"/>
              </a:ext>
            </a:extLst>
          </p:cNvPr>
          <p:cNvCxnSpPr>
            <a:cxnSpLocks/>
            <a:endCxn id="7" idx="6"/>
          </p:cNvCxnSpPr>
          <p:nvPr/>
        </p:nvCxnSpPr>
        <p:spPr>
          <a:xfrm>
            <a:off x="3980604" y="4142402"/>
            <a:ext cx="647667" cy="106041"/>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A3AAAD30-CA14-4B95-A576-9CF01CC0AE09}"/>
              </a:ext>
            </a:extLst>
          </p:cNvPr>
          <p:cNvCxnSpPr>
            <a:cxnSpLocks/>
          </p:cNvCxnSpPr>
          <p:nvPr/>
        </p:nvCxnSpPr>
        <p:spPr>
          <a:xfrm>
            <a:off x="4628271" y="4248443"/>
            <a:ext cx="0" cy="170224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9418559A-6ED9-477A-B3E3-18639A375B05}"/>
                  </a:ext>
                </a:extLst>
              </p:cNvPr>
              <p:cNvSpPr txBox="1"/>
              <p:nvPr/>
            </p:nvSpPr>
            <p:spPr>
              <a:xfrm>
                <a:off x="4391754" y="5987758"/>
                <a:ext cx="702172" cy="47000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smtClean="0">
                              <a:latin typeface="Cambria Math" panose="02040503050406030204" pitchFamily="18" charset="0"/>
                              <a:ea typeface="Cambria Math" panose="02040503050406030204" pitchFamily="18" charset="0"/>
                            </a:rPr>
                            <m:t>𝟑</m:t>
                          </m:r>
                        </m:sup>
                      </m:sSup>
                    </m:oMath>
                  </m:oMathPara>
                </a14:m>
                <a:endParaRPr lang="en-US" sz="2400" b="1" dirty="0"/>
              </a:p>
            </p:txBody>
          </p:sp>
        </mc:Choice>
        <mc:Fallback xmlns="">
          <p:sp>
            <p:nvSpPr>
              <p:cNvPr id="64" name="文本框 63">
                <a:extLst>
                  <a:ext uri="{FF2B5EF4-FFF2-40B4-BE49-F238E27FC236}">
                    <a16:creationId xmlns:a16="http://schemas.microsoft.com/office/drawing/2014/main" id="{9418559A-6ED9-477A-B3E3-18639A375B05}"/>
                  </a:ext>
                </a:extLst>
              </p:cNvPr>
              <p:cNvSpPr txBox="1">
                <a:spLocks noRot="1" noChangeAspect="1" noMove="1" noResize="1" noEditPoints="1" noAdjustHandles="1" noChangeArrowheads="1" noChangeShapeType="1" noTextEdit="1"/>
              </p:cNvSpPr>
              <p:nvPr/>
            </p:nvSpPr>
            <p:spPr>
              <a:xfrm>
                <a:off x="4391754" y="5987758"/>
                <a:ext cx="702172" cy="470000"/>
              </a:xfrm>
              <a:prstGeom prst="rect">
                <a:avLst/>
              </a:prstGeom>
              <a:blipFill>
                <a:blip r:embed="rId9"/>
                <a:stretch>
                  <a:fillRect b="-10390"/>
                </a:stretch>
              </a:blipFill>
            </p:spPr>
            <p:txBody>
              <a:bodyPr/>
              <a:lstStyle/>
              <a:p>
                <a:r>
                  <a:rPr lang="en-US">
                    <a:noFill/>
                  </a:rPr>
                  <a:t> </a:t>
                </a:r>
              </a:p>
            </p:txBody>
          </p:sp>
        </mc:Fallback>
      </mc:AlternateContent>
      <p:cxnSp>
        <p:nvCxnSpPr>
          <p:cNvPr id="65" name="直接箭头连接符 64">
            <a:extLst>
              <a:ext uri="{FF2B5EF4-FFF2-40B4-BE49-F238E27FC236}">
                <a16:creationId xmlns:a16="http://schemas.microsoft.com/office/drawing/2014/main" id="{04EA5F81-A218-44DF-8CAB-61FD671D68E0}"/>
              </a:ext>
            </a:extLst>
          </p:cNvPr>
          <p:cNvCxnSpPr>
            <a:cxnSpLocks/>
          </p:cNvCxnSpPr>
          <p:nvPr/>
        </p:nvCxnSpPr>
        <p:spPr>
          <a:xfrm>
            <a:off x="4324470" y="5827446"/>
            <a:ext cx="303801"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65D37DC4-549A-4F51-9EAD-201C4AA827A2}"/>
              </a:ext>
            </a:extLst>
          </p:cNvPr>
          <p:cNvCxnSpPr>
            <a:cxnSpLocks/>
          </p:cNvCxnSpPr>
          <p:nvPr/>
        </p:nvCxnSpPr>
        <p:spPr>
          <a:xfrm>
            <a:off x="5709138" y="5413767"/>
            <a:ext cx="0" cy="536917"/>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7CF6E0A9-AD6C-40CF-859E-F75DB18A24C6}"/>
              </a:ext>
            </a:extLst>
          </p:cNvPr>
          <p:cNvCxnSpPr>
            <a:cxnSpLocks/>
          </p:cNvCxnSpPr>
          <p:nvPr/>
        </p:nvCxnSpPr>
        <p:spPr>
          <a:xfrm>
            <a:off x="4872110" y="5814455"/>
            <a:ext cx="780756"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DB612BDD-D470-45B3-A8CA-69F68CADC2AE}"/>
              </a:ext>
            </a:extLst>
          </p:cNvPr>
          <p:cNvCxnSpPr>
            <a:cxnSpLocks/>
          </p:cNvCxnSpPr>
          <p:nvPr/>
        </p:nvCxnSpPr>
        <p:spPr>
          <a:xfrm>
            <a:off x="4304437" y="3796273"/>
            <a:ext cx="619257" cy="787536"/>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8C7508C8-5B92-48AC-AF10-D9D355A601CB}"/>
              </a:ext>
            </a:extLst>
          </p:cNvPr>
          <p:cNvCxnSpPr>
            <a:cxnSpLocks/>
          </p:cNvCxnSpPr>
          <p:nvPr/>
        </p:nvCxnSpPr>
        <p:spPr>
          <a:xfrm>
            <a:off x="5528603" y="5186099"/>
            <a:ext cx="397382" cy="370861"/>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6DEF8D14-4614-459C-A114-A2935FCD5B0B}"/>
              </a:ext>
            </a:extLst>
          </p:cNvPr>
          <p:cNvCxnSpPr>
            <a:cxnSpLocks/>
          </p:cNvCxnSpPr>
          <p:nvPr/>
        </p:nvCxnSpPr>
        <p:spPr>
          <a:xfrm>
            <a:off x="5925985" y="5827446"/>
            <a:ext cx="587357"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EDE08E10-DA30-43DF-A34B-B85F5D6BE9C9}"/>
                  </a:ext>
                </a:extLst>
              </p:cNvPr>
              <p:cNvSpPr txBox="1"/>
              <p:nvPr/>
            </p:nvSpPr>
            <p:spPr>
              <a:xfrm>
                <a:off x="5383462" y="5987758"/>
                <a:ext cx="702172" cy="46897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smtClean="0">
                              <a:latin typeface="Cambria Math" panose="02040503050406030204" pitchFamily="18" charset="0"/>
                              <a:ea typeface="Cambria Math" panose="02040503050406030204" pitchFamily="18" charset="0"/>
                            </a:rPr>
                            <m:t>𝟒</m:t>
                          </m:r>
                        </m:sup>
                      </m:sSup>
                    </m:oMath>
                  </m:oMathPara>
                </a14:m>
                <a:endParaRPr lang="en-US" sz="2400" b="1" dirty="0"/>
              </a:p>
            </p:txBody>
          </p:sp>
        </mc:Choice>
        <mc:Fallback xmlns="">
          <p:sp>
            <p:nvSpPr>
              <p:cNvPr id="80" name="文本框 79">
                <a:extLst>
                  <a:ext uri="{FF2B5EF4-FFF2-40B4-BE49-F238E27FC236}">
                    <a16:creationId xmlns:a16="http://schemas.microsoft.com/office/drawing/2014/main" id="{EDE08E10-DA30-43DF-A34B-B85F5D6BE9C9}"/>
                  </a:ext>
                </a:extLst>
              </p:cNvPr>
              <p:cNvSpPr txBox="1">
                <a:spLocks noRot="1" noChangeAspect="1" noMove="1" noResize="1" noEditPoints="1" noAdjustHandles="1" noChangeArrowheads="1" noChangeShapeType="1" noTextEdit="1"/>
              </p:cNvSpPr>
              <p:nvPr/>
            </p:nvSpPr>
            <p:spPr>
              <a:xfrm>
                <a:off x="5383462" y="5987758"/>
                <a:ext cx="702172" cy="468975"/>
              </a:xfrm>
              <a:prstGeom prst="rect">
                <a:avLst/>
              </a:prstGeom>
              <a:blipFill>
                <a:blip r:embed="rId10"/>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AA015BC4-1E98-4EBF-BE14-AC1BC80E59BB}"/>
                  </a:ext>
                </a:extLst>
              </p:cNvPr>
              <p:cNvSpPr txBox="1"/>
              <p:nvPr/>
            </p:nvSpPr>
            <p:spPr>
              <a:xfrm>
                <a:off x="6442196" y="5973692"/>
                <a:ext cx="702172" cy="4932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smtClean="0">
                              <a:latin typeface="Cambria Math" panose="02040503050406030204" pitchFamily="18" charset="0"/>
                              <a:ea typeface="Cambria Math" panose="02040503050406030204" pitchFamily="18" charset="0"/>
                            </a:rPr>
                            <m:t>𝟓</m:t>
                          </m:r>
                        </m:sup>
                      </m:sSup>
                    </m:oMath>
                  </m:oMathPara>
                </a14:m>
                <a:endParaRPr lang="en-US" sz="2400" b="1" dirty="0"/>
              </a:p>
            </p:txBody>
          </p:sp>
        </mc:Choice>
        <mc:Fallback xmlns="">
          <p:sp>
            <p:nvSpPr>
              <p:cNvPr id="81" name="文本框 80">
                <a:extLst>
                  <a:ext uri="{FF2B5EF4-FFF2-40B4-BE49-F238E27FC236}">
                    <a16:creationId xmlns:a16="http://schemas.microsoft.com/office/drawing/2014/main" id="{AA015BC4-1E98-4EBF-BE14-AC1BC80E59BB}"/>
                  </a:ext>
                </a:extLst>
              </p:cNvPr>
              <p:cNvSpPr txBox="1">
                <a:spLocks noRot="1" noChangeAspect="1" noMove="1" noResize="1" noEditPoints="1" noAdjustHandles="1" noChangeArrowheads="1" noChangeShapeType="1" noTextEdit="1"/>
              </p:cNvSpPr>
              <p:nvPr/>
            </p:nvSpPr>
            <p:spPr>
              <a:xfrm>
                <a:off x="6442196" y="5973692"/>
                <a:ext cx="702172" cy="493277"/>
              </a:xfrm>
              <a:prstGeom prst="rect">
                <a:avLst/>
              </a:prstGeom>
              <a:blipFill>
                <a:blip r:embed="rId11"/>
                <a:stretch>
                  <a:fillRect b="-3704"/>
                </a:stretch>
              </a:blipFill>
            </p:spPr>
            <p:txBody>
              <a:bodyPr/>
              <a:lstStyle/>
              <a:p>
                <a:r>
                  <a:rPr lang="en-US">
                    <a:noFill/>
                  </a:rPr>
                  <a:t> </a:t>
                </a:r>
              </a:p>
            </p:txBody>
          </p:sp>
        </mc:Fallback>
      </mc:AlternateContent>
      <p:cxnSp>
        <p:nvCxnSpPr>
          <p:cNvPr id="82" name="直接连接符 81">
            <a:extLst>
              <a:ext uri="{FF2B5EF4-FFF2-40B4-BE49-F238E27FC236}">
                <a16:creationId xmlns:a16="http://schemas.microsoft.com/office/drawing/2014/main" id="{03A1D903-07E5-44B2-A6EB-72444B89433E}"/>
              </a:ext>
            </a:extLst>
          </p:cNvPr>
          <p:cNvCxnSpPr>
            <a:cxnSpLocks/>
          </p:cNvCxnSpPr>
          <p:nvPr/>
        </p:nvCxnSpPr>
        <p:spPr>
          <a:xfrm>
            <a:off x="6641659" y="4698609"/>
            <a:ext cx="0" cy="1252074"/>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110FCCA1-5D6E-4A88-8D1D-A84695A04929}"/>
              </a:ext>
            </a:extLst>
          </p:cNvPr>
          <p:cNvCxnSpPr>
            <a:cxnSpLocks/>
          </p:cNvCxnSpPr>
          <p:nvPr/>
        </p:nvCxnSpPr>
        <p:spPr>
          <a:xfrm flipH="1">
            <a:off x="6513342" y="4333800"/>
            <a:ext cx="279941" cy="633026"/>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890CF468-1773-4354-8C7E-A9B35F925C16}"/>
              </a:ext>
            </a:extLst>
          </p:cNvPr>
          <p:cNvCxnSpPr>
            <a:cxnSpLocks/>
          </p:cNvCxnSpPr>
          <p:nvPr/>
        </p:nvCxnSpPr>
        <p:spPr>
          <a:xfrm flipH="1">
            <a:off x="5941635" y="4698609"/>
            <a:ext cx="567678"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D916362D-7427-4EC2-BD0B-3D5948C1F5DB}"/>
              </a:ext>
            </a:extLst>
          </p:cNvPr>
          <p:cNvCxnSpPr>
            <a:cxnSpLocks/>
          </p:cNvCxnSpPr>
          <p:nvPr/>
        </p:nvCxnSpPr>
        <p:spPr>
          <a:xfrm>
            <a:off x="5941635" y="5682225"/>
            <a:ext cx="0" cy="27612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98513AD4-FE64-43C7-857F-ABEC8DCCD8B4}"/>
                  </a:ext>
                </a:extLst>
              </p:cNvPr>
              <p:cNvSpPr txBox="1"/>
              <p:nvPr/>
            </p:nvSpPr>
            <p:spPr>
              <a:xfrm>
                <a:off x="5683074" y="5987757"/>
                <a:ext cx="702172" cy="47000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smtClean="0">
                              <a:latin typeface="Cambria Math" panose="02040503050406030204" pitchFamily="18" charset="0"/>
                              <a:ea typeface="Cambria Math" panose="02040503050406030204" pitchFamily="18" charset="0"/>
                            </a:rPr>
                            <m:t>𝟔</m:t>
                          </m:r>
                        </m:sup>
                      </m:sSup>
                    </m:oMath>
                  </m:oMathPara>
                </a14:m>
                <a:endParaRPr lang="en-US" sz="2400" b="1" dirty="0"/>
              </a:p>
            </p:txBody>
          </p:sp>
        </mc:Choice>
        <mc:Fallback xmlns="">
          <p:sp>
            <p:nvSpPr>
              <p:cNvPr id="94" name="文本框 93">
                <a:extLst>
                  <a:ext uri="{FF2B5EF4-FFF2-40B4-BE49-F238E27FC236}">
                    <a16:creationId xmlns:a16="http://schemas.microsoft.com/office/drawing/2014/main" id="{98513AD4-FE64-43C7-857F-ABEC8DCCD8B4}"/>
                  </a:ext>
                </a:extLst>
              </p:cNvPr>
              <p:cNvSpPr txBox="1">
                <a:spLocks noRot="1" noChangeAspect="1" noMove="1" noResize="1" noEditPoints="1" noAdjustHandles="1" noChangeArrowheads="1" noChangeShapeType="1" noTextEdit="1"/>
              </p:cNvSpPr>
              <p:nvPr/>
            </p:nvSpPr>
            <p:spPr>
              <a:xfrm>
                <a:off x="5683074" y="5987757"/>
                <a:ext cx="702172" cy="470000"/>
              </a:xfrm>
              <a:prstGeom prst="rect">
                <a:avLst/>
              </a:prstGeom>
              <a:blipFill>
                <a:blip r:embed="rId12"/>
                <a:stretch>
                  <a:fillRect b="-10390"/>
                </a:stretch>
              </a:blipFill>
            </p:spPr>
            <p:txBody>
              <a:bodyPr/>
              <a:lstStyle/>
              <a:p>
                <a:r>
                  <a:rPr lang="en-US">
                    <a:noFill/>
                  </a:rPr>
                  <a:t> </a:t>
                </a:r>
              </a:p>
            </p:txBody>
          </p:sp>
        </mc:Fallback>
      </mc:AlternateContent>
      <p:cxnSp>
        <p:nvCxnSpPr>
          <p:cNvPr id="95" name="直接箭头连接符 94">
            <a:extLst>
              <a:ext uri="{FF2B5EF4-FFF2-40B4-BE49-F238E27FC236}">
                <a16:creationId xmlns:a16="http://schemas.microsoft.com/office/drawing/2014/main" id="{90C54C13-A850-419E-9453-3705854C39DA}"/>
              </a:ext>
            </a:extLst>
          </p:cNvPr>
          <p:cNvCxnSpPr>
            <a:cxnSpLocks/>
          </p:cNvCxnSpPr>
          <p:nvPr/>
        </p:nvCxnSpPr>
        <p:spPr>
          <a:xfrm flipV="1">
            <a:off x="5979536" y="5177406"/>
            <a:ext cx="259762" cy="7034"/>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683A9B1B-4895-4A3B-9061-40D31C351BFE}"/>
              </a:ext>
            </a:extLst>
          </p:cNvPr>
          <p:cNvCxnSpPr>
            <a:cxnSpLocks/>
            <a:stCxn id="7" idx="9"/>
          </p:cNvCxnSpPr>
          <p:nvPr/>
        </p:nvCxnSpPr>
        <p:spPr>
          <a:xfrm>
            <a:off x="6274191" y="5655212"/>
            <a:ext cx="9844" cy="30314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文本框 104">
                <a:extLst>
                  <a:ext uri="{FF2B5EF4-FFF2-40B4-BE49-F238E27FC236}">
                    <a16:creationId xmlns:a16="http://schemas.microsoft.com/office/drawing/2014/main" id="{1763B4C6-2219-490E-A3B2-06FFA7067760}"/>
                  </a:ext>
                </a:extLst>
              </p:cNvPr>
              <p:cNvSpPr txBox="1"/>
              <p:nvPr/>
            </p:nvSpPr>
            <p:spPr>
              <a:xfrm>
                <a:off x="5949917" y="6017161"/>
                <a:ext cx="702172" cy="46820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smtClean="0">
                              <a:latin typeface="Cambria Math" panose="02040503050406030204" pitchFamily="18" charset="0"/>
                              <a:ea typeface="Cambria Math" panose="02040503050406030204" pitchFamily="18" charset="0"/>
                            </a:rPr>
                            <m:t>𝟕</m:t>
                          </m:r>
                        </m:sup>
                      </m:sSup>
                    </m:oMath>
                  </m:oMathPara>
                </a14:m>
                <a:endParaRPr lang="en-US" sz="2400" b="1" dirty="0"/>
              </a:p>
            </p:txBody>
          </p:sp>
        </mc:Choice>
        <mc:Fallback xmlns="">
          <p:sp>
            <p:nvSpPr>
              <p:cNvPr id="105" name="文本框 104">
                <a:extLst>
                  <a:ext uri="{FF2B5EF4-FFF2-40B4-BE49-F238E27FC236}">
                    <a16:creationId xmlns:a16="http://schemas.microsoft.com/office/drawing/2014/main" id="{1763B4C6-2219-490E-A3B2-06FFA7067760}"/>
                  </a:ext>
                </a:extLst>
              </p:cNvPr>
              <p:cNvSpPr txBox="1">
                <a:spLocks noRot="1" noChangeAspect="1" noMove="1" noResize="1" noEditPoints="1" noAdjustHandles="1" noChangeArrowheads="1" noChangeShapeType="1" noTextEdit="1"/>
              </p:cNvSpPr>
              <p:nvPr/>
            </p:nvSpPr>
            <p:spPr>
              <a:xfrm>
                <a:off x="5949917" y="6017161"/>
                <a:ext cx="702172" cy="468205"/>
              </a:xfrm>
              <a:prstGeom prst="rect">
                <a:avLst/>
              </a:prstGeom>
              <a:blipFill>
                <a:blip r:embed="rId13"/>
                <a:stretch>
                  <a:fillRect b="-9091"/>
                </a:stretch>
              </a:blipFill>
            </p:spPr>
            <p:txBody>
              <a:bodyPr/>
              <a:lstStyle/>
              <a:p>
                <a:r>
                  <a:rPr lang="en-US">
                    <a:noFill/>
                  </a:rPr>
                  <a:t> </a:t>
                </a:r>
              </a:p>
            </p:txBody>
          </p:sp>
        </mc:Fallback>
      </mc:AlternateContent>
      <p:cxnSp>
        <p:nvCxnSpPr>
          <p:cNvPr id="106" name="直接连接符 105">
            <a:extLst>
              <a:ext uri="{FF2B5EF4-FFF2-40B4-BE49-F238E27FC236}">
                <a16:creationId xmlns:a16="http://schemas.microsoft.com/office/drawing/2014/main" id="{26472717-C443-44AF-9A2C-B4641C6E18D7}"/>
              </a:ext>
            </a:extLst>
          </p:cNvPr>
          <p:cNvCxnSpPr>
            <a:cxnSpLocks/>
          </p:cNvCxnSpPr>
          <p:nvPr/>
        </p:nvCxnSpPr>
        <p:spPr>
          <a:xfrm>
            <a:off x="5856536" y="5577639"/>
            <a:ext cx="218538" cy="201939"/>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CAD1EC2F-98D9-4118-A801-DCDDC839EF55}"/>
                  </a:ext>
                </a:extLst>
              </p:cNvPr>
              <p:cNvSpPr/>
              <p:nvPr/>
            </p:nvSpPr>
            <p:spPr>
              <a:xfrm>
                <a:off x="6443617" y="186433"/>
                <a:ext cx="7429475" cy="4932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smtClean="0">
                              <a:latin typeface="Cambria Math" panose="02040503050406030204" pitchFamily="18" charset="0"/>
                              <a:ea typeface="Cambria Math" panose="02040503050406030204" pitchFamily="18" charset="0"/>
                            </a:rPr>
                            <m:t>𝒌</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𝟏</m:t>
                          </m:r>
                        </m:sup>
                      </m:sSup>
                      <m:r>
                        <a:rPr lang="en-US" sz="2400" b="0" i="1" smtClean="0">
                          <a:latin typeface="Cambria Math" panose="02040503050406030204" pitchFamily="18" charset="0"/>
                        </a:rPr>
                        <m:t>=</m:t>
                      </m:r>
                      <m:sSup>
                        <m:sSupPr>
                          <m:ctrlPr>
                            <a:rPr lang="en-US" sz="2400" b="1" i="1">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a:latin typeface="Cambria Math" panose="02040503050406030204" pitchFamily="18" charset="0"/>
                              <a:ea typeface="Cambria Math" panose="02040503050406030204" pitchFamily="18" charset="0"/>
                            </a:rPr>
                            <m:t>𝒌</m:t>
                          </m:r>
                        </m:sup>
                      </m:sSup>
                      <m:r>
                        <a:rPr lang="en-US" sz="2400" b="1" i="1" smtClean="0">
                          <a:latin typeface="Cambria Math" panose="02040503050406030204" pitchFamily="18" charset="0"/>
                          <a:ea typeface="Cambria Math" panose="02040503050406030204" pitchFamily="18" charset="0"/>
                        </a:rPr>
                        <m:t>−</m:t>
                      </m:r>
                      <m:r>
                        <m:rPr>
                          <m:sty m:val="p"/>
                        </m:rPr>
                        <a:rPr lang="el-GR" sz="2400" b="0" i="1" smtClean="0">
                          <a:latin typeface="Cambria Math" panose="02040503050406030204" pitchFamily="18" charset="0"/>
                          <a:ea typeface="Cambria Math" panose="02040503050406030204" pitchFamily="18" charset="0"/>
                        </a:rPr>
                        <m:t>α</m:t>
                      </m:r>
                      <m:sSup>
                        <m:sSupPr>
                          <m:ctrlPr>
                            <a:rPr lang="el-GR"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sym typeface="Symbol" panose="05050102010706020507" pitchFamily="18" charset="2"/>
                            </a:rPr>
                            <m:t></m:t>
                          </m:r>
                          <m:r>
                            <a:rPr lang="en-US" sz="2400" b="1">
                              <a:latin typeface="Cambria Math" panose="02040503050406030204" pitchFamily="18" charset="0"/>
                            </a:rPr>
                            <m:t>𝐅</m:t>
                          </m:r>
                          <m:d>
                            <m:dPr>
                              <m:ctrlPr>
                                <a:rPr lang="en-US" sz="2400" i="1">
                                  <a:latin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𝝁</m:t>
                              </m:r>
                            </m:e>
                          </m:d>
                          <m:r>
                            <a:rPr lang="en-US" sz="2400" b="1" i="1">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ea typeface="Cambria Math" panose="02040503050406030204" pitchFamily="18" charset="0"/>
                            </a:rPr>
                            <m:t>𝑇</m:t>
                          </m:r>
                        </m:sup>
                      </m:sSup>
                    </m:oMath>
                  </m:oMathPara>
                </a14:m>
                <a:endParaRPr lang="en-US" sz="2400" b="1" i="1" dirty="0"/>
              </a:p>
            </p:txBody>
          </p:sp>
        </mc:Choice>
        <mc:Fallback xmlns="">
          <p:sp>
            <p:nvSpPr>
              <p:cNvPr id="39" name="矩形 38">
                <a:extLst>
                  <a:ext uri="{FF2B5EF4-FFF2-40B4-BE49-F238E27FC236}">
                    <a16:creationId xmlns:a16="http://schemas.microsoft.com/office/drawing/2014/main" id="{CAD1EC2F-98D9-4118-A801-DCDDC839EF55}"/>
                  </a:ext>
                </a:extLst>
              </p:cNvPr>
              <p:cNvSpPr>
                <a:spLocks noRot="1" noChangeAspect="1" noMove="1" noResize="1" noEditPoints="1" noAdjustHandles="1" noChangeArrowheads="1" noChangeShapeType="1" noTextEdit="1"/>
              </p:cNvSpPr>
              <p:nvPr/>
            </p:nvSpPr>
            <p:spPr>
              <a:xfrm>
                <a:off x="6443617" y="186433"/>
                <a:ext cx="7429475" cy="493277"/>
              </a:xfrm>
              <a:prstGeom prst="rect">
                <a:avLst/>
              </a:prstGeom>
              <a:blipFill>
                <a:blip r:embed="rId14"/>
                <a:stretch>
                  <a:fillRect b="-12346"/>
                </a:stretch>
              </a:blipFill>
            </p:spPr>
            <p:txBody>
              <a:bodyPr/>
              <a:lstStyle/>
              <a:p>
                <a:r>
                  <a:rPr lang="en-US">
                    <a:noFill/>
                  </a:rPr>
                  <a:t> </a:t>
                </a:r>
              </a:p>
            </p:txBody>
          </p:sp>
        </mc:Fallback>
      </mc:AlternateContent>
      <p:cxnSp>
        <p:nvCxnSpPr>
          <p:cNvPr id="40" name="直接箭头连接符 39">
            <a:extLst>
              <a:ext uri="{FF2B5EF4-FFF2-40B4-BE49-F238E27FC236}">
                <a16:creationId xmlns:a16="http://schemas.microsoft.com/office/drawing/2014/main" id="{29A310A8-AB2C-4B60-ABA2-F678470149A0}"/>
              </a:ext>
            </a:extLst>
          </p:cNvPr>
          <p:cNvCxnSpPr>
            <a:cxnSpLocks/>
          </p:cNvCxnSpPr>
          <p:nvPr/>
        </p:nvCxnSpPr>
        <p:spPr>
          <a:xfrm flipH="1" flipV="1">
            <a:off x="10455962" y="609957"/>
            <a:ext cx="253218" cy="54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2C04606D-1B74-4A85-962D-A48A5AB5528F}"/>
              </a:ext>
            </a:extLst>
          </p:cNvPr>
          <p:cNvSpPr txBox="1"/>
          <p:nvPr/>
        </p:nvSpPr>
        <p:spPr>
          <a:xfrm>
            <a:off x="9836983" y="1157395"/>
            <a:ext cx="2096083" cy="461665"/>
          </a:xfrm>
          <a:prstGeom prst="rect">
            <a:avLst/>
          </a:prstGeom>
          <a:noFill/>
        </p:spPr>
        <p:txBody>
          <a:bodyPr wrap="square" rtlCol="0">
            <a:spAutoFit/>
          </a:bodyPr>
          <a:lstStyle/>
          <a:p>
            <a:r>
              <a:rPr lang="en-US" sz="2400" b="1" i="1" dirty="0">
                <a:solidFill>
                  <a:srgbClr val="FF0000"/>
                </a:solidFill>
              </a:rPr>
              <a:t>Learning rate</a:t>
            </a:r>
          </a:p>
        </p:txBody>
      </p:sp>
    </p:spTree>
    <p:extLst>
      <p:ext uri="{BB962C8B-B14F-4D97-AF65-F5344CB8AC3E}">
        <p14:creationId xmlns:p14="http://schemas.microsoft.com/office/powerpoint/2010/main" val="197573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par>
                                <p:cTn id="19" presetID="10" presetClass="entr" presetSubtype="0"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500"/>
                                        <p:tgtEl>
                                          <p:spTgt spid="46"/>
                                        </p:tgtEl>
                                      </p:cBhvr>
                                    </p:animEffect>
                                  </p:childTnLst>
                                </p:cTn>
                              </p:par>
                              <p:par>
                                <p:cTn id="22" presetID="10" presetClass="entr" presetSubtype="0" fill="hold" nodeType="with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500"/>
                                        <p:tgtEl>
                                          <p:spTgt spid="4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par>
                                <p:cTn id="33" presetID="10" presetClass="entr" presetSubtype="0" fill="hold" nodeType="withEffect">
                                  <p:stCondLst>
                                    <p:cond delay="0"/>
                                  </p:stCondLst>
                                  <p:childTnLst>
                                    <p:set>
                                      <p:cBhvr>
                                        <p:cTn id="34" dur="1" fill="hold">
                                          <p:stCondLst>
                                            <p:cond delay="0"/>
                                          </p:stCondLst>
                                        </p:cTn>
                                        <p:tgtEl>
                                          <p:spTgt spid="62"/>
                                        </p:tgtEl>
                                        <p:attrNameLst>
                                          <p:attrName>style.visibility</p:attrName>
                                        </p:attrNameLst>
                                      </p:cBhvr>
                                      <p:to>
                                        <p:strVal val="visible"/>
                                      </p:to>
                                    </p:set>
                                    <p:animEffect transition="in" filter="fade">
                                      <p:cBhvr>
                                        <p:cTn id="35" dur="500"/>
                                        <p:tgtEl>
                                          <p:spTgt spid="62"/>
                                        </p:tgtEl>
                                      </p:cBhvr>
                                    </p:animEffect>
                                  </p:childTnLst>
                                </p:cTn>
                              </p:par>
                              <p:par>
                                <p:cTn id="36" presetID="10" presetClass="entr" presetSubtype="0" fill="hold" nodeType="with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500"/>
                                        <p:tgtEl>
                                          <p:spTgt spid="6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fade">
                                      <p:cBhvr>
                                        <p:cTn id="41" dur="500"/>
                                        <p:tgtEl>
                                          <p:spTgt spid="6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0"/>
                                        </p:tgtEl>
                                        <p:attrNameLst>
                                          <p:attrName>style.visibility</p:attrName>
                                        </p:attrNameLst>
                                      </p:cBhvr>
                                      <p:to>
                                        <p:strVal val="visible"/>
                                      </p:to>
                                    </p:set>
                                    <p:animEffect transition="in" filter="fade">
                                      <p:cBhvr>
                                        <p:cTn id="46" dur="500"/>
                                        <p:tgtEl>
                                          <p:spTgt spid="70"/>
                                        </p:tgtEl>
                                      </p:cBhvr>
                                    </p:animEffect>
                                  </p:childTnLst>
                                </p:cTn>
                              </p:par>
                              <p:par>
                                <p:cTn id="47" presetID="10" presetClass="entr" presetSubtype="0" fill="hold" nodeType="withEffect">
                                  <p:stCondLst>
                                    <p:cond delay="0"/>
                                  </p:stCondLst>
                                  <p:childTnLst>
                                    <p:set>
                                      <p:cBhvr>
                                        <p:cTn id="48" dur="1" fill="hold">
                                          <p:stCondLst>
                                            <p:cond delay="0"/>
                                          </p:stCondLst>
                                        </p:cTn>
                                        <p:tgtEl>
                                          <p:spTgt spid="69"/>
                                        </p:tgtEl>
                                        <p:attrNameLst>
                                          <p:attrName>style.visibility</p:attrName>
                                        </p:attrNameLst>
                                      </p:cBhvr>
                                      <p:to>
                                        <p:strVal val="visible"/>
                                      </p:to>
                                    </p:set>
                                    <p:animEffect transition="in" filter="fade">
                                      <p:cBhvr>
                                        <p:cTn id="49" dur="500"/>
                                        <p:tgtEl>
                                          <p:spTgt spid="69"/>
                                        </p:tgtEl>
                                      </p:cBhvr>
                                    </p:animEffect>
                                  </p:childTnLst>
                                </p:cTn>
                              </p:par>
                              <p:par>
                                <p:cTn id="50" presetID="10" presetClass="entr" presetSubtype="0" fill="hold" nodeType="withEffect">
                                  <p:stCondLst>
                                    <p:cond delay="0"/>
                                  </p:stCondLst>
                                  <p:childTnLst>
                                    <p:set>
                                      <p:cBhvr>
                                        <p:cTn id="51" dur="1" fill="hold">
                                          <p:stCondLst>
                                            <p:cond delay="0"/>
                                          </p:stCondLst>
                                        </p:cTn>
                                        <p:tgtEl>
                                          <p:spTgt spid="67"/>
                                        </p:tgtEl>
                                        <p:attrNameLst>
                                          <p:attrName>style.visibility</p:attrName>
                                        </p:attrNameLst>
                                      </p:cBhvr>
                                      <p:to>
                                        <p:strVal val="visible"/>
                                      </p:to>
                                    </p:set>
                                    <p:animEffect transition="in" filter="fade">
                                      <p:cBhvr>
                                        <p:cTn id="52" dur="500"/>
                                        <p:tgtEl>
                                          <p:spTgt spid="6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80"/>
                                        </p:tgtEl>
                                        <p:attrNameLst>
                                          <p:attrName>style.visibility</p:attrName>
                                        </p:attrNameLst>
                                      </p:cBhvr>
                                      <p:to>
                                        <p:strVal val="visible"/>
                                      </p:to>
                                    </p:set>
                                    <p:animEffect transition="in" filter="fade">
                                      <p:cBhvr>
                                        <p:cTn id="55" dur="500"/>
                                        <p:tgtEl>
                                          <p:spTgt spid="8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78"/>
                                        </p:tgtEl>
                                        <p:attrNameLst>
                                          <p:attrName>style.visibility</p:attrName>
                                        </p:attrNameLst>
                                      </p:cBhvr>
                                      <p:to>
                                        <p:strVal val="visible"/>
                                      </p:to>
                                    </p:set>
                                    <p:animEffect transition="in" filter="fade">
                                      <p:cBhvr>
                                        <p:cTn id="60" dur="500"/>
                                        <p:tgtEl>
                                          <p:spTgt spid="78"/>
                                        </p:tgtEl>
                                      </p:cBhvr>
                                    </p:animEffect>
                                  </p:childTnLst>
                                </p:cTn>
                              </p:par>
                              <p:par>
                                <p:cTn id="61" presetID="10" presetClass="entr" presetSubtype="0" fill="hold" nodeType="withEffect">
                                  <p:stCondLst>
                                    <p:cond delay="0"/>
                                  </p:stCondLst>
                                  <p:childTnLst>
                                    <p:set>
                                      <p:cBhvr>
                                        <p:cTn id="62" dur="1" fill="hold">
                                          <p:stCondLst>
                                            <p:cond delay="0"/>
                                          </p:stCondLst>
                                        </p:cTn>
                                        <p:tgtEl>
                                          <p:spTgt spid="74"/>
                                        </p:tgtEl>
                                        <p:attrNameLst>
                                          <p:attrName>style.visibility</p:attrName>
                                        </p:attrNameLst>
                                      </p:cBhvr>
                                      <p:to>
                                        <p:strVal val="visible"/>
                                      </p:to>
                                    </p:set>
                                    <p:animEffect transition="in" filter="fade">
                                      <p:cBhvr>
                                        <p:cTn id="63" dur="500"/>
                                        <p:tgtEl>
                                          <p:spTgt spid="74"/>
                                        </p:tgtEl>
                                      </p:cBhvr>
                                    </p:animEffect>
                                  </p:childTnLst>
                                </p:cTn>
                              </p:par>
                              <p:par>
                                <p:cTn id="64" presetID="10" presetClass="entr" presetSubtype="0" fill="hold" nodeType="withEffect">
                                  <p:stCondLst>
                                    <p:cond delay="0"/>
                                  </p:stCondLst>
                                  <p:childTnLst>
                                    <p:set>
                                      <p:cBhvr>
                                        <p:cTn id="65" dur="1" fill="hold">
                                          <p:stCondLst>
                                            <p:cond delay="0"/>
                                          </p:stCondLst>
                                        </p:cTn>
                                        <p:tgtEl>
                                          <p:spTgt spid="82"/>
                                        </p:tgtEl>
                                        <p:attrNameLst>
                                          <p:attrName>style.visibility</p:attrName>
                                        </p:attrNameLst>
                                      </p:cBhvr>
                                      <p:to>
                                        <p:strVal val="visible"/>
                                      </p:to>
                                    </p:set>
                                    <p:animEffect transition="in" filter="fade">
                                      <p:cBhvr>
                                        <p:cTn id="66" dur="500"/>
                                        <p:tgtEl>
                                          <p:spTgt spid="8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81"/>
                                        </p:tgtEl>
                                        <p:attrNameLst>
                                          <p:attrName>style.visibility</p:attrName>
                                        </p:attrNameLst>
                                      </p:cBhvr>
                                      <p:to>
                                        <p:strVal val="visible"/>
                                      </p:to>
                                    </p:set>
                                    <p:animEffect transition="in" filter="fade">
                                      <p:cBhvr>
                                        <p:cTn id="69" dur="500"/>
                                        <p:tgtEl>
                                          <p:spTgt spid="8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90"/>
                                        </p:tgtEl>
                                        <p:attrNameLst>
                                          <p:attrName>style.visibility</p:attrName>
                                        </p:attrNameLst>
                                      </p:cBhvr>
                                      <p:to>
                                        <p:strVal val="visible"/>
                                      </p:to>
                                    </p:set>
                                    <p:animEffect transition="in" filter="fade">
                                      <p:cBhvr>
                                        <p:cTn id="74" dur="500"/>
                                        <p:tgtEl>
                                          <p:spTgt spid="90"/>
                                        </p:tgtEl>
                                      </p:cBhvr>
                                    </p:animEffect>
                                  </p:childTnLst>
                                </p:cTn>
                              </p:par>
                              <p:par>
                                <p:cTn id="75" presetID="10" presetClass="entr" presetSubtype="0" fill="hold" nodeType="withEffect">
                                  <p:stCondLst>
                                    <p:cond delay="0"/>
                                  </p:stCondLst>
                                  <p:childTnLst>
                                    <p:set>
                                      <p:cBhvr>
                                        <p:cTn id="76" dur="1" fill="hold">
                                          <p:stCondLst>
                                            <p:cond delay="0"/>
                                          </p:stCondLst>
                                        </p:cTn>
                                        <p:tgtEl>
                                          <p:spTgt spid="85"/>
                                        </p:tgtEl>
                                        <p:attrNameLst>
                                          <p:attrName>style.visibility</p:attrName>
                                        </p:attrNameLst>
                                      </p:cBhvr>
                                      <p:to>
                                        <p:strVal val="visible"/>
                                      </p:to>
                                    </p:set>
                                    <p:animEffect transition="in" filter="fade">
                                      <p:cBhvr>
                                        <p:cTn id="77" dur="500"/>
                                        <p:tgtEl>
                                          <p:spTgt spid="8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94"/>
                                        </p:tgtEl>
                                        <p:attrNameLst>
                                          <p:attrName>style.visibility</p:attrName>
                                        </p:attrNameLst>
                                      </p:cBhvr>
                                      <p:to>
                                        <p:strVal val="visible"/>
                                      </p:to>
                                    </p:set>
                                    <p:animEffect transition="in" filter="fade">
                                      <p:cBhvr>
                                        <p:cTn id="80" dur="500"/>
                                        <p:tgtEl>
                                          <p:spTgt spid="94"/>
                                        </p:tgtEl>
                                      </p:cBhvr>
                                    </p:animEffect>
                                  </p:childTnLst>
                                </p:cTn>
                              </p:par>
                              <p:par>
                                <p:cTn id="81" presetID="10" presetClass="entr" presetSubtype="0" fill="hold" nodeType="withEffect">
                                  <p:stCondLst>
                                    <p:cond delay="0"/>
                                  </p:stCondLst>
                                  <p:childTnLst>
                                    <p:set>
                                      <p:cBhvr>
                                        <p:cTn id="82" dur="1" fill="hold">
                                          <p:stCondLst>
                                            <p:cond delay="0"/>
                                          </p:stCondLst>
                                        </p:cTn>
                                        <p:tgtEl>
                                          <p:spTgt spid="92"/>
                                        </p:tgtEl>
                                        <p:attrNameLst>
                                          <p:attrName>style.visibility</p:attrName>
                                        </p:attrNameLst>
                                      </p:cBhvr>
                                      <p:to>
                                        <p:strVal val="visible"/>
                                      </p:to>
                                    </p:set>
                                    <p:animEffect transition="in" filter="fade">
                                      <p:cBhvr>
                                        <p:cTn id="83" dur="500"/>
                                        <p:tgtEl>
                                          <p:spTgt spid="9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106"/>
                                        </p:tgtEl>
                                        <p:attrNameLst>
                                          <p:attrName>style.visibility</p:attrName>
                                        </p:attrNameLst>
                                      </p:cBhvr>
                                      <p:to>
                                        <p:strVal val="visible"/>
                                      </p:to>
                                    </p:set>
                                    <p:animEffect transition="in" filter="fade">
                                      <p:cBhvr>
                                        <p:cTn id="88" dur="500"/>
                                        <p:tgtEl>
                                          <p:spTgt spid="106"/>
                                        </p:tgtEl>
                                      </p:cBhvr>
                                    </p:animEffect>
                                  </p:childTnLst>
                                </p:cTn>
                              </p:par>
                              <p:par>
                                <p:cTn id="89" presetID="10" presetClass="entr" presetSubtype="0" fill="hold" nodeType="withEffect">
                                  <p:stCondLst>
                                    <p:cond delay="0"/>
                                  </p:stCondLst>
                                  <p:childTnLst>
                                    <p:set>
                                      <p:cBhvr>
                                        <p:cTn id="90" dur="1" fill="hold">
                                          <p:stCondLst>
                                            <p:cond delay="0"/>
                                          </p:stCondLst>
                                        </p:cTn>
                                        <p:tgtEl>
                                          <p:spTgt spid="95"/>
                                        </p:tgtEl>
                                        <p:attrNameLst>
                                          <p:attrName>style.visibility</p:attrName>
                                        </p:attrNameLst>
                                      </p:cBhvr>
                                      <p:to>
                                        <p:strVal val="visible"/>
                                      </p:to>
                                    </p:set>
                                    <p:animEffect transition="in" filter="fade">
                                      <p:cBhvr>
                                        <p:cTn id="91" dur="500"/>
                                        <p:tgtEl>
                                          <p:spTgt spid="95"/>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05"/>
                                        </p:tgtEl>
                                        <p:attrNameLst>
                                          <p:attrName>style.visibility</p:attrName>
                                        </p:attrNameLst>
                                      </p:cBhvr>
                                      <p:to>
                                        <p:strVal val="visible"/>
                                      </p:to>
                                    </p:set>
                                    <p:animEffect transition="in" filter="fade">
                                      <p:cBhvr>
                                        <p:cTn id="94" dur="500"/>
                                        <p:tgtEl>
                                          <p:spTgt spid="105"/>
                                        </p:tgtEl>
                                      </p:cBhvr>
                                    </p:animEffect>
                                  </p:childTnLst>
                                </p:cTn>
                              </p:par>
                              <p:par>
                                <p:cTn id="95" presetID="10" presetClass="entr" presetSubtype="0" fill="hold" nodeType="withEffect">
                                  <p:stCondLst>
                                    <p:cond delay="0"/>
                                  </p:stCondLst>
                                  <p:childTnLst>
                                    <p:set>
                                      <p:cBhvr>
                                        <p:cTn id="96" dur="1" fill="hold">
                                          <p:stCondLst>
                                            <p:cond delay="0"/>
                                          </p:stCondLst>
                                        </p:cTn>
                                        <p:tgtEl>
                                          <p:spTgt spid="98"/>
                                        </p:tgtEl>
                                        <p:attrNameLst>
                                          <p:attrName>style.visibility</p:attrName>
                                        </p:attrNameLst>
                                      </p:cBhvr>
                                      <p:to>
                                        <p:strVal val="visible"/>
                                      </p:to>
                                    </p:set>
                                    <p:animEffect transition="in" filter="fade">
                                      <p:cBhvr>
                                        <p:cTn id="97"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45" grpId="0" animBg="1"/>
      <p:bldP spid="64" grpId="0" animBg="1"/>
      <p:bldP spid="80" grpId="0" animBg="1"/>
      <p:bldP spid="81" grpId="0" animBg="1"/>
      <p:bldP spid="94" grpId="0" animBg="1"/>
      <p:bldP spid="10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984982-2758-4AE8-95D6-C3ADF70E7E1D}"/>
              </a:ext>
            </a:extLst>
          </p:cNvPr>
          <p:cNvSpPr>
            <a:spLocks noGrp="1"/>
          </p:cNvSpPr>
          <p:nvPr>
            <p:ph type="title"/>
          </p:nvPr>
        </p:nvSpPr>
        <p:spPr>
          <a:xfrm>
            <a:off x="599050" y="0"/>
            <a:ext cx="10515600" cy="1325563"/>
          </a:xfrm>
        </p:spPr>
        <p:txBody>
          <a:bodyPr vert="horz" lIns="91440" tIns="45720" rIns="91440" bIns="45720" rtlCol="0" anchor="ctr">
            <a:normAutofit/>
          </a:bodyPr>
          <a:lstStyle/>
          <a:p>
            <a:r>
              <a:rPr lang="en-US" kern="1200" dirty="0">
                <a:solidFill>
                  <a:schemeClr val="tx1"/>
                </a:solidFill>
                <a:latin typeface="+mj-lt"/>
                <a:ea typeface="+mj-ea"/>
                <a:cs typeface="+mj-cs"/>
              </a:rPr>
              <a:t>Learning rate </a:t>
            </a:r>
          </a:p>
        </p:txBody>
      </p:sp>
      <p:pic>
        <p:nvPicPr>
          <p:cNvPr id="108" name="图片 107" descr="地图上有字&#10;&#10;描述已自动生成">
            <a:extLst>
              <a:ext uri="{FF2B5EF4-FFF2-40B4-BE49-F238E27FC236}">
                <a16:creationId xmlns:a16="http://schemas.microsoft.com/office/drawing/2014/main" id="{B9BE1B8A-E72F-4516-9B5B-C4A11FAF42C7}"/>
              </a:ext>
            </a:extLst>
          </p:cNvPr>
          <p:cNvPicPr>
            <a:picLocks noChangeAspect="1"/>
          </p:cNvPicPr>
          <p:nvPr/>
        </p:nvPicPr>
        <p:blipFill>
          <a:blip r:embed="rId3"/>
          <a:stretch>
            <a:fillRect/>
          </a:stretch>
        </p:blipFill>
        <p:spPr>
          <a:xfrm>
            <a:off x="1169506" y="1480308"/>
            <a:ext cx="9374688" cy="4851401"/>
          </a:xfrm>
          <a:prstGeom prst="rect">
            <a:avLst/>
          </a:prstGeom>
        </p:spPr>
      </p:pic>
      <p:sp>
        <p:nvSpPr>
          <p:cNvPr id="109" name="文本框 108">
            <a:extLst>
              <a:ext uri="{FF2B5EF4-FFF2-40B4-BE49-F238E27FC236}">
                <a16:creationId xmlns:a16="http://schemas.microsoft.com/office/drawing/2014/main" id="{ED549E92-0910-44B5-8292-68DFF7A4210C}"/>
              </a:ext>
            </a:extLst>
          </p:cNvPr>
          <p:cNvSpPr txBox="1"/>
          <p:nvPr/>
        </p:nvSpPr>
        <p:spPr>
          <a:xfrm>
            <a:off x="5500468" y="5767754"/>
            <a:ext cx="4473526" cy="718700"/>
          </a:xfrm>
          <a:prstGeom prst="rect">
            <a:avLst/>
          </a:prstGeom>
          <a:solidFill>
            <a:schemeClr val="bg1"/>
          </a:solidFill>
        </p:spPr>
        <p:txBody>
          <a:bodyPr wrap="square" rtlCol="0">
            <a:spAutoFit/>
          </a:bodyPr>
          <a:lstStyle/>
          <a:p>
            <a:endParaRPr lang="en-US" dirty="0"/>
          </a:p>
        </p:txBody>
      </p:sp>
      <p:sp>
        <p:nvSpPr>
          <p:cNvPr id="110" name="文本框 109">
            <a:extLst>
              <a:ext uri="{FF2B5EF4-FFF2-40B4-BE49-F238E27FC236}">
                <a16:creationId xmlns:a16="http://schemas.microsoft.com/office/drawing/2014/main" id="{9B070817-529A-4333-8800-60C269A4E7E9}"/>
              </a:ext>
            </a:extLst>
          </p:cNvPr>
          <p:cNvSpPr txBox="1"/>
          <p:nvPr/>
        </p:nvSpPr>
        <p:spPr>
          <a:xfrm>
            <a:off x="1028829" y="5977766"/>
            <a:ext cx="9156180" cy="707886"/>
          </a:xfrm>
          <a:prstGeom prst="rect">
            <a:avLst/>
          </a:prstGeom>
          <a:noFill/>
        </p:spPr>
        <p:txBody>
          <a:bodyPr wrap="square" rtlCol="0">
            <a:spAutoFit/>
          </a:bodyPr>
          <a:lstStyle/>
          <a:p>
            <a:r>
              <a:rPr lang="en-US" sz="2000" b="1" i="1" dirty="0">
                <a:solidFill>
                  <a:srgbClr val="C00000"/>
                </a:solidFill>
              </a:rPr>
              <a:t>Gradient Descendent cannot find a proper solution if learning rate is too large, </a:t>
            </a:r>
          </a:p>
          <a:p>
            <a:r>
              <a:rPr lang="en-US" sz="2000" b="1" i="1" dirty="0">
                <a:solidFill>
                  <a:srgbClr val="C00000"/>
                </a:solidFill>
              </a:rPr>
              <a:t>or converges so slow if learning rate is too small</a:t>
            </a:r>
          </a:p>
        </p:txBody>
      </p:sp>
      <mc:AlternateContent xmlns:mc="http://schemas.openxmlformats.org/markup-compatibility/2006" xmlns:a14="http://schemas.microsoft.com/office/drawing/2010/main">
        <mc:Choice Requires="a14">
          <p:sp>
            <p:nvSpPr>
              <p:cNvPr id="112" name="矩形 111">
                <a:extLst>
                  <a:ext uri="{FF2B5EF4-FFF2-40B4-BE49-F238E27FC236}">
                    <a16:creationId xmlns:a16="http://schemas.microsoft.com/office/drawing/2014/main" id="{319C57D7-6F64-473E-8E0E-AA7B66335AEA}"/>
                  </a:ext>
                </a:extLst>
              </p:cNvPr>
              <p:cNvSpPr/>
              <p:nvPr/>
            </p:nvSpPr>
            <p:spPr>
              <a:xfrm>
                <a:off x="6259256" y="292944"/>
                <a:ext cx="7429475" cy="4932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smtClean="0">
                              <a:latin typeface="Cambria Math" panose="02040503050406030204" pitchFamily="18" charset="0"/>
                              <a:ea typeface="Cambria Math" panose="02040503050406030204" pitchFamily="18" charset="0"/>
                            </a:rPr>
                            <m:t>𝒌</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𝟏</m:t>
                          </m:r>
                        </m:sup>
                      </m:sSup>
                      <m:r>
                        <a:rPr lang="en-US" sz="2400" b="0" i="1" smtClean="0">
                          <a:latin typeface="Cambria Math" panose="02040503050406030204" pitchFamily="18" charset="0"/>
                        </a:rPr>
                        <m:t>=</m:t>
                      </m:r>
                      <m:sSup>
                        <m:sSupPr>
                          <m:ctrlPr>
                            <a:rPr lang="en-US" sz="2400" b="1" i="1">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a:latin typeface="Cambria Math" panose="02040503050406030204" pitchFamily="18" charset="0"/>
                              <a:ea typeface="Cambria Math" panose="02040503050406030204" pitchFamily="18" charset="0"/>
                            </a:rPr>
                            <m:t>𝒌</m:t>
                          </m:r>
                        </m:sup>
                      </m:sSup>
                      <m:r>
                        <a:rPr lang="en-US" sz="2400" b="1" i="1" smtClean="0">
                          <a:latin typeface="Cambria Math" panose="02040503050406030204" pitchFamily="18" charset="0"/>
                          <a:ea typeface="Cambria Math" panose="02040503050406030204" pitchFamily="18" charset="0"/>
                        </a:rPr>
                        <m:t>−</m:t>
                      </m:r>
                      <m:r>
                        <m:rPr>
                          <m:sty m:val="p"/>
                        </m:rPr>
                        <a:rPr lang="el-GR" sz="2400" b="0" i="1" smtClean="0">
                          <a:latin typeface="Cambria Math" panose="02040503050406030204" pitchFamily="18" charset="0"/>
                          <a:ea typeface="Cambria Math" panose="02040503050406030204" pitchFamily="18" charset="0"/>
                        </a:rPr>
                        <m:t>α</m:t>
                      </m:r>
                      <m:sSup>
                        <m:sSupPr>
                          <m:ctrlPr>
                            <a:rPr lang="el-GR"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sym typeface="Symbol" panose="05050102010706020507" pitchFamily="18" charset="2"/>
                            </a:rPr>
                            <m:t></m:t>
                          </m:r>
                          <m:r>
                            <a:rPr lang="en-US" sz="2400" b="1">
                              <a:latin typeface="Cambria Math" panose="02040503050406030204" pitchFamily="18" charset="0"/>
                            </a:rPr>
                            <m:t>𝐅</m:t>
                          </m:r>
                          <m:d>
                            <m:dPr>
                              <m:ctrlPr>
                                <a:rPr lang="en-US" sz="2400" i="1">
                                  <a:latin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𝝁</m:t>
                              </m:r>
                            </m:e>
                          </m:d>
                          <m:r>
                            <a:rPr lang="en-US" sz="2400" b="1" i="1">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ea typeface="Cambria Math" panose="02040503050406030204" pitchFamily="18" charset="0"/>
                            </a:rPr>
                            <m:t>𝑇</m:t>
                          </m:r>
                        </m:sup>
                      </m:sSup>
                    </m:oMath>
                  </m:oMathPara>
                </a14:m>
                <a:endParaRPr lang="en-US" sz="2400" b="1" i="1" dirty="0"/>
              </a:p>
            </p:txBody>
          </p:sp>
        </mc:Choice>
        <mc:Fallback xmlns="">
          <p:sp>
            <p:nvSpPr>
              <p:cNvPr id="112" name="矩形 111">
                <a:extLst>
                  <a:ext uri="{FF2B5EF4-FFF2-40B4-BE49-F238E27FC236}">
                    <a16:creationId xmlns:a16="http://schemas.microsoft.com/office/drawing/2014/main" id="{319C57D7-6F64-473E-8E0E-AA7B66335AEA}"/>
                  </a:ext>
                </a:extLst>
              </p:cNvPr>
              <p:cNvSpPr>
                <a:spLocks noRot="1" noChangeAspect="1" noMove="1" noResize="1" noEditPoints="1" noAdjustHandles="1" noChangeArrowheads="1" noChangeShapeType="1" noTextEdit="1"/>
              </p:cNvSpPr>
              <p:nvPr/>
            </p:nvSpPr>
            <p:spPr>
              <a:xfrm>
                <a:off x="6259256" y="292944"/>
                <a:ext cx="7429475" cy="493277"/>
              </a:xfrm>
              <a:prstGeom prst="rect">
                <a:avLst/>
              </a:prstGeom>
              <a:blipFill>
                <a:blip r:embed="rId4"/>
                <a:stretch>
                  <a:fillRect b="-12346"/>
                </a:stretch>
              </a:blipFill>
            </p:spPr>
            <p:txBody>
              <a:bodyPr/>
              <a:lstStyle/>
              <a:p>
                <a:r>
                  <a:rPr lang="en-US">
                    <a:noFill/>
                  </a:rPr>
                  <a:t> </a:t>
                </a:r>
              </a:p>
            </p:txBody>
          </p:sp>
        </mc:Fallback>
      </mc:AlternateContent>
      <p:cxnSp>
        <p:nvCxnSpPr>
          <p:cNvPr id="114" name="直接箭头连接符 113">
            <a:extLst>
              <a:ext uri="{FF2B5EF4-FFF2-40B4-BE49-F238E27FC236}">
                <a16:creationId xmlns:a16="http://schemas.microsoft.com/office/drawing/2014/main" id="{7FC4E7DA-1590-4C38-83CF-BBA3F4170AC1}"/>
              </a:ext>
            </a:extLst>
          </p:cNvPr>
          <p:cNvCxnSpPr>
            <a:cxnSpLocks/>
          </p:cNvCxnSpPr>
          <p:nvPr/>
        </p:nvCxnSpPr>
        <p:spPr>
          <a:xfrm flipH="1" flipV="1">
            <a:off x="10271601" y="716468"/>
            <a:ext cx="253218" cy="54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5" name="文本框 114">
            <a:extLst>
              <a:ext uri="{FF2B5EF4-FFF2-40B4-BE49-F238E27FC236}">
                <a16:creationId xmlns:a16="http://schemas.microsoft.com/office/drawing/2014/main" id="{DA704656-AE53-48CB-90AF-9AAFEF97B43A}"/>
              </a:ext>
            </a:extLst>
          </p:cNvPr>
          <p:cNvSpPr txBox="1"/>
          <p:nvPr/>
        </p:nvSpPr>
        <p:spPr>
          <a:xfrm>
            <a:off x="9652622" y="1263906"/>
            <a:ext cx="2096083" cy="461665"/>
          </a:xfrm>
          <a:prstGeom prst="rect">
            <a:avLst/>
          </a:prstGeom>
          <a:noFill/>
        </p:spPr>
        <p:txBody>
          <a:bodyPr wrap="square" rtlCol="0">
            <a:spAutoFit/>
          </a:bodyPr>
          <a:lstStyle/>
          <a:p>
            <a:r>
              <a:rPr lang="en-US" sz="2400" b="1" i="1" dirty="0">
                <a:solidFill>
                  <a:srgbClr val="FF0000"/>
                </a:solidFill>
              </a:rPr>
              <a:t>Learning rate</a:t>
            </a:r>
          </a:p>
        </p:txBody>
      </p:sp>
    </p:spTree>
    <p:extLst>
      <p:ext uri="{BB962C8B-B14F-4D97-AF65-F5344CB8AC3E}">
        <p14:creationId xmlns:p14="http://schemas.microsoft.com/office/powerpoint/2010/main" val="371628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500" fill="hold"/>
                                        <p:tgtEl>
                                          <p:spTgt spid="110"/>
                                        </p:tgtEl>
                                        <p:attrNameLst>
                                          <p:attrName>ppt_x</p:attrName>
                                        </p:attrNameLst>
                                      </p:cBhvr>
                                      <p:tavLst>
                                        <p:tav tm="0">
                                          <p:val>
                                            <p:strVal val="#ppt_x"/>
                                          </p:val>
                                        </p:tav>
                                        <p:tav tm="100000">
                                          <p:val>
                                            <p:strVal val="#ppt_x"/>
                                          </p:val>
                                        </p:tav>
                                      </p:tavLst>
                                    </p:anim>
                                    <p:anim calcmode="lin" valueType="num">
                                      <p:cBhvr additive="base">
                                        <p:cTn id="8"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87C224-85E6-440E-B8B6-231EC3FB2D0A}"/>
              </a:ext>
            </a:extLst>
          </p:cNvPr>
          <p:cNvSpPr>
            <a:spLocks noGrp="1"/>
          </p:cNvSpPr>
          <p:nvPr>
            <p:ph type="title"/>
          </p:nvPr>
        </p:nvSpPr>
        <p:spPr/>
        <p:txBody>
          <a:bodyPr/>
          <a:lstStyle/>
          <a:p>
            <a:r>
              <a:rPr lang="en-US" dirty="0"/>
              <a:t>G</a:t>
            </a:r>
            <a:r>
              <a:rPr lang="en-US" altLang="zh-CN" dirty="0"/>
              <a:t>auss Newton</a:t>
            </a:r>
            <a:endParaRPr lang="en-US" dirty="0"/>
          </a:p>
        </p:txBody>
      </p:sp>
      <p:sp>
        <p:nvSpPr>
          <p:cNvPr id="30" name="任意多边形: 形状 29">
            <a:extLst>
              <a:ext uri="{FF2B5EF4-FFF2-40B4-BE49-F238E27FC236}">
                <a16:creationId xmlns:a16="http://schemas.microsoft.com/office/drawing/2014/main" id="{E358ED7B-DE7B-49BB-A84A-952FB22D8FA5}"/>
              </a:ext>
            </a:extLst>
          </p:cNvPr>
          <p:cNvSpPr/>
          <p:nvPr/>
        </p:nvSpPr>
        <p:spPr>
          <a:xfrm>
            <a:off x="3176641" y="2202069"/>
            <a:ext cx="6938030" cy="3555615"/>
          </a:xfrm>
          <a:custGeom>
            <a:avLst/>
            <a:gdLst>
              <a:gd name="connsiteX0" fmla="*/ 2658 w 6938030"/>
              <a:gd name="connsiteY0" fmla="*/ 0 h 3555615"/>
              <a:gd name="connsiteX1" fmla="*/ 16725 w 6938030"/>
              <a:gd name="connsiteY1" fmla="*/ 112541 h 3555615"/>
              <a:gd name="connsiteX2" fmla="*/ 129267 w 6938030"/>
              <a:gd name="connsiteY2" fmla="*/ 450166 h 3555615"/>
              <a:gd name="connsiteX3" fmla="*/ 368418 w 6938030"/>
              <a:gd name="connsiteY3" fmla="*/ 900332 h 3555615"/>
              <a:gd name="connsiteX4" fmla="*/ 902990 w 6938030"/>
              <a:gd name="connsiteY4" fmla="*/ 1589649 h 3555615"/>
              <a:gd name="connsiteX5" fmla="*/ 1634510 w 6938030"/>
              <a:gd name="connsiteY5" fmla="*/ 1941341 h 3555615"/>
              <a:gd name="connsiteX6" fmla="*/ 2126879 w 6938030"/>
              <a:gd name="connsiteY6" fmla="*/ 2053883 h 3555615"/>
              <a:gd name="connsiteX7" fmla="*/ 2830264 w 6938030"/>
              <a:gd name="connsiteY7" fmla="*/ 3024554 h 3555615"/>
              <a:gd name="connsiteX8" fmla="*/ 3167889 w 6938030"/>
              <a:gd name="connsiteY8" fmla="*/ 3165231 h 3555615"/>
              <a:gd name="connsiteX9" fmla="*/ 3772799 w 6938030"/>
              <a:gd name="connsiteY9" fmla="*/ 3460652 h 3555615"/>
              <a:gd name="connsiteX10" fmla="*/ 4560590 w 6938030"/>
              <a:gd name="connsiteY10" fmla="*/ 1322363 h 3555615"/>
              <a:gd name="connsiteX11" fmla="*/ 5334313 w 6938030"/>
              <a:gd name="connsiteY11" fmla="*/ 844061 h 3555615"/>
              <a:gd name="connsiteX12" fmla="*/ 6276849 w 6938030"/>
              <a:gd name="connsiteY12" fmla="*/ 84406 h 3555615"/>
              <a:gd name="connsiteX13" fmla="*/ 6938030 w 6938030"/>
              <a:gd name="connsiteY13" fmla="*/ 56271 h 3555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38030" h="3555615">
                <a:moveTo>
                  <a:pt x="2658" y="0"/>
                </a:moveTo>
                <a:cubicBezTo>
                  <a:pt x="-859" y="18756"/>
                  <a:pt x="-4376" y="37513"/>
                  <a:pt x="16725" y="112541"/>
                </a:cubicBezTo>
                <a:cubicBezTo>
                  <a:pt x="37826" y="187569"/>
                  <a:pt x="70652" y="318868"/>
                  <a:pt x="129267" y="450166"/>
                </a:cubicBezTo>
                <a:cubicBezTo>
                  <a:pt x="187882" y="581464"/>
                  <a:pt x="239464" y="710418"/>
                  <a:pt x="368418" y="900332"/>
                </a:cubicBezTo>
                <a:cubicBezTo>
                  <a:pt x="497372" y="1090246"/>
                  <a:pt x="691975" y="1416147"/>
                  <a:pt x="902990" y="1589649"/>
                </a:cubicBezTo>
                <a:cubicBezTo>
                  <a:pt x="1114005" y="1763151"/>
                  <a:pt x="1430528" y="1863969"/>
                  <a:pt x="1634510" y="1941341"/>
                </a:cubicBezTo>
                <a:cubicBezTo>
                  <a:pt x="1838492" y="2018713"/>
                  <a:pt x="1927587" y="1873348"/>
                  <a:pt x="2126879" y="2053883"/>
                </a:cubicBezTo>
                <a:cubicBezTo>
                  <a:pt x="2326171" y="2234418"/>
                  <a:pt x="2656762" y="2839329"/>
                  <a:pt x="2830264" y="3024554"/>
                </a:cubicBezTo>
                <a:cubicBezTo>
                  <a:pt x="3003766" y="3209779"/>
                  <a:pt x="3010800" y="3092548"/>
                  <a:pt x="3167889" y="3165231"/>
                </a:cubicBezTo>
                <a:cubicBezTo>
                  <a:pt x="3324978" y="3237914"/>
                  <a:pt x="3540682" y="3767797"/>
                  <a:pt x="3772799" y="3460652"/>
                </a:cubicBezTo>
                <a:cubicBezTo>
                  <a:pt x="4004916" y="3153507"/>
                  <a:pt x="4300338" y="1758462"/>
                  <a:pt x="4560590" y="1322363"/>
                </a:cubicBezTo>
                <a:cubicBezTo>
                  <a:pt x="4820842" y="886265"/>
                  <a:pt x="5048270" y="1050387"/>
                  <a:pt x="5334313" y="844061"/>
                </a:cubicBezTo>
                <a:cubicBezTo>
                  <a:pt x="5620356" y="637735"/>
                  <a:pt x="6009563" y="215704"/>
                  <a:pt x="6276849" y="84406"/>
                </a:cubicBezTo>
                <a:cubicBezTo>
                  <a:pt x="6544135" y="-46892"/>
                  <a:pt x="6741082" y="4689"/>
                  <a:pt x="6938030" y="562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直接箭头连接符 30">
            <a:extLst>
              <a:ext uri="{FF2B5EF4-FFF2-40B4-BE49-F238E27FC236}">
                <a16:creationId xmlns:a16="http://schemas.microsoft.com/office/drawing/2014/main" id="{823330E5-6B9E-45E6-B41A-3C7BC49487D5}"/>
              </a:ext>
            </a:extLst>
          </p:cNvPr>
          <p:cNvCxnSpPr>
            <a:cxnSpLocks/>
          </p:cNvCxnSpPr>
          <p:nvPr/>
        </p:nvCxnSpPr>
        <p:spPr>
          <a:xfrm>
            <a:off x="1729837" y="5958193"/>
            <a:ext cx="73123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4FE34ADB-3E99-4251-9CFF-358DDE3878F4}"/>
              </a:ext>
            </a:extLst>
          </p:cNvPr>
          <p:cNvCxnSpPr>
            <a:cxnSpLocks/>
          </p:cNvCxnSpPr>
          <p:nvPr/>
        </p:nvCxnSpPr>
        <p:spPr>
          <a:xfrm flipV="1">
            <a:off x="1729837" y="2513147"/>
            <a:ext cx="0" cy="3445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7A264091-9DA8-47B2-8504-60C4A8221641}"/>
                  </a:ext>
                </a:extLst>
              </p:cNvPr>
              <p:cNvSpPr txBox="1"/>
              <p:nvPr/>
            </p:nvSpPr>
            <p:spPr>
              <a:xfrm>
                <a:off x="1028191" y="1504192"/>
                <a:ext cx="140329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𝑳𝒐𝒔𝒔</m:t>
                      </m:r>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𝑭𝒖𝒏𝒄𝒕𝒊𝒐𝒏</m:t>
                      </m:r>
                    </m:oMath>
                  </m:oMathPara>
                </a14:m>
                <a:endParaRPr lang="en-US" sz="2400" b="1" dirty="0"/>
              </a:p>
            </p:txBody>
          </p:sp>
        </mc:Choice>
        <mc:Fallback xmlns="">
          <p:sp>
            <p:nvSpPr>
              <p:cNvPr id="33" name="文本框 32">
                <a:extLst>
                  <a:ext uri="{FF2B5EF4-FFF2-40B4-BE49-F238E27FC236}">
                    <a16:creationId xmlns:a16="http://schemas.microsoft.com/office/drawing/2014/main" id="{7A264091-9DA8-47B2-8504-60C4A8221641}"/>
                  </a:ext>
                </a:extLst>
              </p:cNvPr>
              <p:cNvSpPr txBox="1">
                <a:spLocks noRot="1" noChangeAspect="1" noMove="1" noResize="1" noEditPoints="1" noAdjustHandles="1" noChangeArrowheads="1" noChangeShapeType="1" noTextEdit="1"/>
              </p:cNvSpPr>
              <p:nvPr/>
            </p:nvSpPr>
            <p:spPr>
              <a:xfrm>
                <a:off x="1028191" y="1504192"/>
                <a:ext cx="1403290" cy="461665"/>
              </a:xfrm>
              <a:prstGeom prst="rect">
                <a:avLst/>
              </a:prstGeom>
              <a:blipFill>
                <a:blip r:embed="rId2"/>
                <a:stretch>
                  <a:fillRect l="-1304" r="-6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3F3F4234-89CF-4497-87C5-182B41BFDBD8}"/>
                  </a:ext>
                </a:extLst>
              </p:cNvPr>
              <p:cNvSpPr/>
              <p:nvPr/>
            </p:nvSpPr>
            <p:spPr>
              <a:xfrm>
                <a:off x="1376599" y="2093450"/>
                <a:ext cx="7064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a:latin typeface="Cambria Math" panose="02040503050406030204" pitchFamily="18" charset="0"/>
                        </a:rPr>
                        <m:t>𝐅</m:t>
                      </m:r>
                      <m:d>
                        <m:dPr>
                          <m:ctrlPr>
                            <a:rPr lang="en-US"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𝝁</m:t>
                          </m:r>
                        </m:e>
                      </m:d>
                    </m:oMath>
                  </m:oMathPara>
                </a14:m>
                <a:endParaRPr lang="en-US" dirty="0"/>
              </a:p>
            </p:txBody>
          </p:sp>
        </mc:Choice>
        <mc:Fallback xmlns="">
          <p:sp>
            <p:nvSpPr>
              <p:cNvPr id="34" name="矩形 33">
                <a:extLst>
                  <a:ext uri="{FF2B5EF4-FFF2-40B4-BE49-F238E27FC236}">
                    <a16:creationId xmlns:a16="http://schemas.microsoft.com/office/drawing/2014/main" id="{3F3F4234-89CF-4497-87C5-182B41BFDBD8}"/>
                  </a:ext>
                </a:extLst>
              </p:cNvPr>
              <p:cNvSpPr>
                <a:spLocks noRot="1" noChangeAspect="1" noMove="1" noResize="1" noEditPoints="1" noAdjustHandles="1" noChangeArrowheads="1" noChangeShapeType="1" noTextEdit="1"/>
              </p:cNvSpPr>
              <p:nvPr/>
            </p:nvSpPr>
            <p:spPr>
              <a:xfrm>
                <a:off x="1376599" y="2093450"/>
                <a:ext cx="706475" cy="369332"/>
              </a:xfrm>
              <a:prstGeom prst="rect">
                <a:avLst/>
              </a:prstGeom>
              <a:blipFill>
                <a:blip r:embed="rId3"/>
                <a:stretch>
                  <a:fillRect b="-3279"/>
                </a:stretch>
              </a:blipFill>
            </p:spPr>
            <p:txBody>
              <a:bodyPr/>
              <a:lstStyle/>
              <a:p>
                <a:r>
                  <a:rPr lang="en-US">
                    <a:noFill/>
                  </a:rPr>
                  <a:t> </a:t>
                </a:r>
              </a:p>
            </p:txBody>
          </p:sp>
        </mc:Fallback>
      </mc:AlternateContent>
      <p:cxnSp>
        <p:nvCxnSpPr>
          <p:cNvPr id="35" name="直接连接符 34">
            <a:extLst>
              <a:ext uri="{FF2B5EF4-FFF2-40B4-BE49-F238E27FC236}">
                <a16:creationId xmlns:a16="http://schemas.microsoft.com/office/drawing/2014/main" id="{5499B948-F335-4ADB-B368-A5342EFDC6DA}"/>
              </a:ext>
            </a:extLst>
          </p:cNvPr>
          <p:cNvCxnSpPr>
            <a:cxnSpLocks/>
            <a:stCxn id="30" idx="2"/>
          </p:cNvCxnSpPr>
          <p:nvPr/>
        </p:nvCxnSpPr>
        <p:spPr>
          <a:xfrm>
            <a:off x="3305908" y="2652235"/>
            <a:ext cx="0" cy="3378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509D326C-AB76-4C28-81BB-F332E6A06274}"/>
              </a:ext>
            </a:extLst>
          </p:cNvPr>
          <p:cNvCxnSpPr>
            <a:cxnSpLocks/>
          </p:cNvCxnSpPr>
          <p:nvPr/>
        </p:nvCxnSpPr>
        <p:spPr>
          <a:xfrm>
            <a:off x="3165230" y="2384950"/>
            <a:ext cx="351693" cy="787791"/>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5CA53F49-88E6-471D-AB7D-4CC55C67CBC6}"/>
                  </a:ext>
                </a:extLst>
              </p:cNvPr>
              <p:cNvSpPr txBox="1"/>
              <p:nvPr/>
            </p:nvSpPr>
            <p:spPr>
              <a:xfrm>
                <a:off x="2842225" y="5981825"/>
                <a:ext cx="927365" cy="47000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smtClean="0">
                              <a:latin typeface="Cambria Math" panose="02040503050406030204" pitchFamily="18" charset="0"/>
                              <a:ea typeface="Cambria Math" panose="02040503050406030204" pitchFamily="18" charset="0"/>
                            </a:rPr>
                            <m:t>𝟎</m:t>
                          </m:r>
                        </m:sup>
                      </m:sSup>
                    </m:oMath>
                  </m:oMathPara>
                </a14:m>
                <a:endParaRPr lang="en-US" sz="2400" b="1" dirty="0"/>
              </a:p>
            </p:txBody>
          </p:sp>
        </mc:Choice>
        <mc:Fallback xmlns="">
          <p:sp>
            <p:nvSpPr>
              <p:cNvPr id="37" name="文本框 36">
                <a:extLst>
                  <a:ext uri="{FF2B5EF4-FFF2-40B4-BE49-F238E27FC236}">
                    <a16:creationId xmlns:a16="http://schemas.microsoft.com/office/drawing/2014/main" id="{5CA53F49-88E6-471D-AB7D-4CC55C67CBC6}"/>
                  </a:ext>
                </a:extLst>
              </p:cNvPr>
              <p:cNvSpPr txBox="1">
                <a:spLocks noRot="1" noChangeAspect="1" noMove="1" noResize="1" noEditPoints="1" noAdjustHandles="1" noChangeArrowheads="1" noChangeShapeType="1" noTextEdit="1"/>
              </p:cNvSpPr>
              <p:nvPr/>
            </p:nvSpPr>
            <p:spPr>
              <a:xfrm>
                <a:off x="2842225" y="5981825"/>
                <a:ext cx="927365" cy="470000"/>
              </a:xfrm>
              <a:prstGeom prst="rect">
                <a:avLst/>
              </a:prstGeom>
              <a:blipFill>
                <a:blip r:embed="rId4"/>
                <a:stretch>
                  <a:fillRect b="-103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D4666003-3B24-445D-84E5-44E08D806AB4}"/>
                  </a:ext>
                </a:extLst>
              </p:cNvPr>
              <p:cNvSpPr txBox="1"/>
              <p:nvPr/>
            </p:nvSpPr>
            <p:spPr>
              <a:xfrm>
                <a:off x="8849681" y="5722412"/>
                <a:ext cx="927365" cy="4932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sSup>
                    </m:oMath>
                  </m:oMathPara>
                </a14:m>
                <a:endParaRPr lang="en-US" sz="2400" b="1" dirty="0"/>
              </a:p>
            </p:txBody>
          </p:sp>
        </mc:Choice>
        <mc:Fallback xmlns="">
          <p:sp>
            <p:nvSpPr>
              <p:cNvPr id="38" name="文本框 37">
                <a:extLst>
                  <a:ext uri="{FF2B5EF4-FFF2-40B4-BE49-F238E27FC236}">
                    <a16:creationId xmlns:a16="http://schemas.microsoft.com/office/drawing/2014/main" id="{D4666003-3B24-445D-84E5-44E08D806AB4}"/>
                  </a:ext>
                </a:extLst>
              </p:cNvPr>
              <p:cNvSpPr txBox="1">
                <a:spLocks noRot="1" noChangeAspect="1" noMove="1" noResize="1" noEditPoints="1" noAdjustHandles="1" noChangeArrowheads="1" noChangeShapeType="1" noTextEdit="1"/>
              </p:cNvSpPr>
              <p:nvPr/>
            </p:nvSpPr>
            <p:spPr>
              <a:xfrm>
                <a:off x="8849681" y="5722412"/>
                <a:ext cx="927365" cy="4932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6040A048-1698-4BE5-A7A4-207E146D6AB8}"/>
                  </a:ext>
                </a:extLst>
              </p:cNvPr>
              <p:cNvSpPr txBox="1"/>
              <p:nvPr/>
            </p:nvSpPr>
            <p:spPr>
              <a:xfrm>
                <a:off x="3791415" y="5981825"/>
                <a:ext cx="927365" cy="47000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smtClean="0">
                              <a:latin typeface="Cambria Math" panose="02040503050406030204" pitchFamily="18" charset="0"/>
                              <a:ea typeface="Cambria Math" panose="02040503050406030204" pitchFamily="18" charset="0"/>
                            </a:rPr>
                            <m:t>𝟏</m:t>
                          </m:r>
                        </m:sup>
                      </m:sSup>
                    </m:oMath>
                  </m:oMathPara>
                </a14:m>
                <a:endParaRPr lang="en-US" sz="2400" b="1" dirty="0"/>
              </a:p>
            </p:txBody>
          </p:sp>
        </mc:Choice>
        <mc:Fallback xmlns="">
          <p:sp>
            <p:nvSpPr>
              <p:cNvPr id="39" name="文本框 38">
                <a:extLst>
                  <a:ext uri="{FF2B5EF4-FFF2-40B4-BE49-F238E27FC236}">
                    <a16:creationId xmlns:a16="http://schemas.microsoft.com/office/drawing/2014/main" id="{6040A048-1698-4BE5-A7A4-207E146D6AB8}"/>
                  </a:ext>
                </a:extLst>
              </p:cNvPr>
              <p:cNvSpPr txBox="1">
                <a:spLocks noRot="1" noChangeAspect="1" noMove="1" noResize="1" noEditPoints="1" noAdjustHandles="1" noChangeArrowheads="1" noChangeShapeType="1" noTextEdit="1"/>
              </p:cNvSpPr>
              <p:nvPr/>
            </p:nvSpPr>
            <p:spPr>
              <a:xfrm>
                <a:off x="3791415" y="5981825"/>
                <a:ext cx="927365" cy="470000"/>
              </a:xfrm>
              <a:prstGeom prst="rect">
                <a:avLst/>
              </a:prstGeom>
              <a:blipFill>
                <a:blip r:embed="rId6"/>
                <a:stretch>
                  <a:fillRect b="-10390"/>
                </a:stretch>
              </a:blipFill>
            </p:spPr>
            <p:txBody>
              <a:bodyPr/>
              <a:lstStyle/>
              <a:p>
                <a:r>
                  <a:rPr lang="en-US">
                    <a:noFill/>
                  </a:rPr>
                  <a:t> </a:t>
                </a:r>
              </a:p>
            </p:txBody>
          </p:sp>
        </mc:Fallback>
      </mc:AlternateContent>
      <p:cxnSp>
        <p:nvCxnSpPr>
          <p:cNvPr id="40" name="直接连接符 39">
            <a:extLst>
              <a:ext uri="{FF2B5EF4-FFF2-40B4-BE49-F238E27FC236}">
                <a16:creationId xmlns:a16="http://schemas.microsoft.com/office/drawing/2014/main" id="{005FA05B-0EEF-4893-8BDB-DF57B088407B}"/>
              </a:ext>
            </a:extLst>
          </p:cNvPr>
          <p:cNvCxnSpPr>
            <a:cxnSpLocks/>
          </p:cNvCxnSpPr>
          <p:nvPr/>
        </p:nvCxnSpPr>
        <p:spPr>
          <a:xfrm>
            <a:off x="4386714" y="3979876"/>
            <a:ext cx="0" cy="1988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F6216F6A-1A6D-4BBF-B38B-633E5430DB0A}"/>
              </a:ext>
            </a:extLst>
          </p:cNvPr>
          <p:cNvCxnSpPr>
            <a:cxnSpLocks/>
            <a:stCxn id="30" idx="4"/>
          </p:cNvCxnSpPr>
          <p:nvPr/>
        </p:nvCxnSpPr>
        <p:spPr>
          <a:xfrm>
            <a:off x="4079631" y="3791718"/>
            <a:ext cx="519402" cy="293905"/>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340229F0-70AC-4A93-8EB2-7BD75FA9AB91}"/>
              </a:ext>
            </a:extLst>
          </p:cNvPr>
          <p:cNvCxnSpPr>
            <a:cxnSpLocks/>
          </p:cNvCxnSpPr>
          <p:nvPr/>
        </p:nvCxnSpPr>
        <p:spPr>
          <a:xfrm>
            <a:off x="3411416" y="5834955"/>
            <a:ext cx="780756"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73" name="组合 72">
            <a:extLst>
              <a:ext uri="{FF2B5EF4-FFF2-40B4-BE49-F238E27FC236}">
                <a16:creationId xmlns:a16="http://schemas.microsoft.com/office/drawing/2014/main" id="{71C27D89-0353-4EA9-A7E6-4D8B53F2703F}"/>
              </a:ext>
            </a:extLst>
          </p:cNvPr>
          <p:cNvGrpSpPr/>
          <p:nvPr/>
        </p:nvGrpSpPr>
        <p:grpSpPr>
          <a:xfrm>
            <a:off x="3196855" y="1944574"/>
            <a:ext cx="1145470" cy="1032439"/>
            <a:chOff x="7288167" y="497747"/>
            <a:chExt cx="1727022" cy="2278756"/>
          </a:xfrm>
        </p:grpSpPr>
        <p:sp>
          <p:nvSpPr>
            <p:cNvPr id="71" name="椭圆 70">
              <a:extLst>
                <a:ext uri="{FF2B5EF4-FFF2-40B4-BE49-F238E27FC236}">
                  <a16:creationId xmlns:a16="http://schemas.microsoft.com/office/drawing/2014/main" id="{06743994-BE26-4D62-993B-3C6A6B557267}"/>
                </a:ext>
              </a:extLst>
            </p:cNvPr>
            <p:cNvSpPr/>
            <p:nvPr/>
          </p:nvSpPr>
          <p:spPr>
            <a:xfrm rot="16200000">
              <a:off x="7077404" y="1004226"/>
              <a:ext cx="2134192" cy="1410362"/>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文本框 71">
              <a:extLst>
                <a:ext uri="{FF2B5EF4-FFF2-40B4-BE49-F238E27FC236}">
                  <a16:creationId xmlns:a16="http://schemas.microsoft.com/office/drawing/2014/main" id="{8A41D3F3-F138-404B-B25A-748F36EDFA22}"/>
                </a:ext>
              </a:extLst>
            </p:cNvPr>
            <p:cNvSpPr txBox="1"/>
            <p:nvPr/>
          </p:nvSpPr>
          <p:spPr>
            <a:xfrm>
              <a:off x="7288167" y="497747"/>
              <a:ext cx="1727022" cy="1192941"/>
            </a:xfrm>
            <a:prstGeom prst="rect">
              <a:avLst/>
            </a:prstGeom>
            <a:solidFill>
              <a:schemeClr val="bg1"/>
            </a:solidFill>
          </p:spPr>
          <p:txBody>
            <a:bodyPr wrap="square" rtlCol="0">
              <a:spAutoFit/>
            </a:bodyPr>
            <a:lstStyle/>
            <a:p>
              <a:endParaRPr lang="en-US" dirty="0"/>
            </a:p>
          </p:txBody>
        </p:sp>
      </p:grpSp>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65F1732B-C76F-42C5-AF46-51E9DF79FD62}"/>
                  </a:ext>
                </a:extLst>
              </p:cNvPr>
              <p:cNvSpPr txBox="1"/>
              <p:nvPr/>
            </p:nvSpPr>
            <p:spPr>
              <a:xfrm>
                <a:off x="3435176" y="6002424"/>
                <a:ext cx="927365" cy="47000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smtClean="0">
                              <a:latin typeface="Cambria Math" panose="02040503050406030204" pitchFamily="18" charset="0"/>
                              <a:ea typeface="Cambria Math" panose="02040503050406030204" pitchFamily="18" charset="0"/>
                            </a:rPr>
                            <m:t>𝟏</m:t>
                          </m:r>
                        </m:sup>
                      </m:sSup>
                    </m:oMath>
                  </m:oMathPara>
                </a14:m>
                <a:endParaRPr lang="en-US" sz="2400" b="1" dirty="0"/>
              </a:p>
            </p:txBody>
          </p:sp>
        </mc:Choice>
        <mc:Fallback xmlns="">
          <p:sp>
            <p:nvSpPr>
              <p:cNvPr id="74" name="文本框 73">
                <a:extLst>
                  <a:ext uri="{FF2B5EF4-FFF2-40B4-BE49-F238E27FC236}">
                    <a16:creationId xmlns:a16="http://schemas.microsoft.com/office/drawing/2014/main" id="{65F1732B-C76F-42C5-AF46-51E9DF79FD62}"/>
                  </a:ext>
                </a:extLst>
              </p:cNvPr>
              <p:cNvSpPr txBox="1">
                <a:spLocks noRot="1" noChangeAspect="1" noMove="1" noResize="1" noEditPoints="1" noAdjustHandles="1" noChangeArrowheads="1" noChangeShapeType="1" noTextEdit="1"/>
              </p:cNvSpPr>
              <p:nvPr/>
            </p:nvSpPr>
            <p:spPr>
              <a:xfrm>
                <a:off x="3435176" y="6002424"/>
                <a:ext cx="927365" cy="470000"/>
              </a:xfrm>
              <a:prstGeom prst="rect">
                <a:avLst/>
              </a:prstGeom>
              <a:blipFill>
                <a:blip r:embed="rId7"/>
                <a:stretch>
                  <a:fillRect b="-9091"/>
                </a:stretch>
              </a:blipFill>
            </p:spPr>
            <p:txBody>
              <a:bodyPr/>
              <a:lstStyle/>
              <a:p>
                <a:r>
                  <a:rPr lang="en-US">
                    <a:noFill/>
                  </a:rPr>
                  <a:t> </a:t>
                </a:r>
              </a:p>
            </p:txBody>
          </p:sp>
        </mc:Fallback>
      </mc:AlternateContent>
      <p:cxnSp>
        <p:nvCxnSpPr>
          <p:cNvPr id="75" name="直接连接符 74">
            <a:extLst>
              <a:ext uri="{FF2B5EF4-FFF2-40B4-BE49-F238E27FC236}">
                <a16:creationId xmlns:a16="http://schemas.microsoft.com/office/drawing/2014/main" id="{3BF6BE5C-5354-4F82-839E-739EA4FA87DC}"/>
              </a:ext>
            </a:extLst>
          </p:cNvPr>
          <p:cNvCxnSpPr>
            <a:cxnSpLocks/>
            <a:stCxn id="71" idx="2"/>
          </p:cNvCxnSpPr>
          <p:nvPr/>
        </p:nvCxnSpPr>
        <p:spPr>
          <a:xfrm>
            <a:off x="3764829" y="2977013"/>
            <a:ext cx="0" cy="3004812"/>
          </a:xfrm>
          <a:prstGeom prst="line">
            <a:avLst/>
          </a:prstGeom>
        </p:spPr>
        <p:style>
          <a:lnRef idx="1">
            <a:schemeClr val="accent1"/>
          </a:lnRef>
          <a:fillRef idx="0">
            <a:schemeClr val="accent1"/>
          </a:fillRef>
          <a:effectRef idx="0">
            <a:schemeClr val="accent1"/>
          </a:effectRef>
          <a:fontRef idx="minor">
            <a:schemeClr val="tx1"/>
          </a:fontRef>
        </p:style>
      </p:cxnSp>
      <p:sp>
        <p:nvSpPr>
          <p:cNvPr id="78" name="文本框 77">
            <a:extLst>
              <a:ext uri="{FF2B5EF4-FFF2-40B4-BE49-F238E27FC236}">
                <a16:creationId xmlns:a16="http://schemas.microsoft.com/office/drawing/2014/main" id="{C5B66096-D5DC-4E0E-8F43-759AED98C90F}"/>
              </a:ext>
            </a:extLst>
          </p:cNvPr>
          <p:cNvSpPr txBox="1"/>
          <p:nvPr/>
        </p:nvSpPr>
        <p:spPr>
          <a:xfrm>
            <a:off x="5807594" y="569178"/>
            <a:ext cx="5092505" cy="461665"/>
          </a:xfrm>
          <a:prstGeom prst="rect">
            <a:avLst/>
          </a:prstGeom>
          <a:noFill/>
        </p:spPr>
        <p:txBody>
          <a:bodyPr wrap="square" rtlCol="0">
            <a:spAutoFit/>
          </a:bodyPr>
          <a:lstStyle/>
          <a:p>
            <a:r>
              <a:rPr lang="en-US" sz="2400" b="1" i="1" dirty="0">
                <a:solidFill>
                  <a:srgbClr val="00B050"/>
                </a:solidFill>
              </a:rPr>
              <a:t>Locally quadratic polynomial</a:t>
            </a:r>
          </a:p>
        </p:txBody>
      </p:sp>
      <p:grpSp>
        <p:nvGrpSpPr>
          <p:cNvPr id="79" name="组合 78">
            <a:extLst>
              <a:ext uri="{FF2B5EF4-FFF2-40B4-BE49-F238E27FC236}">
                <a16:creationId xmlns:a16="http://schemas.microsoft.com/office/drawing/2014/main" id="{3C2383B8-AF05-498E-9ED1-49EABC435DE3}"/>
              </a:ext>
            </a:extLst>
          </p:cNvPr>
          <p:cNvGrpSpPr/>
          <p:nvPr/>
        </p:nvGrpSpPr>
        <p:grpSpPr>
          <a:xfrm>
            <a:off x="9754629" y="-4533"/>
            <a:ext cx="1145470" cy="1032439"/>
            <a:chOff x="7288167" y="497747"/>
            <a:chExt cx="1727022" cy="2278756"/>
          </a:xfrm>
        </p:grpSpPr>
        <p:sp>
          <p:nvSpPr>
            <p:cNvPr id="80" name="椭圆 79">
              <a:extLst>
                <a:ext uri="{FF2B5EF4-FFF2-40B4-BE49-F238E27FC236}">
                  <a16:creationId xmlns:a16="http://schemas.microsoft.com/office/drawing/2014/main" id="{5ABB1452-B23D-4373-A608-F15C557BA11C}"/>
                </a:ext>
              </a:extLst>
            </p:cNvPr>
            <p:cNvSpPr/>
            <p:nvPr/>
          </p:nvSpPr>
          <p:spPr>
            <a:xfrm rot="16200000">
              <a:off x="7077404" y="1004226"/>
              <a:ext cx="2134192" cy="1410362"/>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文本框 80">
              <a:extLst>
                <a:ext uri="{FF2B5EF4-FFF2-40B4-BE49-F238E27FC236}">
                  <a16:creationId xmlns:a16="http://schemas.microsoft.com/office/drawing/2014/main" id="{FC6E6007-3F84-4BBA-96EB-D3E07112E733}"/>
                </a:ext>
              </a:extLst>
            </p:cNvPr>
            <p:cNvSpPr txBox="1"/>
            <p:nvPr/>
          </p:nvSpPr>
          <p:spPr>
            <a:xfrm>
              <a:off x="7288167" y="497747"/>
              <a:ext cx="1727022" cy="1192941"/>
            </a:xfrm>
            <a:prstGeom prst="rect">
              <a:avLst/>
            </a:prstGeom>
            <a:solidFill>
              <a:schemeClr val="bg1"/>
            </a:solidFill>
          </p:spPr>
          <p:txBody>
            <a:bodyPr wrap="square" rtlCol="0">
              <a:spAutoFit/>
            </a:bodyPr>
            <a:lstStyle/>
            <a:p>
              <a:endParaRPr lang="en-US" dirty="0"/>
            </a:p>
          </p:txBody>
        </p:sp>
      </p:grpSp>
      <mc:AlternateContent xmlns:mc="http://schemas.openxmlformats.org/markup-compatibility/2006" xmlns:a14="http://schemas.microsoft.com/office/drawing/2010/main">
        <mc:Choice Requires="a14">
          <p:sp>
            <p:nvSpPr>
              <p:cNvPr id="82" name="文本框 81">
                <a:extLst>
                  <a:ext uri="{FF2B5EF4-FFF2-40B4-BE49-F238E27FC236}">
                    <a16:creationId xmlns:a16="http://schemas.microsoft.com/office/drawing/2014/main" id="{661B932A-60FD-4D48-A581-1D51D20955D9}"/>
                  </a:ext>
                </a:extLst>
              </p:cNvPr>
              <p:cNvSpPr txBox="1"/>
              <p:nvPr/>
            </p:nvSpPr>
            <p:spPr>
              <a:xfrm>
                <a:off x="5386029" y="1236390"/>
                <a:ext cx="4087907" cy="523220"/>
              </a:xfrm>
              <a:prstGeom prst="rect">
                <a:avLst/>
              </a:prstGeom>
              <a:noFill/>
            </p:spPr>
            <p:txBody>
              <a:bodyPr wrap="square" rtlCol="0">
                <a:spAutoFit/>
              </a:bodyPr>
              <a:lstStyle/>
              <a:p>
                <a:r>
                  <a:rPr lang="en-US" b="0" dirty="0"/>
                  <a:t>e.g.  </a:t>
                </a:r>
                <a14:m>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𝑎</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𝑥</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+2</m:t>
                    </m:r>
                    <m:r>
                      <a:rPr lang="en-US" sz="2800" b="0" i="1" smtClean="0">
                        <a:latin typeface="Cambria Math" panose="02040503050406030204" pitchFamily="18" charset="0"/>
                      </a:rPr>
                      <m:t>𝑏𝑥</m:t>
                    </m:r>
                    <m:r>
                      <a:rPr lang="en-US" sz="2800" b="0" i="1" smtClean="0">
                        <a:latin typeface="Cambria Math" panose="02040503050406030204" pitchFamily="18" charset="0"/>
                      </a:rPr>
                      <m:t>+</m:t>
                    </m:r>
                    <m:r>
                      <a:rPr lang="en-US" sz="2800" b="0" i="1" smtClean="0">
                        <a:latin typeface="Cambria Math" panose="02040503050406030204" pitchFamily="18" charset="0"/>
                      </a:rPr>
                      <m:t>𝑐</m:t>
                    </m:r>
                  </m:oMath>
                </a14:m>
                <a:endParaRPr lang="en-US" dirty="0"/>
              </a:p>
            </p:txBody>
          </p:sp>
        </mc:Choice>
        <mc:Fallback xmlns="">
          <p:sp>
            <p:nvSpPr>
              <p:cNvPr id="82" name="文本框 81">
                <a:extLst>
                  <a:ext uri="{FF2B5EF4-FFF2-40B4-BE49-F238E27FC236}">
                    <a16:creationId xmlns:a16="http://schemas.microsoft.com/office/drawing/2014/main" id="{661B932A-60FD-4D48-A581-1D51D20955D9}"/>
                  </a:ext>
                </a:extLst>
              </p:cNvPr>
              <p:cNvSpPr txBox="1">
                <a:spLocks noRot="1" noChangeAspect="1" noMove="1" noResize="1" noEditPoints="1" noAdjustHandles="1" noChangeArrowheads="1" noChangeShapeType="1" noTextEdit="1"/>
              </p:cNvSpPr>
              <p:nvPr/>
            </p:nvSpPr>
            <p:spPr>
              <a:xfrm>
                <a:off x="5386029" y="1236390"/>
                <a:ext cx="4087907" cy="523220"/>
              </a:xfrm>
              <a:prstGeom prst="rect">
                <a:avLst/>
              </a:prstGeom>
              <a:blipFill>
                <a:blip r:embed="rId8"/>
                <a:stretch>
                  <a:fillRect l="-1343" b="-116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文本框 82">
                <a:extLst>
                  <a:ext uri="{FF2B5EF4-FFF2-40B4-BE49-F238E27FC236}">
                    <a16:creationId xmlns:a16="http://schemas.microsoft.com/office/drawing/2014/main" id="{10A95D0A-438F-48A5-B236-4FCFC7E3500F}"/>
                  </a:ext>
                </a:extLst>
              </p:cNvPr>
              <p:cNvSpPr txBox="1"/>
              <p:nvPr/>
            </p:nvSpPr>
            <p:spPr>
              <a:xfrm>
                <a:off x="8644971" y="1317339"/>
                <a:ext cx="408790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𝑏</m:t>
                      </m:r>
                      <m:r>
                        <a:rPr lang="en-US" sz="2800" b="0" i="1" smtClean="0">
                          <a:latin typeface="Cambria Math" panose="02040503050406030204" pitchFamily="18" charset="0"/>
                        </a:rPr>
                        <m:t>/</m:t>
                      </m:r>
                      <m:r>
                        <a:rPr lang="en-US" sz="2800" b="0" i="1" smtClean="0">
                          <a:latin typeface="Cambria Math" panose="02040503050406030204" pitchFamily="18" charset="0"/>
                        </a:rPr>
                        <m:t>𝑎</m:t>
                      </m:r>
                    </m:oMath>
                  </m:oMathPara>
                </a14:m>
                <a:endParaRPr lang="en-US" dirty="0"/>
              </a:p>
            </p:txBody>
          </p:sp>
        </mc:Choice>
        <mc:Fallback xmlns="">
          <p:sp>
            <p:nvSpPr>
              <p:cNvPr id="83" name="文本框 82">
                <a:extLst>
                  <a:ext uri="{FF2B5EF4-FFF2-40B4-BE49-F238E27FC236}">
                    <a16:creationId xmlns:a16="http://schemas.microsoft.com/office/drawing/2014/main" id="{10A95D0A-438F-48A5-B236-4FCFC7E3500F}"/>
                  </a:ext>
                </a:extLst>
              </p:cNvPr>
              <p:cNvSpPr txBox="1">
                <a:spLocks noRot="1" noChangeAspect="1" noMove="1" noResize="1" noEditPoints="1" noAdjustHandles="1" noChangeArrowheads="1" noChangeShapeType="1" noTextEdit="1"/>
              </p:cNvSpPr>
              <p:nvPr/>
            </p:nvSpPr>
            <p:spPr>
              <a:xfrm>
                <a:off x="8644971" y="1317339"/>
                <a:ext cx="4087907" cy="523220"/>
              </a:xfrm>
              <a:prstGeom prst="rect">
                <a:avLst/>
              </a:prstGeom>
              <a:blipFill>
                <a:blip r:embed="rId9"/>
                <a:stretch>
                  <a:fillRect/>
                </a:stretch>
              </a:blipFill>
            </p:spPr>
            <p:txBody>
              <a:bodyPr/>
              <a:lstStyle/>
              <a:p>
                <a:r>
                  <a:rPr lang="en-US">
                    <a:noFill/>
                  </a:rPr>
                  <a:t> </a:t>
                </a:r>
              </a:p>
            </p:txBody>
          </p:sp>
        </mc:Fallback>
      </mc:AlternateContent>
      <p:cxnSp>
        <p:nvCxnSpPr>
          <p:cNvPr id="85" name="直接箭头连接符 84">
            <a:extLst>
              <a:ext uri="{FF2B5EF4-FFF2-40B4-BE49-F238E27FC236}">
                <a16:creationId xmlns:a16="http://schemas.microsoft.com/office/drawing/2014/main" id="{6F5EF36B-03FC-436D-B3D5-5174DB4CB87E}"/>
              </a:ext>
            </a:extLst>
          </p:cNvPr>
          <p:cNvCxnSpPr>
            <a:cxnSpLocks/>
            <a:endCxn id="80" idx="2"/>
          </p:cNvCxnSpPr>
          <p:nvPr/>
        </p:nvCxnSpPr>
        <p:spPr>
          <a:xfrm flipH="1" flipV="1">
            <a:off x="10322603" y="1027906"/>
            <a:ext cx="366322" cy="369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6647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9"/>
                                        </p:tgtEl>
                                      </p:cBhvr>
                                    </p:animEffect>
                                    <p:set>
                                      <p:cBhvr>
                                        <p:cTn id="7" dur="1" fill="hold">
                                          <p:stCondLst>
                                            <p:cond delay="499"/>
                                          </p:stCondLst>
                                        </p:cTn>
                                        <p:tgtEl>
                                          <p:spTgt spid="3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42"/>
                                        </p:tgtEl>
                                      </p:cBhvr>
                                    </p:animEffect>
                                    <p:set>
                                      <p:cBhvr>
                                        <p:cTn id="10" dur="1" fill="hold">
                                          <p:stCondLst>
                                            <p:cond delay="499"/>
                                          </p:stCondLst>
                                        </p:cTn>
                                        <p:tgtEl>
                                          <p:spTgt spid="42"/>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40"/>
                                        </p:tgtEl>
                                      </p:cBhvr>
                                    </p:animEffect>
                                    <p:set>
                                      <p:cBhvr>
                                        <p:cTn id="13" dur="1" fill="hold">
                                          <p:stCondLst>
                                            <p:cond delay="499"/>
                                          </p:stCondLst>
                                        </p:cTn>
                                        <p:tgtEl>
                                          <p:spTgt spid="40"/>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41"/>
                                        </p:tgtEl>
                                      </p:cBhvr>
                                    </p:animEffect>
                                    <p:set>
                                      <p:cBhvr>
                                        <p:cTn id="16" dur="1" fill="hold">
                                          <p:stCondLst>
                                            <p:cond delay="499"/>
                                          </p:stCondLst>
                                        </p:cTn>
                                        <p:tgtEl>
                                          <p:spTgt spid="41"/>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36"/>
                                        </p:tgtEl>
                                      </p:cBhvr>
                                    </p:animEffect>
                                    <p:set>
                                      <p:cBhvr>
                                        <p:cTn id="19" dur="1" fill="hold">
                                          <p:stCondLst>
                                            <p:cond delay="499"/>
                                          </p:stCondLst>
                                        </p:cTn>
                                        <p:tgtEl>
                                          <p:spTgt spid="36"/>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78"/>
                                        </p:tgtEl>
                                        <p:attrNameLst>
                                          <p:attrName>style.visibility</p:attrName>
                                        </p:attrNameLst>
                                      </p:cBhvr>
                                      <p:to>
                                        <p:strVal val="visible"/>
                                      </p:to>
                                    </p:set>
                                    <p:anim calcmode="lin" valueType="num">
                                      <p:cBhvr additive="base">
                                        <p:cTn id="24" dur="500" fill="hold"/>
                                        <p:tgtEl>
                                          <p:spTgt spid="78"/>
                                        </p:tgtEl>
                                        <p:attrNameLst>
                                          <p:attrName>ppt_x</p:attrName>
                                        </p:attrNameLst>
                                      </p:cBhvr>
                                      <p:tavLst>
                                        <p:tav tm="0">
                                          <p:val>
                                            <p:strVal val="#ppt_x"/>
                                          </p:val>
                                        </p:tav>
                                        <p:tav tm="100000">
                                          <p:val>
                                            <p:strVal val="#ppt_x"/>
                                          </p:val>
                                        </p:tav>
                                      </p:tavLst>
                                    </p:anim>
                                    <p:anim calcmode="lin" valueType="num">
                                      <p:cBhvr additive="base">
                                        <p:cTn id="25" dur="500" fill="hold"/>
                                        <p:tgtEl>
                                          <p:spTgt spid="78"/>
                                        </p:tgtEl>
                                        <p:attrNameLst>
                                          <p:attrName>ppt_y</p:attrName>
                                        </p:attrNameLst>
                                      </p:cBhvr>
                                      <p:tavLst>
                                        <p:tav tm="0">
                                          <p:val>
                                            <p:strVal val="1+#ppt_h/2"/>
                                          </p:val>
                                        </p:tav>
                                        <p:tav tm="100000">
                                          <p:val>
                                            <p:strVal val="#ppt_y"/>
                                          </p:val>
                                        </p:tav>
                                      </p:tavLst>
                                    </p:anim>
                                  </p:childTnLst>
                                </p:cTn>
                              </p:par>
                              <p:par>
                                <p:cTn id="26" presetID="1" presetClass="entr" presetSubtype="0" fill="hold" nodeType="withEffect">
                                  <p:stCondLst>
                                    <p:cond delay="0"/>
                                  </p:stCondLst>
                                  <p:childTnLst>
                                    <p:set>
                                      <p:cBhvr>
                                        <p:cTn id="27" dur="1" fill="hold">
                                          <p:stCondLst>
                                            <p:cond delay="0"/>
                                          </p:stCondLst>
                                        </p:cTn>
                                        <p:tgtEl>
                                          <p:spTgt spid="7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82"/>
                                        </p:tgtEl>
                                        <p:attrNameLst>
                                          <p:attrName>style.visibility</p:attrName>
                                        </p:attrNameLst>
                                      </p:cBhvr>
                                      <p:to>
                                        <p:strVal val="visible"/>
                                      </p:to>
                                    </p:set>
                                    <p:animEffect transition="in" filter="fade">
                                      <p:cBhvr>
                                        <p:cTn id="32" dur="1000"/>
                                        <p:tgtEl>
                                          <p:spTgt spid="82"/>
                                        </p:tgtEl>
                                      </p:cBhvr>
                                    </p:animEffect>
                                    <p:anim calcmode="lin" valueType="num">
                                      <p:cBhvr>
                                        <p:cTn id="33" dur="1000" fill="hold"/>
                                        <p:tgtEl>
                                          <p:spTgt spid="82"/>
                                        </p:tgtEl>
                                        <p:attrNameLst>
                                          <p:attrName>ppt_x</p:attrName>
                                        </p:attrNameLst>
                                      </p:cBhvr>
                                      <p:tavLst>
                                        <p:tav tm="0">
                                          <p:val>
                                            <p:strVal val="#ppt_x"/>
                                          </p:val>
                                        </p:tav>
                                        <p:tav tm="100000">
                                          <p:val>
                                            <p:strVal val="#ppt_x"/>
                                          </p:val>
                                        </p:tav>
                                      </p:tavLst>
                                    </p:anim>
                                    <p:anim calcmode="lin" valueType="num">
                                      <p:cBhvr>
                                        <p:cTn id="34" dur="1000" fill="hold"/>
                                        <p:tgtEl>
                                          <p:spTgt spid="8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3"/>
                                        </p:tgtEl>
                                        <p:attrNameLst>
                                          <p:attrName>style.visibility</p:attrName>
                                        </p:attrNameLst>
                                      </p:cBhvr>
                                      <p:to>
                                        <p:strVal val="visible"/>
                                      </p:to>
                                    </p:set>
                                    <p:animEffect transition="in" filter="fade">
                                      <p:cBhvr>
                                        <p:cTn id="37" dur="1000"/>
                                        <p:tgtEl>
                                          <p:spTgt spid="83"/>
                                        </p:tgtEl>
                                      </p:cBhvr>
                                    </p:animEffect>
                                    <p:anim calcmode="lin" valueType="num">
                                      <p:cBhvr>
                                        <p:cTn id="38" dur="1000" fill="hold"/>
                                        <p:tgtEl>
                                          <p:spTgt spid="83"/>
                                        </p:tgtEl>
                                        <p:attrNameLst>
                                          <p:attrName>ppt_x</p:attrName>
                                        </p:attrNameLst>
                                      </p:cBhvr>
                                      <p:tavLst>
                                        <p:tav tm="0">
                                          <p:val>
                                            <p:strVal val="#ppt_x"/>
                                          </p:val>
                                        </p:tav>
                                        <p:tav tm="100000">
                                          <p:val>
                                            <p:strVal val="#ppt_x"/>
                                          </p:val>
                                        </p:tav>
                                      </p:tavLst>
                                    </p:anim>
                                    <p:anim calcmode="lin" valueType="num">
                                      <p:cBhvr>
                                        <p:cTn id="39" dur="1000" fill="hold"/>
                                        <p:tgtEl>
                                          <p:spTgt spid="83"/>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85"/>
                                        </p:tgtEl>
                                        <p:attrNameLst>
                                          <p:attrName>style.visibility</p:attrName>
                                        </p:attrNameLst>
                                      </p:cBhvr>
                                      <p:to>
                                        <p:strVal val="visible"/>
                                      </p:to>
                                    </p:set>
                                    <p:animEffect transition="in" filter="fade">
                                      <p:cBhvr>
                                        <p:cTn id="42" dur="1000"/>
                                        <p:tgtEl>
                                          <p:spTgt spid="85"/>
                                        </p:tgtEl>
                                      </p:cBhvr>
                                    </p:animEffect>
                                    <p:anim calcmode="lin" valueType="num">
                                      <p:cBhvr>
                                        <p:cTn id="43" dur="1000" fill="hold"/>
                                        <p:tgtEl>
                                          <p:spTgt spid="85"/>
                                        </p:tgtEl>
                                        <p:attrNameLst>
                                          <p:attrName>ppt_x</p:attrName>
                                        </p:attrNameLst>
                                      </p:cBhvr>
                                      <p:tavLst>
                                        <p:tav tm="0">
                                          <p:val>
                                            <p:strVal val="#ppt_x"/>
                                          </p:val>
                                        </p:tav>
                                        <p:tav tm="100000">
                                          <p:val>
                                            <p:strVal val="#ppt_x"/>
                                          </p:val>
                                        </p:tav>
                                      </p:tavLst>
                                    </p:anim>
                                    <p:anim calcmode="lin" valueType="num">
                                      <p:cBhvr>
                                        <p:cTn id="44"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74"/>
                                        </p:tgtEl>
                                        <p:attrNameLst>
                                          <p:attrName>style.visibility</p:attrName>
                                        </p:attrNameLst>
                                      </p:cBhvr>
                                      <p:to>
                                        <p:strVal val="visible"/>
                                      </p:to>
                                    </p:set>
                                    <p:anim calcmode="lin" valueType="num">
                                      <p:cBhvr additive="base">
                                        <p:cTn id="53" dur="500" fill="hold"/>
                                        <p:tgtEl>
                                          <p:spTgt spid="74"/>
                                        </p:tgtEl>
                                        <p:attrNameLst>
                                          <p:attrName>ppt_x</p:attrName>
                                        </p:attrNameLst>
                                      </p:cBhvr>
                                      <p:tavLst>
                                        <p:tav tm="0">
                                          <p:val>
                                            <p:strVal val="#ppt_x"/>
                                          </p:val>
                                        </p:tav>
                                        <p:tav tm="100000">
                                          <p:val>
                                            <p:strVal val="#ppt_x"/>
                                          </p:val>
                                        </p:tav>
                                      </p:tavLst>
                                    </p:anim>
                                    <p:anim calcmode="lin" valueType="num">
                                      <p:cBhvr additive="base">
                                        <p:cTn id="54" dur="500" fill="hold"/>
                                        <p:tgtEl>
                                          <p:spTgt spid="74"/>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75"/>
                                        </p:tgtEl>
                                        <p:attrNameLst>
                                          <p:attrName>style.visibility</p:attrName>
                                        </p:attrNameLst>
                                      </p:cBhvr>
                                      <p:to>
                                        <p:strVal val="visible"/>
                                      </p:to>
                                    </p:set>
                                    <p:anim calcmode="lin" valueType="num">
                                      <p:cBhvr additive="base">
                                        <p:cTn id="57" dur="500" fill="hold"/>
                                        <p:tgtEl>
                                          <p:spTgt spid="75"/>
                                        </p:tgtEl>
                                        <p:attrNameLst>
                                          <p:attrName>ppt_x</p:attrName>
                                        </p:attrNameLst>
                                      </p:cBhvr>
                                      <p:tavLst>
                                        <p:tav tm="0">
                                          <p:val>
                                            <p:strVal val="#ppt_x"/>
                                          </p:val>
                                        </p:tav>
                                        <p:tav tm="100000">
                                          <p:val>
                                            <p:strVal val="#ppt_x"/>
                                          </p:val>
                                        </p:tav>
                                      </p:tavLst>
                                    </p:anim>
                                    <p:anim calcmode="lin" valueType="num">
                                      <p:cBhvr additive="base">
                                        <p:cTn id="58"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74" grpId="0" animBg="1"/>
      <p:bldP spid="78" grpId="0"/>
      <p:bldP spid="82" grpId="0"/>
      <p:bldP spid="8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483F2E-39FE-4B0A-9328-FAA8323D00CF}"/>
              </a:ext>
            </a:extLst>
          </p:cNvPr>
          <p:cNvSpPr>
            <a:spLocks noGrp="1"/>
          </p:cNvSpPr>
          <p:nvPr>
            <p:ph type="title"/>
          </p:nvPr>
        </p:nvSpPr>
        <p:spPr>
          <a:xfrm>
            <a:off x="261425" y="18255"/>
            <a:ext cx="10515600" cy="1325563"/>
          </a:xfrm>
        </p:spPr>
        <p:txBody>
          <a:bodyPr/>
          <a:lstStyle/>
          <a:p>
            <a:r>
              <a:rPr lang="en-US" dirty="0"/>
              <a:t>Nonlinear L</a:t>
            </a:r>
            <a:r>
              <a:rPr lang="en-US" altLang="zh-CN" dirty="0"/>
              <a:t>east Square Optimization </a:t>
            </a:r>
            <a:endParaRPr lang="en-US" dirty="0"/>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976CADBB-6295-45C3-B2BD-B7722B6BA15F}"/>
                  </a:ext>
                </a:extLst>
              </p:cNvPr>
              <p:cNvSpPr>
                <a:spLocks noGrp="1"/>
              </p:cNvSpPr>
              <p:nvPr>
                <p:ph idx="1"/>
              </p:nvPr>
            </p:nvSpPr>
            <p:spPr>
              <a:xfrm>
                <a:off x="545990" y="1132661"/>
                <a:ext cx="10515600" cy="4351338"/>
              </a:xfrm>
            </p:spPr>
            <p:txBody>
              <a:bodyPr/>
              <a:lstStyle/>
              <a:p>
                <a:r>
                  <a:rPr lang="en-US" dirty="0"/>
                  <a:t>Gauss Newton</a:t>
                </a:r>
              </a:p>
              <a:p>
                <a:pPr marL="0" indent="0">
                  <a:buNone/>
                </a:pPr>
                <a14:m>
                  <m:oMathPara xmlns:m="http://schemas.openxmlformats.org/officeDocument/2006/math">
                    <m:oMathParaPr>
                      <m:jc m:val="centerGroup"/>
                    </m:oMathParaPr>
                    <m:oMath xmlns:m="http://schemas.openxmlformats.org/officeDocument/2006/math">
                      <m:r>
                        <a:rPr lang="en-US" b="1">
                          <a:latin typeface="Cambria Math" panose="02040503050406030204" pitchFamily="18" charset="0"/>
                        </a:rPr>
                        <m:t>𝐅</m:t>
                      </m:r>
                      <m:d>
                        <m:dPr>
                          <m:ctrlPr>
                            <a:rPr lang="en-US"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𝝁</m:t>
                          </m:r>
                        </m:e>
                      </m:d>
                      <m:r>
                        <a:rPr lang="en-US" altLang="zh-CN" b="1"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d>
                            <m:dPr>
                              <m:ctrlPr>
                                <a:rPr lang="en-US" i="1">
                                  <a:latin typeface="Cambria Math" panose="02040503050406030204" pitchFamily="18" charset="0"/>
                                </a:rPr>
                              </m:ctrlPr>
                            </m:dPr>
                            <m:e>
                              <m:r>
                                <a:rPr lang="en-US" b="1" i="1">
                                  <a:latin typeface="Cambria Math" panose="02040503050406030204" pitchFamily="18" charset="0"/>
                                </a:rPr>
                                <m:t>𝒛</m:t>
                              </m:r>
                              <m:r>
                                <m:rPr>
                                  <m:nor/>
                                </m:rPr>
                                <a:rPr lang="en-US" dirty="0"/>
                                <m:t>−</m:t>
                              </m:r>
                              <m:acc>
                                <m:accPr>
                                  <m:chr m:val="̂"/>
                                  <m:ctrlPr>
                                    <a:rPr lang="en-US" i="1">
                                      <a:latin typeface="Cambria Math" panose="02040503050406030204" pitchFamily="18" charset="0"/>
                                    </a:rPr>
                                  </m:ctrlPr>
                                </m:accPr>
                                <m:e>
                                  <m:r>
                                    <a:rPr lang="en-US" b="1" i="1">
                                      <a:latin typeface="Cambria Math" panose="02040503050406030204" pitchFamily="18" charset="0"/>
                                    </a:rPr>
                                    <m:t>𝒛</m:t>
                                  </m:r>
                                </m:e>
                              </m:acc>
                              <m:d>
                                <m:dPr>
                                  <m:ctrlPr>
                                    <a:rPr lang="en-US"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𝝁</m:t>
                                  </m:r>
                                </m:e>
                              </m:d>
                            </m:e>
                          </m:d>
                        </m:e>
                        <m:sub/>
                        <m:sup>
                          <m:r>
                            <a:rPr lang="en-US" i="1">
                              <a:latin typeface="Cambria Math" panose="02040503050406030204" pitchFamily="18" charset="0"/>
                            </a:rPr>
                            <m:t>𝑇</m:t>
                          </m:r>
                        </m:sup>
                      </m:sSubSup>
                      <m:r>
                        <a:rPr lang="en-US" i="1">
                          <a:latin typeface="Cambria Math" panose="02040503050406030204" pitchFamily="18" charset="0"/>
                          <a:sym typeface="Symbol" panose="05050102010706020507" pitchFamily="18" charset="2"/>
                        </a:rPr>
                        <m:t></m:t>
                      </m:r>
                      <m:d>
                        <m:dPr>
                          <m:ctrlPr>
                            <a:rPr lang="en-US" i="1">
                              <a:latin typeface="Cambria Math" panose="02040503050406030204" pitchFamily="18" charset="0"/>
                            </a:rPr>
                          </m:ctrlPr>
                        </m:dPr>
                        <m:e>
                          <m:r>
                            <a:rPr lang="en-US" b="1" i="1">
                              <a:latin typeface="Cambria Math" panose="02040503050406030204" pitchFamily="18" charset="0"/>
                            </a:rPr>
                            <m:t>𝒛</m:t>
                          </m:r>
                          <m:r>
                            <m:rPr>
                              <m:nor/>
                            </m:rPr>
                            <a:rPr lang="en-US" dirty="0"/>
                            <m:t>−</m:t>
                          </m:r>
                          <m:acc>
                            <m:accPr>
                              <m:chr m:val="̂"/>
                              <m:ctrlPr>
                                <a:rPr lang="en-US" i="1">
                                  <a:latin typeface="Cambria Math" panose="02040503050406030204" pitchFamily="18" charset="0"/>
                                </a:rPr>
                              </m:ctrlPr>
                            </m:accPr>
                            <m:e>
                              <m:r>
                                <a:rPr lang="en-US" b="1" i="1">
                                  <a:latin typeface="Cambria Math" panose="02040503050406030204" pitchFamily="18" charset="0"/>
                                </a:rPr>
                                <m:t>𝒛</m:t>
                              </m:r>
                            </m:e>
                          </m:acc>
                          <m:d>
                            <m:dPr>
                              <m:ctrlPr>
                                <a:rPr lang="en-US"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𝝁</m:t>
                              </m:r>
                            </m:e>
                          </m:d>
                        </m:e>
                      </m:d>
                    </m:oMath>
                  </m:oMathPara>
                </a14:m>
                <a:endParaRPr lang="en-US" dirty="0"/>
              </a:p>
              <a:p>
                <a:r>
                  <a:rPr lang="en-US" dirty="0"/>
                  <a:t>F</a:t>
                </a:r>
                <a:r>
                  <a:rPr lang="en-US" altLang="zh-CN" dirty="0"/>
                  <a:t>irst-order </a:t>
                </a:r>
                <a:r>
                  <a:rPr lang="en-US" dirty="0"/>
                  <a:t>Taylor expansion </a:t>
                </a:r>
              </a:p>
              <a:p>
                <a:pPr marL="457200" lvl="1"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b="1" i="1">
                              <a:latin typeface="Cambria Math" panose="02040503050406030204" pitchFamily="18" charset="0"/>
                            </a:rPr>
                            <m:t>𝒛</m:t>
                          </m:r>
                        </m:e>
                      </m:acc>
                      <m:d>
                        <m:dPr>
                          <m:ctrlPr>
                            <a:rPr lang="en-US"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𝝁</m:t>
                          </m:r>
                          <m:r>
                            <a:rPr lang="en-US" b="1"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𝛥</m:t>
                          </m:r>
                          <m:r>
                            <a:rPr lang="en-US" b="1" i="1">
                              <a:latin typeface="Cambria Math" panose="02040503050406030204" pitchFamily="18" charset="0"/>
                              <a:ea typeface="Cambria Math" panose="02040503050406030204" pitchFamily="18" charset="0"/>
                            </a:rPr>
                            <m:t>𝝁</m:t>
                          </m:r>
                        </m:e>
                      </m:d>
                      <m:r>
                        <a:rPr lang="en-US" b="1"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b="1" i="1">
                              <a:latin typeface="Cambria Math" panose="02040503050406030204" pitchFamily="18" charset="0"/>
                            </a:rPr>
                            <m:t>𝒛</m:t>
                          </m:r>
                        </m:e>
                      </m:acc>
                      <m:d>
                        <m:dPr>
                          <m:ctrlPr>
                            <a:rPr lang="en-US"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𝝁</m:t>
                          </m:r>
                        </m:e>
                      </m:d>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𝑱</m:t>
                      </m:r>
                      <m:r>
                        <a:rPr lang="en-US" b="1" i="1" smtClean="0">
                          <a:latin typeface="Cambria Math" panose="02040503050406030204" pitchFamily="18" charset="0"/>
                          <a:ea typeface="Cambria Math" panose="02040503050406030204" pitchFamily="18" charset="0"/>
                        </a:rPr>
                        <m:t>𝜟𝝁</m:t>
                      </m:r>
                    </m:oMath>
                  </m:oMathPara>
                </a14:m>
                <a:endParaRPr lang="en-US" b="1" dirty="0"/>
              </a:p>
              <a:p>
                <a:pPr marL="457200" lvl="1" indent="0">
                  <a:buNone/>
                </a:pPr>
                <a14:m>
                  <m:oMathPara xmlns:m="http://schemas.openxmlformats.org/officeDocument/2006/math">
                    <m:oMathParaPr>
                      <m:jc m:val="centerGroup"/>
                    </m:oMathParaPr>
                    <m:oMath xmlns:m="http://schemas.openxmlformats.org/officeDocument/2006/math">
                      <m:r>
                        <a:rPr lang="en-US" b="1">
                          <a:latin typeface="Cambria Math" panose="02040503050406030204" pitchFamily="18" charset="0"/>
                        </a:rPr>
                        <m:t>𝐅</m:t>
                      </m:r>
                      <m:d>
                        <m:dPr>
                          <m:ctrlPr>
                            <a:rPr lang="en-US"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𝝁</m:t>
                          </m:r>
                          <m:r>
                            <a:rPr lang="en-US" altLang="zh-CN"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𝜟𝝁</m:t>
                          </m:r>
                          <m:r>
                            <m:rPr>
                              <m:nor/>
                            </m:rPr>
                            <a:rPr lang="en-US" b="1" dirty="0"/>
                            <m:t> </m:t>
                          </m:r>
                        </m:e>
                      </m:d>
                      <m:r>
                        <a:rPr lang="en-US" altLang="zh-CN" b="1"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d>
                            <m:dPr>
                              <m:ctrlPr>
                                <a:rPr lang="en-US" i="1">
                                  <a:latin typeface="Cambria Math" panose="02040503050406030204" pitchFamily="18" charset="0"/>
                                </a:rPr>
                              </m:ctrlPr>
                            </m:dPr>
                            <m:e>
                              <m:r>
                                <a:rPr lang="en-US" b="1" i="1">
                                  <a:latin typeface="Cambria Math" panose="02040503050406030204" pitchFamily="18" charset="0"/>
                                </a:rPr>
                                <m:t>𝒛</m:t>
                              </m:r>
                              <m:r>
                                <m:rPr>
                                  <m:nor/>
                                </m:rPr>
                                <a:rPr lang="en-US" dirty="0"/>
                                <m:t>−</m:t>
                              </m:r>
                              <m:acc>
                                <m:accPr>
                                  <m:chr m:val="̂"/>
                                  <m:ctrlPr>
                                    <a:rPr lang="en-US" i="1">
                                      <a:latin typeface="Cambria Math" panose="02040503050406030204" pitchFamily="18" charset="0"/>
                                    </a:rPr>
                                  </m:ctrlPr>
                                </m:accPr>
                                <m:e>
                                  <m:r>
                                    <a:rPr lang="en-US" b="1" i="1">
                                      <a:latin typeface="Cambria Math" panose="02040503050406030204" pitchFamily="18" charset="0"/>
                                    </a:rPr>
                                    <m:t>𝒛</m:t>
                                  </m:r>
                                </m:e>
                              </m:acc>
                              <m:d>
                                <m:dPr>
                                  <m:ctrlPr>
                                    <a:rPr lang="en-US"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𝝁</m:t>
                                  </m:r>
                                  <m:r>
                                    <a:rPr lang="en-US" b="1" i="1">
                                      <a:latin typeface="Cambria Math" panose="02040503050406030204" pitchFamily="18" charset="0"/>
                                      <a:ea typeface="Cambria Math" panose="02040503050406030204" pitchFamily="18" charset="0"/>
                                    </a:rPr>
                                    <m:t>+</m:t>
                                  </m:r>
                                  <m:r>
                                    <a:rPr lang="en-US" i="1">
                                      <a:latin typeface="Cambria Math" panose="02040503050406030204" pitchFamily="18" charset="0"/>
                                    </a:rPr>
                                    <m:t>𝛥</m:t>
                                  </m:r>
                                  <m:r>
                                    <a:rPr lang="en-US" b="1" i="1">
                                      <a:latin typeface="Cambria Math" panose="02040503050406030204" pitchFamily="18" charset="0"/>
                                      <a:ea typeface="Cambria Math" panose="02040503050406030204" pitchFamily="18" charset="0"/>
                                    </a:rPr>
                                    <m:t>𝝁</m:t>
                                  </m:r>
                                </m:e>
                              </m:d>
                            </m:e>
                          </m:d>
                        </m:e>
                        <m:sub/>
                        <m:sup>
                          <m:r>
                            <a:rPr lang="en-US" i="1">
                              <a:latin typeface="Cambria Math" panose="02040503050406030204" pitchFamily="18" charset="0"/>
                            </a:rPr>
                            <m:t>𝑇</m:t>
                          </m:r>
                        </m:sup>
                      </m:sSubSup>
                      <m:r>
                        <a:rPr lang="en-US" i="1">
                          <a:latin typeface="Cambria Math" panose="02040503050406030204" pitchFamily="18" charset="0"/>
                          <a:sym typeface="Symbol" panose="05050102010706020507" pitchFamily="18" charset="2"/>
                        </a:rPr>
                        <m:t></m:t>
                      </m:r>
                      <m:d>
                        <m:dPr>
                          <m:ctrlPr>
                            <a:rPr lang="en-US" i="1">
                              <a:latin typeface="Cambria Math" panose="02040503050406030204" pitchFamily="18" charset="0"/>
                            </a:rPr>
                          </m:ctrlPr>
                        </m:dPr>
                        <m:e>
                          <m:r>
                            <a:rPr lang="en-US" b="1" i="1">
                              <a:latin typeface="Cambria Math" panose="02040503050406030204" pitchFamily="18" charset="0"/>
                            </a:rPr>
                            <m:t>𝒛</m:t>
                          </m:r>
                          <m:r>
                            <m:rPr>
                              <m:nor/>
                            </m:rPr>
                            <a:rPr lang="en-US" dirty="0"/>
                            <m:t>−</m:t>
                          </m:r>
                          <m:acc>
                            <m:accPr>
                              <m:chr m:val="̂"/>
                              <m:ctrlPr>
                                <a:rPr lang="en-US" i="1">
                                  <a:latin typeface="Cambria Math" panose="02040503050406030204" pitchFamily="18" charset="0"/>
                                </a:rPr>
                              </m:ctrlPr>
                            </m:accPr>
                            <m:e>
                              <m:r>
                                <a:rPr lang="en-US" b="1" i="1">
                                  <a:latin typeface="Cambria Math" panose="02040503050406030204" pitchFamily="18" charset="0"/>
                                </a:rPr>
                                <m:t>𝒛</m:t>
                              </m:r>
                            </m:e>
                          </m:acc>
                          <m:d>
                            <m:dPr>
                              <m:ctrlPr>
                                <a:rPr lang="en-US"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𝝁</m:t>
                              </m:r>
                              <m:r>
                                <a:rPr lang="en-US" b="1" i="1">
                                  <a:latin typeface="Cambria Math" panose="02040503050406030204" pitchFamily="18" charset="0"/>
                                  <a:ea typeface="Cambria Math" panose="02040503050406030204" pitchFamily="18" charset="0"/>
                                </a:rPr>
                                <m:t>+</m:t>
                              </m:r>
                              <m:r>
                                <a:rPr lang="en-US" i="1">
                                  <a:latin typeface="Cambria Math" panose="02040503050406030204" pitchFamily="18" charset="0"/>
                                </a:rPr>
                                <m:t>𝛥</m:t>
                              </m:r>
                              <m:r>
                                <a:rPr lang="en-US" b="1" i="1">
                                  <a:latin typeface="Cambria Math" panose="02040503050406030204" pitchFamily="18" charset="0"/>
                                  <a:ea typeface="Cambria Math" panose="02040503050406030204" pitchFamily="18" charset="0"/>
                                </a:rPr>
                                <m:t>𝝁</m:t>
                              </m:r>
                            </m:e>
                          </m:d>
                        </m:e>
                      </m:d>
                    </m:oMath>
                  </m:oMathPara>
                </a14:m>
                <a:endParaRPr lang="en-US" altLang="zh-CN" b="1" i="1" dirty="0">
                  <a:latin typeface="Cambria Math" panose="02040503050406030204" pitchFamily="18" charset="0"/>
                  <a:ea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n-US" b="1" i="1">
                              <a:latin typeface="Cambria Math" panose="02040503050406030204" pitchFamily="18" charset="0"/>
                            </a:rPr>
                            <m:t>𝒛</m:t>
                          </m:r>
                        </m:e>
                        <m:sub/>
                        <m:sup>
                          <m:r>
                            <a:rPr lang="en-US" b="0" i="1" smtClean="0">
                              <a:latin typeface="Cambria Math" panose="02040503050406030204" pitchFamily="18" charset="0"/>
                            </a:rPr>
                            <m:t>𝑇</m:t>
                          </m:r>
                        </m:sup>
                      </m:sSubSup>
                      <m:r>
                        <a:rPr lang="en-US" i="1">
                          <a:latin typeface="Cambria Math" panose="02040503050406030204" pitchFamily="18" charset="0"/>
                          <a:sym typeface="Symbol" panose="05050102010706020507" pitchFamily="18" charset="2"/>
                        </a:rPr>
                        <m:t></m:t>
                      </m:r>
                      <m:r>
                        <a:rPr lang="en-US" b="1" i="1">
                          <a:latin typeface="Cambria Math" panose="02040503050406030204" pitchFamily="18" charset="0"/>
                        </a:rPr>
                        <m:t>𝒛</m:t>
                      </m:r>
                      <m:r>
                        <a:rPr lang="en-US" b="1" i="0" smtClean="0">
                          <a:latin typeface="Cambria Math" panose="02040503050406030204" pitchFamily="18" charset="0"/>
                        </a:rPr>
                        <m:t>+</m:t>
                      </m:r>
                      <m:sSup>
                        <m:sSupPr>
                          <m:ctrlPr>
                            <a:rPr lang="en-US" b="1" i="1" smtClean="0">
                              <a:latin typeface="Cambria Math" panose="02040503050406030204" pitchFamily="18" charset="0"/>
                            </a:rPr>
                          </m:ctrlPr>
                        </m:sSupPr>
                        <m:e>
                          <m:acc>
                            <m:accPr>
                              <m:chr m:val="̂"/>
                              <m:ctrlPr>
                                <a:rPr lang="en-US" i="1">
                                  <a:latin typeface="Cambria Math" panose="02040503050406030204" pitchFamily="18" charset="0"/>
                                </a:rPr>
                              </m:ctrlPr>
                            </m:accPr>
                            <m:e>
                              <m:r>
                                <a:rPr lang="en-US" b="1" i="1">
                                  <a:latin typeface="Cambria Math" panose="02040503050406030204" pitchFamily="18" charset="0"/>
                                </a:rPr>
                                <m:t>𝒛</m:t>
                              </m:r>
                            </m:e>
                          </m:acc>
                          <m:d>
                            <m:dPr>
                              <m:ctrlPr>
                                <a:rPr lang="en-US"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𝝁</m:t>
                              </m:r>
                            </m:e>
                          </m:d>
                        </m:e>
                        <m:sup>
                          <m:r>
                            <a:rPr lang="en-US" b="1" i="1" smtClean="0">
                              <a:latin typeface="Cambria Math" panose="02040503050406030204" pitchFamily="18" charset="0"/>
                            </a:rPr>
                            <m:t>𝑻</m:t>
                          </m:r>
                        </m:sup>
                      </m:sSup>
                      <m:r>
                        <a:rPr lang="en-US" i="1">
                          <a:latin typeface="Cambria Math" panose="02040503050406030204" pitchFamily="18" charset="0"/>
                          <a:sym typeface="Symbol" panose="05050102010706020507" pitchFamily="18" charset="2"/>
                        </a:rPr>
                        <m:t></m:t>
                      </m:r>
                      <m:acc>
                        <m:accPr>
                          <m:chr m:val="̂"/>
                          <m:ctrlPr>
                            <a:rPr lang="en-US" i="1">
                              <a:latin typeface="Cambria Math" panose="02040503050406030204" pitchFamily="18" charset="0"/>
                            </a:rPr>
                          </m:ctrlPr>
                        </m:accPr>
                        <m:e>
                          <m:r>
                            <a:rPr lang="en-US" b="1" i="1">
                              <a:latin typeface="Cambria Math" panose="02040503050406030204" pitchFamily="18" charset="0"/>
                            </a:rPr>
                            <m:t>𝒛</m:t>
                          </m:r>
                        </m:e>
                      </m:acc>
                      <m:d>
                        <m:dPr>
                          <m:ctrlPr>
                            <a:rPr lang="en-US"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𝝁</m:t>
                          </m:r>
                        </m:e>
                      </m:d>
                      <m:r>
                        <a:rPr lang="en-US" b="1" i="0" smtClean="0">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2</m:t>
                      </m:r>
                      <m:sSubSup>
                        <m:sSubSupPr>
                          <m:ctrlPr>
                            <a:rPr lang="en-US" i="1">
                              <a:latin typeface="Cambria Math" panose="02040503050406030204" pitchFamily="18" charset="0"/>
                            </a:rPr>
                          </m:ctrlPr>
                        </m:sSubSupPr>
                        <m:e>
                          <m:r>
                            <a:rPr lang="en-US" b="1" i="1">
                              <a:latin typeface="Cambria Math" panose="02040503050406030204" pitchFamily="18" charset="0"/>
                            </a:rPr>
                            <m:t>𝒛</m:t>
                          </m:r>
                        </m:e>
                        <m:sub/>
                        <m:sup>
                          <m:r>
                            <a:rPr lang="en-US" i="1">
                              <a:latin typeface="Cambria Math" panose="02040503050406030204" pitchFamily="18" charset="0"/>
                            </a:rPr>
                            <m:t>𝑇</m:t>
                          </m:r>
                        </m:sup>
                      </m:sSubSup>
                      <m:r>
                        <a:rPr lang="en-US" i="1">
                          <a:latin typeface="Cambria Math" panose="02040503050406030204" pitchFamily="18" charset="0"/>
                          <a:sym typeface="Symbol" panose="05050102010706020507" pitchFamily="18" charset="2"/>
                        </a:rPr>
                        <m:t></m:t>
                      </m:r>
                      <m:acc>
                        <m:accPr>
                          <m:chr m:val="̂"/>
                          <m:ctrlPr>
                            <a:rPr lang="en-US" i="1">
                              <a:latin typeface="Cambria Math" panose="02040503050406030204" pitchFamily="18" charset="0"/>
                            </a:rPr>
                          </m:ctrlPr>
                        </m:accPr>
                        <m:e>
                          <m:r>
                            <a:rPr lang="en-US" b="1" i="1">
                              <a:latin typeface="Cambria Math" panose="02040503050406030204" pitchFamily="18" charset="0"/>
                            </a:rPr>
                            <m:t>𝒛</m:t>
                          </m:r>
                        </m:e>
                      </m:acc>
                      <m:d>
                        <m:dPr>
                          <m:ctrlPr>
                            <a:rPr lang="en-US"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𝝁</m:t>
                          </m:r>
                        </m:e>
                      </m:d>
                      <m:r>
                        <a:rPr lang="en-US" b="0" i="0" smtClean="0">
                          <a:latin typeface="Cambria Math" panose="02040503050406030204" pitchFamily="18" charset="0"/>
                          <a:ea typeface="Cambria Math" panose="02040503050406030204" pitchFamily="18" charset="0"/>
                        </a:rPr>
                        <m:t>−2</m:t>
                      </m:r>
                      <m:sSubSup>
                        <m:sSubSupPr>
                          <m:ctrlPr>
                            <a:rPr lang="en-US" i="1">
                              <a:latin typeface="Cambria Math" panose="02040503050406030204" pitchFamily="18" charset="0"/>
                            </a:rPr>
                          </m:ctrlPr>
                        </m:sSubSupPr>
                        <m:e>
                          <m:d>
                            <m:dPr>
                              <m:ctrlPr>
                                <a:rPr lang="en-US" i="1">
                                  <a:latin typeface="Cambria Math" panose="02040503050406030204" pitchFamily="18" charset="0"/>
                                </a:rPr>
                              </m:ctrlPr>
                            </m:dPr>
                            <m:e>
                              <m:r>
                                <a:rPr lang="en-US" b="1" i="1">
                                  <a:latin typeface="Cambria Math" panose="02040503050406030204" pitchFamily="18" charset="0"/>
                                </a:rPr>
                                <m:t>𝒛</m:t>
                              </m:r>
                              <m:r>
                                <m:rPr>
                                  <m:nor/>
                                </m:rPr>
                                <a:rPr lang="en-US" dirty="0"/>
                                <m:t>−</m:t>
                              </m:r>
                              <m:acc>
                                <m:accPr>
                                  <m:chr m:val="̂"/>
                                  <m:ctrlPr>
                                    <a:rPr lang="en-US" i="1">
                                      <a:latin typeface="Cambria Math" panose="02040503050406030204" pitchFamily="18" charset="0"/>
                                    </a:rPr>
                                  </m:ctrlPr>
                                </m:accPr>
                                <m:e>
                                  <m:r>
                                    <a:rPr lang="en-US" b="1" i="1">
                                      <a:latin typeface="Cambria Math" panose="02040503050406030204" pitchFamily="18" charset="0"/>
                                    </a:rPr>
                                    <m:t>𝒛</m:t>
                                  </m:r>
                                </m:e>
                              </m:acc>
                              <m:d>
                                <m:dPr>
                                  <m:ctrlPr>
                                    <a:rPr lang="en-US"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𝝁</m:t>
                                  </m:r>
                                </m:e>
                              </m:d>
                            </m:e>
                          </m:d>
                        </m:e>
                        <m:sub/>
                        <m:sup>
                          <m:r>
                            <a:rPr lang="en-US" i="1">
                              <a:latin typeface="Cambria Math" panose="02040503050406030204" pitchFamily="18" charset="0"/>
                            </a:rPr>
                            <m:t>𝑇</m:t>
                          </m:r>
                        </m:sup>
                      </m:sSubSup>
                      <m:r>
                        <a:rPr lang="en-US" i="1">
                          <a:latin typeface="Cambria Math" panose="02040503050406030204" pitchFamily="18" charset="0"/>
                          <a:sym typeface="Symbol" panose="05050102010706020507" pitchFamily="18" charset="2"/>
                        </a:rPr>
                        <m:t></m:t>
                      </m:r>
                      <m:r>
                        <a:rPr lang="en-US" b="1" i="1">
                          <a:latin typeface="Cambria Math" panose="02040503050406030204" pitchFamily="18" charset="0"/>
                          <a:ea typeface="Cambria Math" panose="02040503050406030204" pitchFamily="18" charset="0"/>
                        </a:rPr>
                        <m:t>𝑱</m:t>
                      </m:r>
                      <m:r>
                        <a:rPr lang="en-US" b="1" i="1">
                          <a:latin typeface="Cambria Math" panose="02040503050406030204" pitchFamily="18" charset="0"/>
                          <a:ea typeface="Cambria Math" panose="02040503050406030204" pitchFamily="18" charset="0"/>
                        </a:rPr>
                        <m:t>𝜟𝝁</m:t>
                      </m:r>
                      <m:r>
                        <a:rPr lang="en-US" b="0" i="0"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1" i="1">
                              <a:latin typeface="Cambria Math" panose="02040503050406030204" pitchFamily="18" charset="0"/>
                              <a:ea typeface="Cambria Math" panose="02040503050406030204" pitchFamily="18" charset="0"/>
                            </a:rPr>
                            <m:t>𝜟𝝁</m:t>
                          </m:r>
                        </m:e>
                        <m:sup>
                          <m:r>
                            <a:rPr lang="en-US" b="0" i="1" smtClean="0">
                              <a:latin typeface="Cambria Math" panose="02040503050406030204" pitchFamily="18" charset="0"/>
                              <a:ea typeface="Cambria Math" panose="02040503050406030204" pitchFamily="18" charset="0"/>
                            </a:rPr>
                            <m:t>𝑇</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𝐽</m:t>
                          </m:r>
                        </m:e>
                        <m:sup>
                          <m:r>
                            <a:rPr lang="en-US" b="0" i="1" smtClean="0">
                              <a:latin typeface="Cambria Math" panose="02040503050406030204" pitchFamily="18" charset="0"/>
                              <a:ea typeface="Cambria Math" panose="02040503050406030204" pitchFamily="18" charset="0"/>
                            </a:rPr>
                            <m:t>𝑇</m:t>
                          </m:r>
                        </m:sup>
                      </m:sSup>
                      <m:r>
                        <a:rPr lang="en-US" i="1">
                          <a:latin typeface="Cambria Math" panose="02040503050406030204" pitchFamily="18" charset="0"/>
                          <a:sym typeface="Symbol" panose="05050102010706020507" pitchFamily="18" charset="2"/>
                        </a:rPr>
                        <m:t></m:t>
                      </m:r>
                      <m:r>
                        <a:rPr lang="en-US" b="1" i="1">
                          <a:latin typeface="Cambria Math" panose="02040503050406030204" pitchFamily="18" charset="0"/>
                          <a:ea typeface="Cambria Math" panose="02040503050406030204" pitchFamily="18" charset="0"/>
                        </a:rPr>
                        <m:t>𝑱</m:t>
                      </m:r>
                      <m:r>
                        <a:rPr lang="en-US" b="1" i="1">
                          <a:latin typeface="Cambria Math" panose="02040503050406030204" pitchFamily="18" charset="0"/>
                          <a:ea typeface="Cambria Math" panose="02040503050406030204" pitchFamily="18" charset="0"/>
                        </a:rPr>
                        <m:t>𝜟𝝁</m:t>
                      </m:r>
                    </m:oMath>
                  </m:oMathPara>
                </a14:m>
                <a:endParaRPr lang="en-US" dirty="0"/>
              </a:p>
            </p:txBody>
          </p:sp>
        </mc:Choice>
        <mc:Fallback xmlns="">
          <p:sp>
            <p:nvSpPr>
              <p:cNvPr id="4" name="内容占位符 2">
                <a:extLst>
                  <a:ext uri="{FF2B5EF4-FFF2-40B4-BE49-F238E27FC236}">
                    <a16:creationId xmlns:a16="http://schemas.microsoft.com/office/drawing/2014/main" id="{976CADBB-6295-45C3-B2BD-B7722B6BA15F}"/>
                  </a:ext>
                </a:extLst>
              </p:cNvPr>
              <p:cNvSpPr>
                <a:spLocks noGrp="1" noRot="1" noChangeAspect="1" noMove="1" noResize="1" noEditPoints="1" noAdjustHandles="1" noChangeArrowheads="1" noChangeShapeType="1" noTextEdit="1"/>
              </p:cNvSpPr>
              <p:nvPr>
                <p:ph idx="1"/>
              </p:nvPr>
            </p:nvSpPr>
            <p:spPr>
              <a:xfrm>
                <a:off x="545990" y="1132661"/>
                <a:ext cx="10515600" cy="4351338"/>
              </a:xfrm>
              <a:blipFill>
                <a:blip r:embed="rId2"/>
                <a:stretch>
                  <a:fillRect l="-1043" t="-2381"/>
                </a:stretch>
              </a:blipFill>
            </p:spPr>
            <p:txBody>
              <a:bodyPr/>
              <a:lstStyle/>
              <a:p>
                <a:r>
                  <a:rPr lang="en-US">
                    <a:noFill/>
                  </a:rPr>
                  <a:t> </a:t>
                </a:r>
              </a:p>
            </p:txBody>
          </p:sp>
        </mc:Fallback>
      </mc:AlternateContent>
      <p:sp>
        <p:nvSpPr>
          <p:cNvPr id="6" name="箭头: 上弧形 5">
            <a:extLst>
              <a:ext uri="{FF2B5EF4-FFF2-40B4-BE49-F238E27FC236}">
                <a16:creationId xmlns:a16="http://schemas.microsoft.com/office/drawing/2014/main" id="{B0DBE57A-D2C6-4C21-BC27-2EB8B661FE27}"/>
              </a:ext>
            </a:extLst>
          </p:cNvPr>
          <p:cNvSpPr/>
          <p:nvPr/>
        </p:nvSpPr>
        <p:spPr>
          <a:xfrm rot="1638002">
            <a:off x="7331442" y="2472120"/>
            <a:ext cx="838177" cy="40082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04677FFC-C4A9-4BB1-8A3B-3191E9353437}"/>
                  </a:ext>
                </a:extLst>
              </p:cNvPr>
              <p:cNvSpPr/>
              <p:nvPr/>
            </p:nvSpPr>
            <p:spPr>
              <a:xfrm>
                <a:off x="740981" y="4510841"/>
                <a:ext cx="7862279" cy="86696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1">
                              <a:latin typeface="Cambria Math" panose="02040503050406030204" pitchFamily="18" charset="0"/>
                            </a:rPr>
                            <m:t>𝐅</m:t>
                          </m:r>
                          <m:d>
                            <m:dPr>
                              <m:ctrlPr>
                                <a:rPr lang="en-US" sz="2400" i="1">
                                  <a:latin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𝝁</m:t>
                              </m:r>
                              <m:r>
                                <a:rPr lang="en-US" altLang="zh-CN"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𝜟𝝁</m:t>
                              </m:r>
                            </m:e>
                          </m:d>
                        </m:num>
                        <m:den>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𝜟𝝁</m:t>
                          </m:r>
                        </m:den>
                      </m:f>
                      <m:r>
                        <a:rPr lang="en-US" sz="2400" b="0" i="0" smtClean="0">
                          <a:latin typeface="Cambria Math" panose="02040503050406030204" pitchFamily="18" charset="0"/>
                          <a:ea typeface="Cambria Math" panose="02040503050406030204" pitchFamily="18" charset="0"/>
                        </a:rPr>
                        <m:t>=</m:t>
                      </m:r>
                      <m:r>
                        <a:rPr lang="en-US" sz="2400">
                          <a:latin typeface="Cambria Math" panose="02040503050406030204" pitchFamily="18" charset="0"/>
                          <a:ea typeface="Cambria Math" panose="02040503050406030204" pitchFamily="18" charset="0"/>
                        </a:rPr>
                        <m:t>−2</m:t>
                      </m:r>
                      <m:sSubSup>
                        <m:sSubSupPr>
                          <m:ctrlPr>
                            <a:rPr lang="en-US" sz="2400" i="1">
                              <a:latin typeface="Cambria Math" panose="02040503050406030204" pitchFamily="18" charset="0"/>
                            </a:rPr>
                          </m:ctrlPr>
                        </m:sSubSupPr>
                        <m:e>
                          <m:d>
                            <m:dPr>
                              <m:ctrlPr>
                                <a:rPr lang="en-US" sz="2400" i="1">
                                  <a:latin typeface="Cambria Math" panose="02040503050406030204" pitchFamily="18" charset="0"/>
                                </a:rPr>
                              </m:ctrlPr>
                            </m:dPr>
                            <m:e>
                              <m:r>
                                <a:rPr lang="en-US" sz="2400" b="1" i="1">
                                  <a:latin typeface="Cambria Math" panose="02040503050406030204" pitchFamily="18" charset="0"/>
                                </a:rPr>
                                <m:t>𝒛</m:t>
                              </m:r>
                              <m:r>
                                <m:rPr>
                                  <m:nor/>
                                </m:rPr>
                                <a:rPr lang="en-US" sz="2400" dirty="0"/>
                                <m:t>−</m:t>
                              </m:r>
                              <m:acc>
                                <m:accPr>
                                  <m:chr m:val="̂"/>
                                  <m:ctrlPr>
                                    <a:rPr lang="en-US" sz="2400" i="1">
                                      <a:latin typeface="Cambria Math" panose="02040503050406030204" pitchFamily="18" charset="0"/>
                                    </a:rPr>
                                  </m:ctrlPr>
                                </m:accPr>
                                <m:e>
                                  <m:r>
                                    <a:rPr lang="en-US" sz="2400" b="1" i="1">
                                      <a:latin typeface="Cambria Math" panose="02040503050406030204" pitchFamily="18" charset="0"/>
                                    </a:rPr>
                                    <m:t>𝒛</m:t>
                                  </m:r>
                                </m:e>
                              </m:acc>
                              <m:d>
                                <m:dPr>
                                  <m:ctrlPr>
                                    <a:rPr lang="en-US" sz="2400" i="1">
                                      <a:latin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𝝁</m:t>
                                  </m:r>
                                </m:e>
                              </m:d>
                            </m:e>
                          </m:d>
                        </m:e>
                        <m:sub/>
                        <m:sup>
                          <m:r>
                            <a:rPr lang="en-US" sz="2400" i="1">
                              <a:latin typeface="Cambria Math" panose="02040503050406030204" pitchFamily="18" charset="0"/>
                            </a:rPr>
                            <m:t>𝑇</m:t>
                          </m:r>
                        </m:sup>
                      </m:sSubSup>
                      <m:r>
                        <a:rPr lang="en-US" sz="2400" i="1">
                          <a:latin typeface="Cambria Math" panose="02040503050406030204" pitchFamily="18" charset="0"/>
                          <a:sym typeface="Symbol" panose="05050102010706020507" pitchFamily="18" charset="2"/>
                        </a:rPr>
                        <m:t></m:t>
                      </m:r>
                      <m:r>
                        <a:rPr lang="en-US" sz="2400" b="1" i="1">
                          <a:latin typeface="Cambria Math" panose="02040503050406030204" pitchFamily="18" charset="0"/>
                          <a:ea typeface="Cambria Math" panose="02040503050406030204" pitchFamily="18" charset="0"/>
                        </a:rPr>
                        <m:t>𝑱</m:t>
                      </m:r>
                      <m:r>
                        <a:rPr lang="en-US" sz="2400" b="0" i="0" smtClean="0">
                          <a:latin typeface="Cambria Math" panose="02040503050406030204" pitchFamily="18" charset="0"/>
                          <a:ea typeface="Cambria Math" panose="02040503050406030204" pitchFamily="18" charset="0"/>
                        </a:rPr>
                        <m:t>+2</m:t>
                      </m:r>
                      <m:sSup>
                        <m:sSupPr>
                          <m:ctrlPr>
                            <a:rPr lang="en-US" sz="2400" i="1">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𝜟𝝁</m:t>
                          </m:r>
                        </m:e>
                        <m:sup>
                          <m:r>
                            <a:rPr lang="en-US" sz="2400" i="1">
                              <a:latin typeface="Cambria Math" panose="02040503050406030204" pitchFamily="18" charset="0"/>
                              <a:ea typeface="Cambria Math" panose="02040503050406030204" pitchFamily="18" charset="0"/>
                            </a:rPr>
                            <m:t>𝑇</m:t>
                          </m:r>
                        </m:sup>
                      </m:sSup>
                      <m:sSup>
                        <m:sSupPr>
                          <m:ctrlPr>
                            <a:rPr lang="en-US" sz="2400" b="1" i="1">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𝑱</m:t>
                          </m:r>
                        </m:e>
                        <m:sup>
                          <m:r>
                            <a:rPr lang="en-US" sz="2400" b="1" i="1">
                              <a:latin typeface="Cambria Math" panose="02040503050406030204" pitchFamily="18" charset="0"/>
                              <a:ea typeface="Cambria Math" panose="02040503050406030204" pitchFamily="18" charset="0"/>
                            </a:rPr>
                            <m:t>𝑻</m:t>
                          </m:r>
                        </m:sup>
                      </m:sSup>
                      <m:r>
                        <a:rPr lang="en-US" sz="2400" i="1">
                          <a:latin typeface="Cambria Math" panose="02040503050406030204" pitchFamily="18" charset="0"/>
                          <a:sym typeface="Symbol" panose="05050102010706020507" pitchFamily="18" charset="2"/>
                        </a:rPr>
                        <m:t></m:t>
                      </m:r>
                      <m:r>
                        <a:rPr lang="en-US" sz="2400" b="1" i="1">
                          <a:latin typeface="Cambria Math" panose="02040503050406030204" pitchFamily="18" charset="0"/>
                          <a:ea typeface="Cambria Math" panose="02040503050406030204" pitchFamily="18" charset="0"/>
                        </a:rPr>
                        <m:t>𝑱</m:t>
                      </m:r>
                      <m:r>
                        <a:rPr lang="en-US" sz="2400" b="1" i="1" smtClean="0">
                          <a:solidFill>
                            <a:srgbClr val="FF0000"/>
                          </a:solidFill>
                          <a:latin typeface="Cambria Math" panose="02040503050406030204" pitchFamily="18" charset="0"/>
                          <a:ea typeface="Cambria Math" panose="02040503050406030204" pitchFamily="18" charset="0"/>
                        </a:rPr>
                        <m:t>=</m:t>
                      </m:r>
                      <m:r>
                        <a:rPr lang="en-US" sz="2400" b="1" i="1" smtClean="0">
                          <a:solidFill>
                            <a:srgbClr val="FF0000"/>
                          </a:solidFill>
                          <a:latin typeface="Cambria Math" panose="02040503050406030204" pitchFamily="18" charset="0"/>
                          <a:ea typeface="Cambria Math" panose="02040503050406030204" pitchFamily="18" charset="0"/>
                        </a:rPr>
                        <m:t>𝟎</m:t>
                      </m:r>
                    </m:oMath>
                  </m:oMathPara>
                </a14:m>
                <a:endParaRPr lang="en-US" sz="2400" dirty="0"/>
              </a:p>
            </p:txBody>
          </p:sp>
        </mc:Choice>
        <mc:Fallback xmlns="">
          <p:sp>
            <p:nvSpPr>
              <p:cNvPr id="7" name="矩形 6">
                <a:extLst>
                  <a:ext uri="{FF2B5EF4-FFF2-40B4-BE49-F238E27FC236}">
                    <a16:creationId xmlns:a16="http://schemas.microsoft.com/office/drawing/2014/main" id="{04677FFC-C4A9-4BB1-8A3B-3191E9353437}"/>
                  </a:ext>
                </a:extLst>
              </p:cNvPr>
              <p:cNvSpPr>
                <a:spLocks noRot="1" noChangeAspect="1" noMove="1" noResize="1" noEditPoints="1" noAdjustHandles="1" noChangeArrowheads="1" noChangeShapeType="1" noTextEdit="1"/>
              </p:cNvSpPr>
              <p:nvPr/>
            </p:nvSpPr>
            <p:spPr>
              <a:xfrm>
                <a:off x="740981" y="4510841"/>
                <a:ext cx="7862279" cy="866969"/>
              </a:xfrm>
              <a:prstGeom prst="rect">
                <a:avLst/>
              </a:prstGeom>
              <a:blipFill>
                <a:blip r:embed="rId3"/>
                <a:stretch>
                  <a:fillRect/>
                </a:stretch>
              </a:blipFill>
            </p:spPr>
            <p:txBody>
              <a:bodyPr/>
              <a:lstStyle/>
              <a:p>
                <a:r>
                  <a:rPr lang="en-US">
                    <a:noFill/>
                  </a:rPr>
                  <a:t> </a:t>
                </a:r>
              </a:p>
            </p:txBody>
          </p:sp>
        </mc:Fallback>
      </mc:AlternateContent>
      <p:sp>
        <p:nvSpPr>
          <p:cNvPr id="8" name="箭头: 右 7">
            <a:extLst>
              <a:ext uri="{FF2B5EF4-FFF2-40B4-BE49-F238E27FC236}">
                <a16:creationId xmlns:a16="http://schemas.microsoft.com/office/drawing/2014/main" id="{0E6C86EC-0F0E-4A0C-903D-FC0D258109E0}"/>
              </a:ext>
            </a:extLst>
          </p:cNvPr>
          <p:cNvSpPr/>
          <p:nvPr/>
        </p:nvSpPr>
        <p:spPr>
          <a:xfrm>
            <a:off x="557842" y="5542415"/>
            <a:ext cx="956603" cy="5080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614DE5D6-AD43-4646-88A0-85B14FAD6276}"/>
                  </a:ext>
                </a:extLst>
              </p:cNvPr>
              <p:cNvSpPr/>
              <p:nvPr/>
            </p:nvSpPr>
            <p:spPr>
              <a:xfrm>
                <a:off x="1492667" y="5491854"/>
                <a:ext cx="3765583" cy="5091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2400" b="1" i="1">
                              <a:latin typeface="Cambria Math" panose="02040503050406030204" pitchFamily="18" charset="0"/>
                              <a:ea typeface="Cambria Math" panose="02040503050406030204" pitchFamily="18" charset="0"/>
                            </a:rPr>
                          </m:ctrlPr>
                        </m:dPr>
                        <m:e>
                          <m:sSup>
                            <m:sSupPr>
                              <m:ctrlPr>
                                <a:rPr lang="en-US" sz="2400" b="1" i="1">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𝑱</m:t>
                              </m:r>
                            </m:e>
                            <m:sup>
                              <m:r>
                                <a:rPr lang="en-US" sz="2400" b="1" i="1">
                                  <a:latin typeface="Cambria Math" panose="02040503050406030204" pitchFamily="18" charset="0"/>
                                  <a:ea typeface="Cambria Math" panose="02040503050406030204" pitchFamily="18" charset="0"/>
                                </a:rPr>
                                <m:t>𝑻</m:t>
                              </m:r>
                            </m:sup>
                          </m:sSup>
                          <m:r>
                            <a:rPr lang="en-US" sz="2400" i="1">
                              <a:latin typeface="Cambria Math" panose="02040503050406030204" pitchFamily="18" charset="0"/>
                              <a:sym typeface="Symbol" panose="05050102010706020507" pitchFamily="18" charset="2"/>
                            </a:rPr>
                            <m:t></m:t>
                          </m:r>
                          <m:r>
                            <a:rPr lang="en-US" sz="2400" b="1" i="1">
                              <a:latin typeface="Cambria Math" panose="02040503050406030204" pitchFamily="18" charset="0"/>
                              <a:ea typeface="Cambria Math" panose="02040503050406030204" pitchFamily="18" charset="0"/>
                            </a:rPr>
                            <m:t>𝑱</m:t>
                          </m:r>
                        </m:e>
                      </m:d>
                      <m:r>
                        <a:rPr lang="en-US" sz="2400" b="1" i="1">
                          <a:latin typeface="Cambria Math" panose="02040503050406030204" pitchFamily="18" charset="0"/>
                          <a:ea typeface="Cambria Math" panose="02040503050406030204" pitchFamily="18" charset="0"/>
                        </a:rPr>
                        <m:t> </m:t>
                      </m:r>
                      <m:r>
                        <a:rPr lang="en-US" sz="2400" b="1" i="1" smtClean="0">
                          <a:latin typeface="Cambria Math" panose="02040503050406030204" pitchFamily="18" charset="0"/>
                          <a:ea typeface="Cambria Math" panose="02040503050406030204" pitchFamily="18" charset="0"/>
                        </a:rPr>
                        <m:t>𝜟𝝁</m:t>
                      </m:r>
                      <m:r>
                        <a:rPr lang="en-US" sz="2400" b="1" i="1" smtClean="0">
                          <a:latin typeface="Cambria Math" panose="02040503050406030204" pitchFamily="18" charset="0"/>
                          <a:ea typeface="Cambria Math" panose="02040503050406030204" pitchFamily="18" charset="0"/>
                        </a:rPr>
                        <m:t>=</m:t>
                      </m:r>
                      <m:sSup>
                        <m:sSupPr>
                          <m:ctrlPr>
                            <a:rPr lang="en-US" sz="2400" b="1" i="1">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𝑱</m:t>
                          </m:r>
                        </m:e>
                        <m:sup>
                          <m:r>
                            <a:rPr lang="en-US" sz="2400" b="1" i="1">
                              <a:latin typeface="Cambria Math" panose="02040503050406030204" pitchFamily="18" charset="0"/>
                              <a:ea typeface="Cambria Math" panose="02040503050406030204" pitchFamily="18" charset="0"/>
                            </a:rPr>
                            <m:t>𝑻</m:t>
                          </m:r>
                        </m:sup>
                      </m:sSup>
                      <m:r>
                        <a:rPr lang="en-US" sz="2400" i="1">
                          <a:latin typeface="Cambria Math" panose="02040503050406030204" pitchFamily="18" charset="0"/>
                          <a:sym typeface="Symbol" panose="05050102010706020507" pitchFamily="18" charset="2"/>
                        </a:rPr>
                        <m:t></m:t>
                      </m:r>
                      <m:d>
                        <m:dPr>
                          <m:ctrlPr>
                            <a:rPr lang="en-US" sz="2400" b="0" i="1" smtClean="0">
                              <a:latin typeface="Cambria Math" panose="02040503050406030204" pitchFamily="18" charset="0"/>
                              <a:ea typeface="Cambria Math" panose="02040503050406030204" pitchFamily="18" charset="0"/>
                            </a:rPr>
                          </m:ctrlPr>
                        </m:dPr>
                        <m:e>
                          <m:r>
                            <a:rPr lang="en-US" sz="2400" b="1" i="1">
                              <a:latin typeface="Cambria Math" panose="02040503050406030204" pitchFamily="18" charset="0"/>
                            </a:rPr>
                            <m:t>𝒛</m:t>
                          </m:r>
                          <m:r>
                            <m:rPr>
                              <m:nor/>
                            </m:rPr>
                            <a:rPr lang="en-US" sz="2400" dirty="0"/>
                            <m:t>−</m:t>
                          </m:r>
                          <m:acc>
                            <m:accPr>
                              <m:chr m:val="̂"/>
                              <m:ctrlPr>
                                <a:rPr lang="en-US" sz="2400" i="1">
                                  <a:latin typeface="Cambria Math" panose="02040503050406030204" pitchFamily="18" charset="0"/>
                                </a:rPr>
                              </m:ctrlPr>
                            </m:accPr>
                            <m:e>
                              <m:r>
                                <a:rPr lang="en-US" sz="2400" b="1" i="1">
                                  <a:latin typeface="Cambria Math" panose="02040503050406030204" pitchFamily="18" charset="0"/>
                                </a:rPr>
                                <m:t>𝒛</m:t>
                              </m:r>
                            </m:e>
                          </m:acc>
                          <m:d>
                            <m:dPr>
                              <m:ctrlPr>
                                <a:rPr lang="en-US" sz="2400" i="1">
                                  <a:latin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𝝁</m:t>
                              </m:r>
                            </m:e>
                          </m:d>
                        </m:e>
                      </m:d>
                    </m:oMath>
                  </m:oMathPara>
                </a14:m>
                <a:endParaRPr lang="en-US" sz="2400" dirty="0"/>
              </a:p>
            </p:txBody>
          </p:sp>
        </mc:Choice>
        <mc:Fallback xmlns="">
          <p:sp>
            <p:nvSpPr>
              <p:cNvPr id="9" name="矩形 8">
                <a:extLst>
                  <a:ext uri="{FF2B5EF4-FFF2-40B4-BE49-F238E27FC236}">
                    <a16:creationId xmlns:a16="http://schemas.microsoft.com/office/drawing/2014/main" id="{614DE5D6-AD43-4646-88A0-85B14FAD6276}"/>
                  </a:ext>
                </a:extLst>
              </p:cNvPr>
              <p:cNvSpPr>
                <a:spLocks noRot="1" noChangeAspect="1" noMove="1" noResize="1" noEditPoints="1" noAdjustHandles="1" noChangeArrowheads="1" noChangeShapeType="1" noTextEdit="1"/>
              </p:cNvSpPr>
              <p:nvPr/>
            </p:nvSpPr>
            <p:spPr>
              <a:xfrm>
                <a:off x="1492667" y="5491854"/>
                <a:ext cx="3765583" cy="509178"/>
              </a:xfrm>
              <a:prstGeom prst="rect">
                <a:avLst/>
              </a:prstGeom>
              <a:blipFill>
                <a:blip r:embed="rId4"/>
                <a:stretch>
                  <a:fillRect/>
                </a:stretch>
              </a:blipFill>
            </p:spPr>
            <p:txBody>
              <a:bodyPr/>
              <a:lstStyle/>
              <a:p>
                <a:r>
                  <a:rPr lang="en-US">
                    <a:noFill/>
                  </a:rPr>
                  <a:t> </a:t>
                </a:r>
              </a:p>
            </p:txBody>
          </p:sp>
        </mc:Fallback>
      </mc:AlternateContent>
      <p:sp>
        <p:nvSpPr>
          <p:cNvPr id="3" name="矩形 2">
            <a:extLst>
              <a:ext uri="{FF2B5EF4-FFF2-40B4-BE49-F238E27FC236}">
                <a16:creationId xmlns:a16="http://schemas.microsoft.com/office/drawing/2014/main" id="{5BD31822-DAA5-4B14-826D-7C0C1DEEA6CF}"/>
              </a:ext>
            </a:extLst>
          </p:cNvPr>
          <p:cNvSpPr/>
          <p:nvPr/>
        </p:nvSpPr>
        <p:spPr>
          <a:xfrm>
            <a:off x="1330070" y="3424787"/>
            <a:ext cx="4591930" cy="560285"/>
          </a:xfrm>
          <a:prstGeom prst="rect">
            <a:avLst/>
          </a:prstGeom>
          <a:solidFill>
            <a:srgbClr val="FFFF00">
              <a:alpha val="19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本框 4">
            <a:extLst>
              <a:ext uri="{FF2B5EF4-FFF2-40B4-BE49-F238E27FC236}">
                <a16:creationId xmlns:a16="http://schemas.microsoft.com/office/drawing/2014/main" id="{94E9CD4A-9598-4F63-83C1-F3D2CBBB3FC8}"/>
              </a:ext>
            </a:extLst>
          </p:cNvPr>
          <p:cNvSpPr txBox="1"/>
          <p:nvPr/>
        </p:nvSpPr>
        <p:spPr>
          <a:xfrm>
            <a:off x="3399406" y="3888280"/>
            <a:ext cx="1969477" cy="584775"/>
          </a:xfrm>
          <a:prstGeom prst="rect">
            <a:avLst/>
          </a:prstGeom>
          <a:noFill/>
        </p:spPr>
        <p:txBody>
          <a:bodyPr wrap="square" rtlCol="0">
            <a:spAutoFit/>
          </a:bodyPr>
          <a:lstStyle/>
          <a:p>
            <a:r>
              <a:rPr lang="en-US" sz="3200" b="1" i="1" dirty="0">
                <a:solidFill>
                  <a:srgbClr val="FF0000"/>
                </a:solidFill>
              </a:rPr>
              <a:t>c</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DD2B85C3-EF33-46C7-9A43-B7739633768E}"/>
                  </a:ext>
                </a:extLst>
              </p:cNvPr>
              <p:cNvSpPr txBox="1"/>
              <p:nvPr/>
            </p:nvSpPr>
            <p:spPr>
              <a:xfrm>
                <a:off x="6659724" y="3940815"/>
                <a:ext cx="1969477" cy="584775"/>
              </a:xfrm>
              <a:prstGeom prst="rect">
                <a:avLst/>
              </a:prstGeom>
              <a:noFill/>
            </p:spPr>
            <p:txBody>
              <a:bodyPr wrap="square" rtlCol="0">
                <a:spAutoFit/>
              </a:bodyPr>
              <a:lstStyle/>
              <a:p>
                <a:r>
                  <a:rPr lang="en-US" sz="3200" b="1" i="1" dirty="0">
                    <a:solidFill>
                      <a:srgbClr val="FF0000"/>
                    </a:solidFill>
                  </a:rPr>
                  <a:t>2b</a:t>
                </a:r>
                <a14:m>
                  <m:oMath xmlns:m="http://schemas.openxmlformats.org/officeDocument/2006/math">
                    <m:r>
                      <a:rPr lang="en-US" sz="3200" b="1" i="1">
                        <a:solidFill>
                          <a:srgbClr val="FF0000"/>
                        </a:solidFill>
                        <a:latin typeface="Cambria Math" panose="02040503050406030204" pitchFamily="18" charset="0"/>
                        <a:ea typeface="Cambria Math" panose="02040503050406030204" pitchFamily="18" charset="0"/>
                      </a:rPr>
                      <m:t>𝜟𝝁</m:t>
                    </m:r>
                  </m:oMath>
                </a14:m>
                <a:endParaRPr lang="en-US" sz="3200" b="1" i="1" dirty="0">
                  <a:solidFill>
                    <a:srgbClr val="FF0000"/>
                  </a:solidFill>
                </a:endParaRPr>
              </a:p>
            </p:txBody>
          </p:sp>
        </mc:Choice>
        <mc:Fallback xmlns="">
          <p:sp>
            <p:nvSpPr>
              <p:cNvPr id="11" name="文本框 10">
                <a:extLst>
                  <a:ext uri="{FF2B5EF4-FFF2-40B4-BE49-F238E27FC236}">
                    <a16:creationId xmlns:a16="http://schemas.microsoft.com/office/drawing/2014/main" id="{DD2B85C3-EF33-46C7-9A43-B7739633768E}"/>
                  </a:ext>
                </a:extLst>
              </p:cNvPr>
              <p:cNvSpPr txBox="1">
                <a:spLocks noRot="1" noChangeAspect="1" noMove="1" noResize="1" noEditPoints="1" noAdjustHandles="1" noChangeArrowheads="1" noChangeShapeType="1" noTextEdit="1"/>
              </p:cNvSpPr>
              <p:nvPr/>
            </p:nvSpPr>
            <p:spPr>
              <a:xfrm>
                <a:off x="6659724" y="3940815"/>
                <a:ext cx="1969477" cy="584775"/>
              </a:xfrm>
              <a:prstGeom prst="rect">
                <a:avLst/>
              </a:prstGeom>
              <a:blipFill>
                <a:blip r:embed="rId5"/>
                <a:stretch>
                  <a:fillRect l="-7716" t="-12500" b="-34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DEC6049D-1E5B-4D1A-92C0-18A16A4DA665}"/>
                  </a:ext>
                </a:extLst>
              </p:cNvPr>
              <p:cNvSpPr txBox="1"/>
              <p:nvPr/>
            </p:nvSpPr>
            <p:spPr>
              <a:xfrm>
                <a:off x="8906022" y="3880348"/>
                <a:ext cx="1969477" cy="5959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1" i="0" smtClean="0">
                          <a:solidFill>
                            <a:srgbClr val="FF0000"/>
                          </a:solidFill>
                          <a:latin typeface="Cambria Math" panose="02040503050406030204" pitchFamily="18" charset="0"/>
                          <a:ea typeface="Cambria Math" panose="02040503050406030204" pitchFamily="18" charset="0"/>
                        </a:rPr>
                        <m:t>𝐚</m:t>
                      </m:r>
                      <m:sSup>
                        <m:sSupPr>
                          <m:ctrlPr>
                            <a:rPr lang="en-US" sz="3200" b="1" i="1" smtClean="0">
                              <a:solidFill>
                                <a:srgbClr val="FF0000"/>
                              </a:solidFill>
                              <a:latin typeface="Cambria Math" panose="02040503050406030204" pitchFamily="18" charset="0"/>
                              <a:ea typeface="Cambria Math" panose="02040503050406030204" pitchFamily="18" charset="0"/>
                            </a:rPr>
                          </m:ctrlPr>
                        </m:sSupPr>
                        <m:e>
                          <m:r>
                            <a:rPr lang="en-US" sz="3200" b="1" i="1">
                              <a:solidFill>
                                <a:srgbClr val="FF0000"/>
                              </a:solidFill>
                              <a:latin typeface="Cambria Math" panose="02040503050406030204" pitchFamily="18" charset="0"/>
                              <a:ea typeface="Cambria Math" panose="02040503050406030204" pitchFamily="18" charset="0"/>
                            </a:rPr>
                            <m:t>𝜟𝝁</m:t>
                          </m:r>
                        </m:e>
                        <m:sup>
                          <m:r>
                            <a:rPr lang="en-US" sz="3200" b="1" i="1" smtClean="0">
                              <a:solidFill>
                                <a:srgbClr val="FF0000"/>
                              </a:solidFill>
                              <a:latin typeface="Cambria Math" panose="02040503050406030204" pitchFamily="18" charset="0"/>
                              <a:ea typeface="Cambria Math" panose="02040503050406030204" pitchFamily="18" charset="0"/>
                            </a:rPr>
                            <m:t>𝟐</m:t>
                          </m:r>
                        </m:sup>
                      </m:sSup>
                    </m:oMath>
                  </m:oMathPara>
                </a14:m>
                <a:endParaRPr lang="en-US" sz="3200" b="1" i="1" dirty="0">
                  <a:solidFill>
                    <a:srgbClr val="FF0000"/>
                  </a:solidFill>
                </a:endParaRPr>
              </a:p>
            </p:txBody>
          </p:sp>
        </mc:Choice>
        <mc:Fallback xmlns="">
          <p:sp>
            <p:nvSpPr>
              <p:cNvPr id="12" name="文本框 11">
                <a:extLst>
                  <a:ext uri="{FF2B5EF4-FFF2-40B4-BE49-F238E27FC236}">
                    <a16:creationId xmlns:a16="http://schemas.microsoft.com/office/drawing/2014/main" id="{DEC6049D-1E5B-4D1A-92C0-18A16A4DA665}"/>
                  </a:ext>
                </a:extLst>
              </p:cNvPr>
              <p:cNvSpPr txBox="1">
                <a:spLocks noRot="1" noChangeAspect="1" noMove="1" noResize="1" noEditPoints="1" noAdjustHandles="1" noChangeArrowheads="1" noChangeShapeType="1" noTextEdit="1"/>
              </p:cNvSpPr>
              <p:nvPr/>
            </p:nvSpPr>
            <p:spPr>
              <a:xfrm>
                <a:off x="8906022" y="3880348"/>
                <a:ext cx="1969477" cy="595932"/>
              </a:xfrm>
              <a:prstGeom prst="rect">
                <a:avLst/>
              </a:prstGeom>
              <a:blipFill>
                <a:blip r:embed="rId6"/>
                <a:stretch>
                  <a:fillRect/>
                </a:stretch>
              </a:blipFill>
            </p:spPr>
            <p:txBody>
              <a:bodyPr/>
              <a:lstStyle/>
              <a:p>
                <a:r>
                  <a:rPr lang="en-US">
                    <a:noFill/>
                  </a:rPr>
                  <a:t> </a:t>
                </a:r>
              </a:p>
            </p:txBody>
          </p:sp>
        </mc:Fallback>
      </mc:AlternateContent>
      <p:sp>
        <p:nvSpPr>
          <p:cNvPr id="13" name="矩形 12">
            <a:extLst>
              <a:ext uri="{FF2B5EF4-FFF2-40B4-BE49-F238E27FC236}">
                <a16:creationId xmlns:a16="http://schemas.microsoft.com/office/drawing/2014/main" id="{40268D6D-40E1-48E6-BF84-560958233550}"/>
              </a:ext>
            </a:extLst>
          </p:cNvPr>
          <p:cNvSpPr/>
          <p:nvPr/>
        </p:nvSpPr>
        <p:spPr>
          <a:xfrm>
            <a:off x="6202094" y="3418713"/>
            <a:ext cx="2410265" cy="560285"/>
          </a:xfrm>
          <a:prstGeom prst="rect">
            <a:avLst/>
          </a:prstGeom>
          <a:solidFill>
            <a:schemeClr val="accent1">
              <a:lumMod val="20000"/>
              <a:lumOff val="80000"/>
              <a:alpha val="19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组合 30">
            <a:extLst>
              <a:ext uri="{FF2B5EF4-FFF2-40B4-BE49-F238E27FC236}">
                <a16:creationId xmlns:a16="http://schemas.microsoft.com/office/drawing/2014/main" id="{51CB336A-C302-400C-AD58-6ECDB79F9852}"/>
              </a:ext>
            </a:extLst>
          </p:cNvPr>
          <p:cNvGrpSpPr/>
          <p:nvPr/>
        </p:nvGrpSpPr>
        <p:grpSpPr>
          <a:xfrm>
            <a:off x="8644971" y="-4533"/>
            <a:ext cx="4087907" cy="1845092"/>
            <a:chOff x="8644971" y="-4533"/>
            <a:chExt cx="4087907" cy="1845092"/>
          </a:xfrm>
        </p:grpSpPr>
        <p:grpSp>
          <p:nvGrpSpPr>
            <p:cNvPr id="14" name="组合 13">
              <a:extLst>
                <a:ext uri="{FF2B5EF4-FFF2-40B4-BE49-F238E27FC236}">
                  <a16:creationId xmlns:a16="http://schemas.microsoft.com/office/drawing/2014/main" id="{A3AF2670-87D5-490F-9B38-983E5E33EB30}"/>
                </a:ext>
              </a:extLst>
            </p:cNvPr>
            <p:cNvGrpSpPr/>
            <p:nvPr/>
          </p:nvGrpSpPr>
          <p:grpSpPr>
            <a:xfrm>
              <a:off x="9754629" y="-4533"/>
              <a:ext cx="1145470" cy="1032439"/>
              <a:chOff x="7288167" y="497747"/>
              <a:chExt cx="1727022" cy="2278756"/>
            </a:xfrm>
          </p:grpSpPr>
          <p:sp>
            <p:nvSpPr>
              <p:cNvPr id="15" name="椭圆 14">
                <a:extLst>
                  <a:ext uri="{FF2B5EF4-FFF2-40B4-BE49-F238E27FC236}">
                    <a16:creationId xmlns:a16="http://schemas.microsoft.com/office/drawing/2014/main" id="{4F219923-56F6-4B75-96DB-FF6E39E88329}"/>
                  </a:ext>
                </a:extLst>
              </p:cNvPr>
              <p:cNvSpPr/>
              <p:nvPr/>
            </p:nvSpPr>
            <p:spPr>
              <a:xfrm rot="16200000">
                <a:off x="7077404" y="1004226"/>
                <a:ext cx="2134192" cy="1410362"/>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文本框 15">
                <a:extLst>
                  <a:ext uri="{FF2B5EF4-FFF2-40B4-BE49-F238E27FC236}">
                    <a16:creationId xmlns:a16="http://schemas.microsoft.com/office/drawing/2014/main" id="{3CE9D50D-3789-4E48-87A2-15F32DF59A3B}"/>
                  </a:ext>
                </a:extLst>
              </p:cNvPr>
              <p:cNvSpPr txBox="1"/>
              <p:nvPr/>
            </p:nvSpPr>
            <p:spPr>
              <a:xfrm>
                <a:off x="7288167" y="497747"/>
                <a:ext cx="1727022" cy="1192941"/>
              </a:xfrm>
              <a:prstGeom prst="rect">
                <a:avLst/>
              </a:prstGeom>
              <a:solidFill>
                <a:schemeClr val="bg1"/>
              </a:solidFill>
            </p:spPr>
            <p:txBody>
              <a:bodyPr wrap="square" rtlCol="0">
                <a:spAutoFit/>
              </a:bodyPr>
              <a:lstStyle/>
              <a:p>
                <a:endParaRPr lang="en-US" dirty="0"/>
              </a:p>
            </p:txBody>
          </p:sp>
        </p:gr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4E7D2A34-BE84-49D9-B31B-9BF5B8705463}"/>
                    </a:ext>
                  </a:extLst>
                </p:cNvPr>
                <p:cNvSpPr txBox="1"/>
                <p:nvPr/>
              </p:nvSpPr>
              <p:spPr>
                <a:xfrm>
                  <a:off x="8644971" y="1317339"/>
                  <a:ext cx="408790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𝑏</m:t>
                        </m:r>
                        <m:r>
                          <a:rPr lang="en-US" sz="2800" b="0" i="1" smtClean="0">
                            <a:latin typeface="Cambria Math" panose="02040503050406030204" pitchFamily="18" charset="0"/>
                          </a:rPr>
                          <m:t>/</m:t>
                        </m:r>
                        <m:r>
                          <a:rPr lang="en-US" sz="2800" b="0" i="1" smtClean="0">
                            <a:latin typeface="Cambria Math" panose="02040503050406030204" pitchFamily="18" charset="0"/>
                          </a:rPr>
                          <m:t>𝑎</m:t>
                        </m:r>
                      </m:oMath>
                    </m:oMathPara>
                  </a14:m>
                  <a:endParaRPr lang="en-US" dirty="0"/>
                </a:p>
              </p:txBody>
            </p:sp>
          </mc:Choice>
          <mc:Fallback xmlns="">
            <p:sp>
              <p:nvSpPr>
                <p:cNvPr id="17" name="文本框 16">
                  <a:extLst>
                    <a:ext uri="{FF2B5EF4-FFF2-40B4-BE49-F238E27FC236}">
                      <a16:creationId xmlns:a16="http://schemas.microsoft.com/office/drawing/2014/main" id="{4E7D2A34-BE84-49D9-B31B-9BF5B8705463}"/>
                    </a:ext>
                  </a:extLst>
                </p:cNvPr>
                <p:cNvSpPr txBox="1">
                  <a:spLocks noRot="1" noChangeAspect="1" noMove="1" noResize="1" noEditPoints="1" noAdjustHandles="1" noChangeArrowheads="1" noChangeShapeType="1" noTextEdit="1"/>
                </p:cNvSpPr>
                <p:nvPr/>
              </p:nvSpPr>
              <p:spPr>
                <a:xfrm>
                  <a:off x="8644971" y="1317339"/>
                  <a:ext cx="4087907" cy="523220"/>
                </a:xfrm>
                <a:prstGeom prst="rect">
                  <a:avLst/>
                </a:prstGeom>
                <a:blipFill>
                  <a:blip r:embed="rId7"/>
                  <a:stretch>
                    <a:fillRect/>
                  </a:stretch>
                </a:blipFill>
              </p:spPr>
              <p:txBody>
                <a:bodyPr/>
                <a:lstStyle/>
                <a:p>
                  <a:r>
                    <a:rPr lang="en-US">
                      <a:noFill/>
                    </a:rPr>
                    <a:t> </a:t>
                  </a:r>
                </a:p>
              </p:txBody>
            </p:sp>
          </mc:Fallback>
        </mc:AlternateContent>
        <p:cxnSp>
          <p:nvCxnSpPr>
            <p:cNvPr id="18" name="直接箭头连接符 17">
              <a:extLst>
                <a:ext uri="{FF2B5EF4-FFF2-40B4-BE49-F238E27FC236}">
                  <a16:creationId xmlns:a16="http://schemas.microsoft.com/office/drawing/2014/main" id="{9E43201F-0AB8-40EB-BAF7-A6D442709FB6}"/>
                </a:ext>
              </a:extLst>
            </p:cNvPr>
            <p:cNvCxnSpPr>
              <a:cxnSpLocks/>
              <a:endCxn id="15" idx="2"/>
            </p:cNvCxnSpPr>
            <p:nvPr/>
          </p:nvCxnSpPr>
          <p:spPr>
            <a:xfrm flipH="1" flipV="1">
              <a:off x="10322603" y="1027906"/>
              <a:ext cx="366322" cy="369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9" name="矩形 18">
            <a:extLst>
              <a:ext uri="{FF2B5EF4-FFF2-40B4-BE49-F238E27FC236}">
                <a16:creationId xmlns:a16="http://schemas.microsoft.com/office/drawing/2014/main" id="{416B2B37-E817-48EA-84FE-F72A499C74FA}"/>
              </a:ext>
            </a:extLst>
          </p:cNvPr>
          <p:cNvSpPr/>
          <p:nvPr/>
        </p:nvSpPr>
        <p:spPr>
          <a:xfrm>
            <a:off x="8906022" y="3363824"/>
            <a:ext cx="1856729" cy="560285"/>
          </a:xfrm>
          <a:prstGeom prst="rect">
            <a:avLst/>
          </a:prstGeom>
          <a:solidFill>
            <a:srgbClr val="FF0000">
              <a:alpha val="19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C449514B-0BEB-470C-9E7F-22790B722E60}"/>
                  </a:ext>
                </a:extLst>
              </p:cNvPr>
              <p:cNvSpPr/>
              <p:nvPr/>
            </p:nvSpPr>
            <p:spPr>
              <a:xfrm>
                <a:off x="6283571" y="5483999"/>
                <a:ext cx="3376437" cy="5084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𝜟𝝁</m:t>
                      </m:r>
                      <m:r>
                        <a:rPr lang="en-US" sz="2000" b="1" i="1" smtClean="0">
                          <a:latin typeface="Cambria Math" panose="02040503050406030204" pitchFamily="18" charset="0"/>
                          <a:ea typeface="Cambria Math" panose="02040503050406030204" pitchFamily="18" charset="0"/>
                        </a:rPr>
                        <m:t>=</m:t>
                      </m:r>
                      <m:sSup>
                        <m:sSupPr>
                          <m:ctrlPr>
                            <a:rPr lang="en-US" sz="2000" b="1" i="1" smtClean="0">
                              <a:latin typeface="Cambria Math" panose="02040503050406030204" pitchFamily="18" charset="0"/>
                              <a:ea typeface="Cambria Math" panose="02040503050406030204" pitchFamily="18" charset="0"/>
                            </a:rPr>
                          </m:ctrlPr>
                        </m:sSupPr>
                        <m:e>
                          <m:d>
                            <m:dPr>
                              <m:ctrlPr>
                                <a:rPr lang="en-US" sz="2000" b="1" i="1">
                                  <a:latin typeface="Cambria Math" panose="02040503050406030204" pitchFamily="18" charset="0"/>
                                  <a:ea typeface="Cambria Math" panose="02040503050406030204" pitchFamily="18" charset="0"/>
                                </a:rPr>
                              </m:ctrlPr>
                            </m:dPr>
                            <m:e>
                              <m:sSup>
                                <m:sSupPr>
                                  <m:ctrlPr>
                                    <a:rPr lang="en-US" sz="2000" b="1" i="1">
                                      <a:latin typeface="Cambria Math" panose="02040503050406030204" pitchFamily="18" charset="0"/>
                                      <a:ea typeface="Cambria Math" panose="02040503050406030204" pitchFamily="18" charset="0"/>
                                    </a:rPr>
                                  </m:ctrlPr>
                                </m:sSupPr>
                                <m:e>
                                  <m:r>
                                    <a:rPr lang="en-US" sz="2000" b="1" i="1">
                                      <a:latin typeface="Cambria Math" panose="02040503050406030204" pitchFamily="18" charset="0"/>
                                      <a:ea typeface="Cambria Math" panose="02040503050406030204" pitchFamily="18" charset="0"/>
                                    </a:rPr>
                                    <m:t>𝑱</m:t>
                                  </m:r>
                                </m:e>
                                <m:sup>
                                  <m:r>
                                    <a:rPr lang="en-US" sz="2000" b="1" i="1">
                                      <a:latin typeface="Cambria Math" panose="02040503050406030204" pitchFamily="18" charset="0"/>
                                      <a:ea typeface="Cambria Math" panose="02040503050406030204" pitchFamily="18" charset="0"/>
                                    </a:rPr>
                                    <m:t>𝑻</m:t>
                                  </m:r>
                                </m:sup>
                              </m:sSup>
                              <m:r>
                                <a:rPr lang="en-US" sz="2000" i="1">
                                  <a:latin typeface="Cambria Math" panose="02040503050406030204" pitchFamily="18" charset="0"/>
                                  <a:sym typeface="Symbol" panose="05050102010706020507" pitchFamily="18" charset="2"/>
                                </a:rPr>
                                <m:t></m:t>
                              </m:r>
                              <m:r>
                                <a:rPr lang="en-US" sz="2000" b="1" i="1">
                                  <a:latin typeface="Cambria Math" panose="02040503050406030204" pitchFamily="18" charset="0"/>
                                  <a:ea typeface="Cambria Math" panose="02040503050406030204" pitchFamily="18" charset="0"/>
                                </a:rPr>
                                <m:t>𝑱</m:t>
                              </m:r>
                            </m:e>
                          </m:d>
                        </m:e>
                        <m:sup>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𝟏</m:t>
                          </m:r>
                        </m:sup>
                      </m:sSup>
                      <m:sSup>
                        <m:sSupPr>
                          <m:ctrlPr>
                            <a:rPr lang="en-US" sz="2000" b="1" i="1">
                              <a:latin typeface="Cambria Math" panose="02040503050406030204" pitchFamily="18" charset="0"/>
                              <a:ea typeface="Cambria Math" panose="02040503050406030204" pitchFamily="18" charset="0"/>
                            </a:rPr>
                          </m:ctrlPr>
                        </m:sSupPr>
                        <m:e>
                          <m:r>
                            <a:rPr lang="en-US" sz="2000" b="1" i="1">
                              <a:latin typeface="Cambria Math" panose="02040503050406030204" pitchFamily="18" charset="0"/>
                              <a:ea typeface="Cambria Math" panose="02040503050406030204" pitchFamily="18" charset="0"/>
                            </a:rPr>
                            <m:t>𝑱</m:t>
                          </m:r>
                        </m:e>
                        <m:sup>
                          <m:r>
                            <a:rPr lang="en-US" sz="2000" b="1" i="1">
                              <a:latin typeface="Cambria Math" panose="02040503050406030204" pitchFamily="18" charset="0"/>
                              <a:ea typeface="Cambria Math" panose="02040503050406030204" pitchFamily="18" charset="0"/>
                            </a:rPr>
                            <m:t>𝑻</m:t>
                          </m:r>
                        </m:sup>
                      </m:sSup>
                      <m:r>
                        <a:rPr lang="en-US" sz="2000" i="1">
                          <a:latin typeface="Cambria Math" panose="02040503050406030204" pitchFamily="18" charset="0"/>
                          <a:sym typeface="Symbol" panose="05050102010706020507" pitchFamily="18" charset="2"/>
                        </a:rPr>
                        <m:t></m:t>
                      </m:r>
                      <m:d>
                        <m:dPr>
                          <m:ctrlPr>
                            <a:rPr lang="en-US" sz="2000" i="1">
                              <a:latin typeface="Cambria Math" panose="02040503050406030204" pitchFamily="18" charset="0"/>
                              <a:ea typeface="Cambria Math" panose="02040503050406030204" pitchFamily="18" charset="0"/>
                            </a:rPr>
                          </m:ctrlPr>
                        </m:dPr>
                        <m:e>
                          <m:r>
                            <a:rPr lang="en-US" sz="2000" b="1" i="1">
                              <a:latin typeface="Cambria Math" panose="02040503050406030204" pitchFamily="18" charset="0"/>
                            </a:rPr>
                            <m:t>𝒛</m:t>
                          </m:r>
                          <m:r>
                            <m:rPr>
                              <m:nor/>
                            </m:rPr>
                            <a:rPr lang="en-US" sz="2000" dirty="0"/>
                            <m:t>−</m:t>
                          </m:r>
                          <m:acc>
                            <m:accPr>
                              <m:chr m:val="̂"/>
                              <m:ctrlPr>
                                <a:rPr lang="en-US" sz="2000" i="1">
                                  <a:latin typeface="Cambria Math" panose="02040503050406030204" pitchFamily="18" charset="0"/>
                                </a:rPr>
                              </m:ctrlPr>
                            </m:accPr>
                            <m:e>
                              <m:r>
                                <a:rPr lang="en-US" sz="2000" b="1" i="1">
                                  <a:latin typeface="Cambria Math" panose="02040503050406030204" pitchFamily="18" charset="0"/>
                                </a:rPr>
                                <m:t>𝒛</m:t>
                              </m:r>
                            </m:e>
                          </m:acc>
                          <m:d>
                            <m:dPr>
                              <m:ctrlPr>
                                <a:rPr lang="en-US" sz="2000" i="1">
                                  <a:latin typeface="Cambria Math" panose="02040503050406030204" pitchFamily="18" charset="0"/>
                                </a:rPr>
                              </m:ctrlPr>
                            </m:dPr>
                            <m:e>
                              <m:r>
                                <a:rPr lang="en-US" sz="2000" b="1" i="1">
                                  <a:latin typeface="Cambria Math" panose="02040503050406030204" pitchFamily="18" charset="0"/>
                                  <a:ea typeface="Cambria Math" panose="02040503050406030204" pitchFamily="18" charset="0"/>
                                </a:rPr>
                                <m:t>𝝁</m:t>
                              </m:r>
                            </m:e>
                          </m:d>
                        </m:e>
                      </m:d>
                    </m:oMath>
                  </m:oMathPara>
                </a14:m>
                <a:endParaRPr lang="en-US" sz="2000" dirty="0"/>
              </a:p>
            </p:txBody>
          </p:sp>
        </mc:Choice>
        <mc:Fallback xmlns="">
          <p:sp>
            <p:nvSpPr>
              <p:cNvPr id="20" name="矩形 19">
                <a:extLst>
                  <a:ext uri="{FF2B5EF4-FFF2-40B4-BE49-F238E27FC236}">
                    <a16:creationId xmlns:a16="http://schemas.microsoft.com/office/drawing/2014/main" id="{C449514B-0BEB-470C-9E7F-22790B722E60}"/>
                  </a:ext>
                </a:extLst>
              </p:cNvPr>
              <p:cNvSpPr>
                <a:spLocks noRot="1" noChangeAspect="1" noMove="1" noResize="1" noEditPoints="1" noAdjustHandles="1" noChangeArrowheads="1" noChangeShapeType="1" noTextEdit="1"/>
              </p:cNvSpPr>
              <p:nvPr/>
            </p:nvSpPr>
            <p:spPr>
              <a:xfrm>
                <a:off x="6283571" y="5483999"/>
                <a:ext cx="3376437" cy="508409"/>
              </a:xfrm>
              <a:prstGeom prst="rect">
                <a:avLst/>
              </a:prstGeom>
              <a:blipFill>
                <a:blip r:embed="rId8"/>
                <a:stretch>
                  <a:fillRect/>
                </a:stretch>
              </a:blipFill>
            </p:spPr>
            <p:txBody>
              <a:bodyPr/>
              <a:lstStyle/>
              <a:p>
                <a:r>
                  <a:rPr lang="en-US">
                    <a:noFill/>
                  </a:rPr>
                  <a:t> </a:t>
                </a:r>
              </a:p>
            </p:txBody>
          </p:sp>
        </mc:Fallback>
      </mc:AlternateContent>
      <p:sp>
        <p:nvSpPr>
          <p:cNvPr id="21" name="箭头: 右 20">
            <a:extLst>
              <a:ext uri="{FF2B5EF4-FFF2-40B4-BE49-F238E27FC236}">
                <a16:creationId xmlns:a16="http://schemas.microsoft.com/office/drawing/2014/main" id="{C8B78233-2C84-41BA-8C79-45F77F132729}"/>
              </a:ext>
            </a:extLst>
          </p:cNvPr>
          <p:cNvSpPr/>
          <p:nvPr/>
        </p:nvSpPr>
        <p:spPr>
          <a:xfrm>
            <a:off x="5368883" y="5504203"/>
            <a:ext cx="744685" cy="5080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518D6DC-0B78-41A4-93D4-E226AFAE6F33}"/>
                  </a:ext>
                </a:extLst>
              </p:cNvPr>
              <p:cNvSpPr/>
              <p:nvPr/>
            </p:nvSpPr>
            <p:spPr>
              <a:xfrm>
                <a:off x="9764364" y="5599261"/>
                <a:ext cx="1384161" cy="461665"/>
              </a:xfrm>
              <a:prstGeom prst="rect">
                <a:avLst/>
              </a:prstGeom>
            </p:spPr>
            <p:txBody>
              <a:bodyPr wrap="none">
                <a:spAutoFit/>
              </a:bodyPr>
              <a:lstStyle/>
              <a:p>
                <a14:m>
                  <m:oMath xmlns:m="http://schemas.openxmlformats.org/officeDocument/2006/math">
                    <m:r>
                      <a:rPr lang="en-US" sz="2400" b="1" smtClean="0">
                        <a:solidFill>
                          <a:srgbClr val="FF0000"/>
                        </a:solidFill>
                        <a:latin typeface="Cambria Math" panose="02040503050406030204" pitchFamily="18" charset="0"/>
                        <a:ea typeface="Cambria Math" panose="02040503050406030204" pitchFamily="18" charset="0"/>
                      </a:rPr>
                      <m:t>𝐚</m:t>
                    </m:r>
                    <m:r>
                      <a:rPr lang="en-US" sz="2400" b="1" i="0" smtClean="0">
                        <a:solidFill>
                          <a:srgbClr val="FF0000"/>
                        </a:solidFill>
                        <a:latin typeface="Cambria Math" panose="02040503050406030204" pitchFamily="18" charset="0"/>
                        <a:ea typeface="Cambria Math" panose="02040503050406030204" pitchFamily="18" charset="0"/>
                      </a:rPr>
                      <m:t>=</m:t>
                    </m:r>
                  </m:oMath>
                </a14:m>
                <a:r>
                  <a:rPr lang="en-US" sz="2400" dirty="0">
                    <a:ea typeface="Cambria Math" panose="02040503050406030204" pitchFamily="18" charset="0"/>
                  </a:rPr>
                  <a:t> </a:t>
                </a:r>
                <a14:m>
                  <m:oMath xmlns:m="http://schemas.openxmlformats.org/officeDocument/2006/math">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𝐽</m:t>
                        </m:r>
                      </m:e>
                      <m:sup>
                        <m:r>
                          <a:rPr lang="en-US" sz="2400" i="1">
                            <a:latin typeface="Cambria Math" panose="02040503050406030204" pitchFamily="18" charset="0"/>
                            <a:ea typeface="Cambria Math" panose="02040503050406030204" pitchFamily="18" charset="0"/>
                          </a:rPr>
                          <m:t>𝑇</m:t>
                        </m:r>
                      </m:sup>
                    </m:sSup>
                    <m:r>
                      <a:rPr lang="en-US" sz="2400" i="1">
                        <a:latin typeface="Cambria Math" panose="02040503050406030204" pitchFamily="18" charset="0"/>
                        <a:sym typeface="Symbol" panose="05050102010706020507" pitchFamily="18" charset="2"/>
                      </a:rPr>
                      <m:t></m:t>
                    </m:r>
                    <m:r>
                      <a:rPr lang="en-US" sz="2400" b="1" i="1">
                        <a:latin typeface="Cambria Math" panose="02040503050406030204" pitchFamily="18" charset="0"/>
                        <a:ea typeface="Cambria Math" panose="02040503050406030204" pitchFamily="18" charset="0"/>
                      </a:rPr>
                      <m:t>𝑱</m:t>
                    </m:r>
                  </m:oMath>
                </a14:m>
                <a:endParaRPr lang="en-US" sz="2400" dirty="0"/>
              </a:p>
            </p:txBody>
          </p:sp>
        </mc:Choice>
        <mc:Fallback xmlns="">
          <p:sp>
            <p:nvSpPr>
              <p:cNvPr id="22" name="矩形 21">
                <a:extLst>
                  <a:ext uri="{FF2B5EF4-FFF2-40B4-BE49-F238E27FC236}">
                    <a16:creationId xmlns:a16="http://schemas.microsoft.com/office/drawing/2014/main" id="{5518D6DC-0B78-41A4-93D4-E226AFAE6F33}"/>
                  </a:ext>
                </a:extLst>
              </p:cNvPr>
              <p:cNvSpPr>
                <a:spLocks noRot="1" noChangeAspect="1" noMove="1" noResize="1" noEditPoints="1" noAdjustHandles="1" noChangeArrowheads="1" noChangeShapeType="1" noTextEdit="1"/>
              </p:cNvSpPr>
              <p:nvPr/>
            </p:nvSpPr>
            <p:spPr>
              <a:xfrm>
                <a:off x="9764364" y="5599261"/>
                <a:ext cx="1384161" cy="461665"/>
              </a:xfrm>
              <a:prstGeom prst="rect">
                <a:avLst/>
              </a:prstGeom>
              <a:blipFill>
                <a:blip r:embed="rId9"/>
                <a:stretch>
                  <a:fillRect r="-2643"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3E57B67E-6443-41B6-B9A0-3FCD910BD807}"/>
                  </a:ext>
                </a:extLst>
              </p:cNvPr>
              <p:cNvSpPr/>
              <p:nvPr/>
            </p:nvSpPr>
            <p:spPr>
              <a:xfrm>
                <a:off x="9710671" y="6012271"/>
                <a:ext cx="2378856" cy="630429"/>
              </a:xfrm>
              <a:prstGeom prst="rect">
                <a:avLst/>
              </a:prstGeom>
            </p:spPr>
            <p:txBody>
              <a:bodyPr wrap="none">
                <a:spAutoFit/>
              </a:bodyPr>
              <a:lstStyle/>
              <a:p>
                <a:r>
                  <a:rPr lang="en-US" sz="2400" b="1" i="1" dirty="0">
                    <a:solidFill>
                      <a:srgbClr val="FF0000"/>
                    </a:solidFill>
                  </a:rPr>
                  <a:t>b=-</a:t>
                </a:r>
                <a14:m>
                  <m:oMath xmlns:m="http://schemas.openxmlformats.org/officeDocument/2006/math">
                    <m:sSubSup>
                      <m:sSubSupPr>
                        <m:ctrlPr>
                          <a:rPr lang="en-US" sz="2400" i="1">
                            <a:latin typeface="Cambria Math" panose="02040503050406030204" pitchFamily="18" charset="0"/>
                          </a:rPr>
                        </m:ctrlPr>
                      </m:sSubSupPr>
                      <m:e>
                        <m:d>
                          <m:dPr>
                            <m:ctrlPr>
                              <a:rPr lang="en-US" sz="2400" i="1">
                                <a:latin typeface="Cambria Math" panose="02040503050406030204" pitchFamily="18" charset="0"/>
                              </a:rPr>
                            </m:ctrlPr>
                          </m:dPr>
                          <m:e>
                            <m:r>
                              <a:rPr lang="en-US" sz="2400" b="1" i="1">
                                <a:latin typeface="Cambria Math" panose="02040503050406030204" pitchFamily="18" charset="0"/>
                              </a:rPr>
                              <m:t>𝒛</m:t>
                            </m:r>
                            <m:r>
                              <m:rPr>
                                <m:nor/>
                              </m:rPr>
                              <a:rPr lang="en-US" sz="2400" dirty="0"/>
                              <m:t>−</m:t>
                            </m:r>
                            <m:acc>
                              <m:accPr>
                                <m:chr m:val="̂"/>
                                <m:ctrlPr>
                                  <a:rPr lang="en-US" sz="2400" i="1">
                                    <a:latin typeface="Cambria Math" panose="02040503050406030204" pitchFamily="18" charset="0"/>
                                  </a:rPr>
                                </m:ctrlPr>
                              </m:accPr>
                              <m:e>
                                <m:r>
                                  <a:rPr lang="en-US" sz="2400" b="1" i="1">
                                    <a:latin typeface="Cambria Math" panose="02040503050406030204" pitchFamily="18" charset="0"/>
                                  </a:rPr>
                                  <m:t>𝒛</m:t>
                                </m:r>
                              </m:e>
                            </m:acc>
                            <m:d>
                              <m:dPr>
                                <m:ctrlPr>
                                  <a:rPr lang="en-US" sz="2400" i="1">
                                    <a:latin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𝝁</m:t>
                                </m:r>
                              </m:e>
                            </m:d>
                          </m:e>
                        </m:d>
                      </m:e>
                      <m:sub/>
                      <m:sup>
                        <m:r>
                          <a:rPr lang="en-US" sz="2400" i="1">
                            <a:latin typeface="Cambria Math" panose="02040503050406030204" pitchFamily="18" charset="0"/>
                          </a:rPr>
                          <m:t>𝑇</m:t>
                        </m:r>
                      </m:sup>
                    </m:sSubSup>
                    <m:r>
                      <a:rPr lang="en-US" sz="2400" i="1">
                        <a:latin typeface="Cambria Math" panose="02040503050406030204" pitchFamily="18" charset="0"/>
                        <a:sym typeface="Symbol" panose="05050102010706020507" pitchFamily="18" charset="2"/>
                      </a:rPr>
                      <m:t></m:t>
                    </m:r>
                    <m:r>
                      <a:rPr lang="en-US" sz="2400" b="1" i="1">
                        <a:latin typeface="Cambria Math" panose="02040503050406030204" pitchFamily="18" charset="0"/>
                        <a:ea typeface="Cambria Math" panose="02040503050406030204" pitchFamily="18" charset="0"/>
                      </a:rPr>
                      <m:t>𝑱</m:t>
                    </m:r>
                  </m:oMath>
                </a14:m>
                <a:endParaRPr lang="en-US" sz="2400" dirty="0"/>
              </a:p>
            </p:txBody>
          </p:sp>
        </mc:Choice>
        <mc:Fallback xmlns="">
          <p:sp>
            <p:nvSpPr>
              <p:cNvPr id="23" name="矩形 22">
                <a:extLst>
                  <a:ext uri="{FF2B5EF4-FFF2-40B4-BE49-F238E27FC236}">
                    <a16:creationId xmlns:a16="http://schemas.microsoft.com/office/drawing/2014/main" id="{3E57B67E-6443-41B6-B9A0-3FCD910BD807}"/>
                  </a:ext>
                </a:extLst>
              </p:cNvPr>
              <p:cNvSpPr>
                <a:spLocks noRot="1" noChangeAspect="1" noMove="1" noResize="1" noEditPoints="1" noAdjustHandles="1" noChangeArrowheads="1" noChangeShapeType="1" noTextEdit="1"/>
              </p:cNvSpPr>
              <p:nvPr/>
            </p:nvSpPr>
            <p:spPr>
              <a:xfrm>
                <a:off x="9710671" y="6012271"/>
                <a:ext cx="2378856" cy="630429"/>
              </a:xfrm>
              <a:prstGeom prst="rect">
                <a:avLst/>
              </a:prstGeom>
              <a:blipFill>
                <a:blip r:embed="rId10"/>
                <a:stretch>
                  <a:fillRect l="-4103" b="-10577"/>
                </a:stretch>
              </a:blipFill>
            </p:spPr>
            <p:txBody>
              <a:bodyPr/>
              <a:lstStyle/>
              <a:p>
                <a:r>
                  <a:rPr lang="en-US">
                    <a:noFill/>
                  </a:rPr>
                  <a:t> </a:t>
                </a:r>
              </a:p>
            </p:txBody>
          </p:sp>
        </mc:Fallback>
      </mc:AlternateContent>
      <p:cxnSp>
        <p:nvCxnSpPr>
          <p:cNvPr id="25" name="连接符: 曲线 24">
            <a:extLst>
              <a:ext uri="{FF2B5EF4-FFF2-40B4-BE49-F238E27FC236}">
                <a16:creationId xmlns:a16="http://schemas.microsoft.com/office/drawing/2014/main" id="{6DF29775-52E0-4939-8B78-0C049695F0AB}"/>
              </a:ext>
            </a:extLst>
          </p:cNvPr>
          <p:cNvCxnSpPr>
            <a:cxnSpLocks/>
            <a:stCxn id="20" idx="3"/>
          </p:cNvCxnSpPr>
          <p:nvPr/>
        </p:nvCxnSpPr>
        <p:spPr>
          <a:xfrm flipV="1">
            <a:off x="9660008" y="1889517"/>
            <a:ext cx="1791010" cy="384868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1576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fade">
                                      <p:cBhvr>
                                        <p:cTn id="10" dur="500"/>
                                        <p:tgtEl>
                                          <p:spTgt spid="4">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fade">
                                      <p:cBhvr>
                                        <p:cTn id="15" dur="500"/>
                                        <p:tgtEl>
                                          <p:spTgt spid="4">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fade">
                                      <p:cBhvr>
                                        <p:cTn id="25" dur="500"/>
                                        <p:tgtEl>
                                          <p:spTgt spid="4">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additive="base">
                                        <p:cTn id="30" dur="500" fill="hold"/>
                                        <p:tgtEl>
                                          <p:spTgt spid="3"/>
                                        </p:tgtEl>
                                        <p:attrNameLst>
                                          <p:attrName>ppt_x</p:attrName>
                                        </p:attrNameLst>
                                      </p:cBhvr>
                                      <p:tavLst>
                                        <p:tav tm="0">
                                          <p:val>
                                            <p:strVal val="#ppt_x"/>
                                          </p:val>
                                        </p:tav>
                                        <p:tav tm="100000">
                                          <p:val>
                                            <p:strVal val="#ppt_x"/>
                                          </p:val>
                                        </p:tav>
                                      </p:tavLst>
                                    </p:anim>
                                    <p:anim calcmode="lin" valueType="num">
                                      <p:cBhvr additive="base">
                                        <p:cTn id="31" dur="500" fill="hold"/>
                                        <p:tgtEl>
                                          <p:spTgt spid="3"/>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ppt_x"/>
                                          </p:val>
                                        </p:tav>
                                        <p:tav tm="100000">
                                          <p:val>
                                            <p:strVal val="#ppt_x"/>
                                          </p:val>
                                        </p:tav>
                                      </p:tavLst>
                                    </p:anim>
                                    <p:anim calcmode="lin" valueType="num">
                                      <p:cBhvr additive="base">
                                        <p:cTn id="3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500" fill="hold"/>
                                        <p:tgtEl>
                                          <p:spTgt spid="13"/>
                                        </p:tgtEl>
                                        <p:attrNameLst>
                                          <p:attrName>ppt_x</p:attrName>
                                        </p:attrNameLst>
                                      </p:cBhvr>
                                      <p:tavLst>
                                        <p:tav tm="0">
                                          <p:val>
                                            <p:strVal val="#ppt_x"/>
                                          </p:val>
                                        </p:tav>
                                        <p:tav tm="100000">
                                          <p:val>
                                            <p:strVal val="#ppt_x"/>
                                          </p:val>
                                        </p:tav>
                                      </p:tavLst>
                                    </p:anim>
                                    <p:anim calcmode="lin" valueType="num">
                                      <p:cBhvr additive="base">
                                        <p:cTn id="41" dur="500" fill="hold"/>
                                        <p:tgtEl>
                                          <p:spTgt spid="13"/>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additive="base">
                                        <p:cTn id="44" dur="500" fill="hold"/>
                                        <p:tgtEl>
                                          <p:spTgt spid="11"/>
                                        </p:tgtEl>
                                        <p:attrNameLst>
                                          <p:attrName>ppt_x</p:attrName>
                                        </p:attrNameLst>
                                      </p:cBhvr>
                                      <p:tavLst>
                                        <p:tav tm="0">
                                          <p:val>
                                            <p:strVal val="#ppt_x"/>
                                          </p:val>
                                        </p:tav>
                                        <p:tav tm="100000">
                                          <p:val>
                                            <p:strVal val="#ppt_x"/>
                                          </p:val>
                                        </p:tav>
                                      </p:tavLst>
                                    </p:anim>
                                    <p:anim calcmode="lin" valueType="num">
                                      <p:cBhvr additive="base">
                                        <p:cTn id="4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500" fill="hold"/>
                                        <p:tgtEl>
                                          <p:spTgt spid="19"/>
                                        </p:tgtEl>
                                        <p:attrNameLst>
                                          <p:attrName>ppt_x</p:attrName>
                                        </p:attrNameLst>
                                      </p:cBhvr>
                                      <p:tavLst>
                                        <p:tav tm="0">
                                          <p:val>
                                            <p:strVal val="#ppt_x"/>
                                          </p:val>
                                        </p:tav>
                                        <p:tav tm="100000">
                                          <p:val>
                                            <p:strVal val="#ppt_x"/>
                                          </p:val>
                                        </p:tav>
                                      </p:tavLst>
                                    </p:anim>
                                    <p:anim calcmode="lin" valueType="num">
                                      <p:cBhvr additive="base">
                                        <p:cTn id="51" dur="500" fill="hold"/>
                                        <p:tgtEl>
                                          <p:spTgt spid="19"/>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12"/>
                                        </p:tgtEl>
                                        <p:attrNameLst>
                                          <p:attrName>style.visibility</p:attrName>
                                        </p:attrNameLst>
                                      </p:cBhvr>
                                      <p:to>
                                        <p:strVal val="visible"/>
                                      </p:to>
                                    </p:set>
                                    <p:anim calcmode="lin" valueType="num">
                                      <p:cBhvr additive="base">
                                        <p:cTn id="54" dur="500" fill="hold"/>
                                        <p:tgtEl>
                                          <p:spTgt spid="12"/>
                                        </p:tgtEl>
                                        <p:attrNameLst>
                                          <p:attrName>ppt_x</p:attrName>
                                        </p:attrNameLst>
                                      </p:cBhvr>
                                      <p:tavLst>
                                        <p:tav tm="0">
                                          <p:val>
                                            <p:strVal val="#ppt_x"/>
                                          </p:val>
                                        </p:tav>
                                        <p:tav tm="100000">
                                          <p:val>
                                            <p:strVal val="#ppt_x"/>
                                          </p:val>
                                        </p:tav>
                                      </p:tavLst>
                                    </p:anim>
                                    <p:anim calcmode="lin" valueType="num">
                                      <p:cBhvr additive="base">
                                        <p:cTn id="5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fade">
                                      <p:cBhvr>
                                        <p:cTn id="60" dur="500"/>
                                        <p:tgtEl>
                                          <p:spTgt spid="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fade">
                                      <p:cBhvr>
                                        <p:cTn id="65" dur="500"/>
                                        <p:tgtEl>
                                          <p:spTgt spid="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fade">
                                      <p:cBhvr>
                                        <p:cTn id="68" dur="500"/>
                                        <p:tgtEl>
                                          <p:spTgt spid="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500"/>
                                        <p:tgtEl>
                                          <p:spTgt spid="20"/>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25"/>
                                        </p:tgtEl>
                                        <p:attrNameLst>
                                          <p:attrName>style.visibility</p:attrName>
                                        </p:attrNameLst>
                                      </p:cBhvr>
                                      <p:to>
                                        <p:strVal val="visible"/>
                                      </p:to>
                                    </p:set>
                                    <p:anim calcmode="lin" valueType="num">
                                      <p:cBhvr additive="base">
                                        <p:cTn id="81" dur="500" fill="hold"/>
                                        <p:tgtEl>
                                          <p:spTgt spid="25"/>
                                        </p:tgtEl>
                                        <p:attrNameLst>
                                          <p:attrName>ppt_x</p:attrName>
                                        </p:attrNameLst>
                                      </p:cBhvr>
                                      <p:tavLst>
                                        <p:tav tm="0">
                                          <p:val>
                                            <p:strVal val="#ppt_x"/>
                                          </p:val>
                                        </p:tav>
                                        <p:tav tm="100000">
                                          <p:val>
                                            <p:strVal val="#ppt_x"/>
                                          </p:val>
                                        </p:tav>
                                      </p:tavLst>
                                    </p:anim>
                                    <p:anim calcmode="lin" valueType="num">
                                      <p:cBhvr additive="base">
                                        <p:cTn id="82" dur="500" fill="hold"/>
                                        <p:tgtEl>
                                          <p:spTgt spid="25"/>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additive="base">
                                        <p:cTn id="85" dur="500" fill="hold"/>
                                        <p:tgtEl>
                                          <p:spTgt spid="22"/>
                                        </p:tgtEl>
                                        <p:attrNameLst>
                                          <p:attrName>ppt_x</p:attrName>
                                        </p:attrNameLst>
                                      </p:cBhvr>
                                      <p:tavLst>
                                        <p:tav tm="0">
                                          <p:val>
                                            <p:strVal val="#ppt_x"/>
                                          </p:val>
                                        </p:tav>
                                        <p:tav tm="100000">
                                          <p:val>
                                            <p:strVal val="#ppt_x"/>
                                          </p:val>
                                        </p:tav>
                                      </p:tavLst>
                                    </p:anim>
                                    <p:anim calcmode="lin" valueType="num">
                                      <p:cBhvr additive="base">
                                        <p:cTn id="86" dur="500" fill="hold"/>
                                        <p:tgtEl>
                                          <p:spTgt spid="22"/>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23"/>
                                        </p:tgtEl>
                                        <p:attrNameLst>
                                          <p:attrName>style.visibility</p:attrName>
                                        </p:attrNameLst>
                                      </p:cBhvr>
                                      <p:to>
                                        <p:strVal val="visible"/>
                                      </p:to>
                                    </p:set>
                                    <p:anim calcmode="lin" valueType="num">
                                      <p:cBhvr additive="base">
                                        <p:cTn id="89" dur="500" fill="hold"/>
                                        <p:tgtEl>
                                          <p:spTgt spid="23"/>
                                        </p:tgtEl>
                                        <p:attrNameLst>
                                          <p:attrName>ppt_x</p:attrName>
                                        </p:attrNameLst>
                                      </p:cBhvr>
                                      <p:tavLst>
                                        <p:tav tm="0">
                                          <p:val>
                                            <p:strVal val="#ppt_x"/>
                                          </p:val>
                                        </p:tav>
                                        <p:tav tm="100000">
                                          <p:val>
                                            <p:strVal val="#ppt_x"/>
                                          </p:val>
                                        </p:tav>
                                      </p:tavLst>
                                    </p:anim>
                                    <p:anim calcmode="lin" valueType="num">
                                      <p:cBhvr additive="base">
                                        <p:cTn id="9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P spid="3" grpId="0" animBg="1"/>
      <p:bldP spid="5" grpId="0"/>
      <p:bldP spid="11" grpId="0"/>
      <p:bldP spid="12" grpId="0"/>
      <p:bldP spid="13" grpId="0" animBg="1"/>
      <p:bldP spid="19" grpId="0" animBg="1"/>
      <p:bldP spid="20" grpId="0"/>
      <p:bldP spid="21" grpId="0" animBg="1"/>
      <p:bldP spid="22" grpId="0"/>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EC7278-DEAC-425B-8209-694F01D2959A}"/>
              </a:ext>
            </a:extLst>
          </p:cNvPr>
          <p:cNvSpPr>
            <a:spLocks noGrp="1"/>
          </p:cNvSpPr>
          <p:nvPr>
            <p:ph type="title"/>
          </p:nvPr>
        </p:nvSpPr>
        <p:spPr/>
        <p:txBody>
          <a:bodyPr/>
          <a:lstStyle/>
          <a:p>
            <a:r>
              <a:rPr lang="en-US" dirty="0"/>
              <a:t>Gauss Newton</a:t>
            </a:r>
          </a:p>
        </p:txBody>
      </p:sp>
      <p:sp>
        <p:nvSpPr>
          <p:cNvPr id="4" name="任意多边形: 形状 3">
            <a:extLst>
              <a:ext uri="{FF2B5EF4-FFF2-40B4-BE49-F238E27FC236}">
                <a16:creationId xmlns:a16="http://schemas.microsoft.com/office/drawing/2014/main" id="{5B374C12-2FE9-4056-A766-9221D9290F26}"/>
              </a:ext>
            </a:extLst>
          </p:cNvPr>
          <p:cNvSpPr/>
          <p:nvPr/>
        </p:nvSpPr>
        <p:spPr>
          <a:xfrm>
            <a:off x="3176641" y="2202069"/>
            <a:ext cx="6938030" cy="3555615"/>
          </a:xfrm>
          <a:custGeom>
            <a:avLst/>
            <a:gdLst>
              <a:gd name="connsiteX0" fmla="*/ 2658 w 6938030"/>
              <a:gd name="connsiteY0" fmla="*/ 0 h 3555615"/>
              <a:gd name="connsiteX1" fmla="*/ 16725 w 6938030"/>
              <a:gd name="connsiteY1" fmla="*/ 112541 h 3555615"/>
              <a:gd name="connsiteX2" fmla="*/ 129267 w 6938030"/>
              <a:gd name="connsiteY2" fmla="*/ 450166 h 3555615"/>
              <a:gd name="connsiteX3" fmla="*/ 368418 w 6938030"/>
              <a:gd name="connsiteY3" fmla="*/ 900332 h 3555615"/>
              <a:gd name="connsiteX4" fmla="*/ 902990 w 6938030"/>
              <a:gd name="connsiteY4" fmla="*/ 1589649 h 3555615"/>
              <a:gd name="connsiteX5" fmla="*/ 1634510 w 6938030"/>
              <a:gd name="connsiteY5" fmla="*/ 1941341 h 3555615"/>
              <a:gd name="connsiteX6" fmla="*/ 2126879 w 6938030"/>
              <a:gd name="connsiteY6" fmla="*/ 2053883 h 3555615"/>
              <a:gd name="connsiteX7" fmla="*/ 2830264 w 6938030"/>
              <a:gd name="connsiteY7" fmla="*/ 3024554 h 3555615"/>
              <a:gd name="connsiteX8" fmla="*/ 3167889 w 6938030"/>
              <a:gd name="connsiteY8" fmla="*/ 3165231 h 3555615"/>
              <a:gd name="connsiteX9" fmla="*/ 3772799 w 6938030"/>
              <a:gd name="connsiteY9" fmla="*/ 3460652 h 3555615"/>
              <a:gd name="connsiteX10" fmla="*/ 4560590 w 6938030"/>
              <a:gd name="connsiteY10" fmla="*/ 1322363 h 3555615"/>
              <a:gd name="connsiteX11" fmla="*/ 5334313 w 6938030"/>
              <a:gd name="connsiteY11" fmla="*/ 844061 h 3555615"/>
              <a:gd name="connsiteX12" fmla="*/ 6276849 w 6938030"/>
              <a:gd name="connsiteY12" fmla="*/ 84406 h 3555615"/>
              <a:gd name="connsiteX13" fmla="*/ 6938030 w 6938030"/>
              <a:gd name="connsiteY13" fmla="*/ 56271 h 3555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38030" h="3555615">
                <a:moveTo>
                  <a:pt x="2658" y="0"/>
                </a:moveTo>
                <a:cubicBezTo>
                  <a:pt x="-859" y="18756"/>
                  <a:pt x="-4376" y="37513"/>
                  <a:pt x="16725" y="112541"/>
                </a:cubicBezTo>
                <a:cubicBezTo>
                  <a:pt x="37826" y="187569"/>
                  <a:pt x="70652" y="318868"/>
                  <a:pt x="129267" y="450166"/>
                </a:cubicBezTo>
                <a:cubicBezTo>
                  <a:pt x="187882" y="581464"/>
                  <a:pt x="239464" y="710418"/>
                  <a:pt x="368418" y="900332"/>
                </a:cubicBezTo>
                <a:cubicBezTo>
                  <a:pt x="497372" y="1090246"/>
                  <a:pt x="691975" y="1416147"/>
                  <a:pt x="902990" y="1589649"/>
                </a:cubicBezTo>
                <a:cubicBezTo>
                  <a:pt x="1114005" y="1763151"/>
                  <a:pt x="1430528" y="1863969"/>
                  <a:pt x="1634510" y="1941341"/>
                </a:cubicBezTo>
                <a:cubicBezTo>
                  <a:pt x="1838492" y="2018713"/>
                  <a:pt x="1927587" y="1873348"/>
                  <a:pt x="2126879" y="2053883"/>
                </a:cubicBezTo>
                <a:cubicBezTo>
                  <a:pt x="2326171" y="2234418"/>
                  <a:pt x="2656762" y="2839329"/>
                  <a:pt x="2830264" y="3024554"/>
                </a:cubicBezTo>
                <a:cubicBezTo>
                  <a:pt x="3003766" y="3209779"/>
                  <a:pt x="3010800" y="3092548"/>
                  <a:pt x="3167889" y="3165231"/>
                </a:cubicBezTo>
                <a:cubicBezTo>
                  <a:pt x="3324978" y="3237914"/>
                  <a:pt x="3540682" y="3767797"/>
                  <a:pt x="3772799" y="3460652"/>
                </a:cubicBezTo>
                <a:cubicBezTo>
                  <a:pt x="4004916" y="3153507"/>
                  <a:pt x="4300338" y="1758462"/>
                  <a:pt x="4560590" y="1322363"/>
                </a:cubicBezTo>
                <a:cubicBezTo>
                  <a:pt x="4820842" y="886265"/>
                  <a:pt x="5048270" y="1050387"/>
                  <a:pt x="5334313" y="844061"/>
                </a:cubicBezTo>
                <a:cubicBezTo>
                  <a:pt x="5620356" y="637735"/>
                  <a:pt x="6009563" y="215704"/>
                  <a:pt x="6276849" y="84406"/>
                </a:cubicBezTo>
                <a:cubicBezTo>
                  <a:pt x="6544135" y="-46892"/>
                  <a:pt x="6741082" y="4689"/>
                  <a:pt x="6938030" y="562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直接箭头连接符 4">
            <a:extLst>
              <a:ext uri="{FF2B5EF4-FFF2-40B4-BE49-F238E27FC236}">
                <a16:creationId xmlns:a16="http://schemas.microsoft.com/office/drawing/2014/main" id="{90AD49AE-86F1-44A3-A094-9F39F1F7C2C8}"/>
              </a:ext>
            </a:extLst>
          </p:cNvPr>
          <p:cNvCxnSpPr>
            <a:cxnSpLocks/>
          </p:cNvCxnSpPr>
          <p:nvPr/>
        </p:nvCxnSpPr>
        <p:spPr>
          <a:xfrm>
            <a:off x="1729837" y="5958193"/>
            <a:ext cx="73123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a:extLst>
              <a:ext uri="{FF2B5EF4-FFF2-40B4-BE49-F238E27FC236}">
                <a16:creationId xmlns:a16="http://schemas.microsoft.com/office/drawing/2014/main" id="{A1EC563B-90E5-459E-ABFB-0E5EB03ED830}"/>
              </a:ext>
            </a:extLst>
          </p:cNvPr>
          <p:cNvCxnSpPr>
            <a:cxnSpLocks/>
          </p:cNvCxnSpPr>
          <p:nvPr/>
        </p:nvCxnSpPr>
        <p:spPr>
          <a:xfrm flipV="1">
            <a:off x="1729837" y="2513147"/>
            <a:ext cx="0" cy="3445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19E2F63-CFBB-4735-B408-777BFB278A0F}"/>
                  </a:ext>
                </a:extLst>
              </p:cNvPr>
              <p:cNvSpPr txBox="1"/>
              <p:nvPr/>
            </p:nvSpPr>
            <p:spPr>
              <a:xfrm>
                <a:off x="1028191" y="1504192"/>
                <a:ext cx="140329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𝑳𝒐𝒔𝒔</m:t>
                      </m:r>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𝑭𝒖𝒏𝒄𝒕𝒊𝒐𝒏</m:t>
                      </m:r>
                    </m:oMath>
                  </m:oMathPara>
                </a14:m>
                <a:endParaRPr lang="en-US" sz="2400" b="1" dirty="0"/>
              </a:p>
            </p:txBody>
          </p:sp>
        </mc:Choice>
        <mc:Fallback xmlns="">
          <p:sp>
            <p:nvSpPr>
              <p:cNvPr id="7" name="文本框 6">
                <a:extLst>
                  <a:ext uri="{FF2B5EF4-FFF2-40B4-BE49-F238E27FC236}">
                    <a16:creationId xmlns:a16="http://schemas.microsoft.com/office/drawing/2014/main" id="{F19E2F63-CFBB-4735-B408-777BFB278A0F}"/>
                  </a:ext>
                </a:extLst>
              </p:cNvPr>
              <p:cNvSpPr txBox="1">
                <a:spLocks noRot="1" noChangeAspect="1" noMove="1" noResize="1" noEditPoints="1" noAdjustHandles="1" noChangeArrowheads="1" noChangeShapeType="1" noTextEdit="1"/>
              </p:cNvSpPr>
              <p:nvPr/>
            </p:nvSpPr>
            <p:spPr>
              <a:xfrm>
                <a:off x="1028191" y="1504192"/>
                <a:ext cx="1403290" cy="461665"/>
              </a:xfrm>
              <a:prstGeom prst="rect">
                <a:avLst/>
              </a:prstGeom>
              <a:blipFill>
                <a:blip r:embed="rId2"/>
                <a:stretch>
                  <a:fillRect l="-1304" r="-6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62B1A04A-AA2B-4054-95F6-74E265A4FB8E}"/>
                  </a:ext>
                </a:extLst>
              </p:cNvPr>
              <p:cNvSpPr/>
              <p:nvPr/>
            </p:nvSpPr>
            <p:spPr>
              <a:xfrm>
                <a:off x="1376599" y="2093450"/>
                <a:ext cx="7064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a:latin typeface="Cambria Math" panose="02040503050406030204" pitchFamily="18" charset="0"/>
                        </a:rPr>
                        <m:t>𝐅</m:t>
                      </m:r>
                      <m:d>
                        <m:dPr>
                          <m:ctrlPr>
                            <a:rPr lang="en-US"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𝝁</m:t>
                          </m:r>
                        </m:e>
                      </m:d>
                    </m:oMath>
                  </m:oMathPara>
                </a14:m>
                <a:endParaRPr lang="en-US" dirty="0"/>
              </a:p>
            </p:txBody>
          </p:sp>
        </mc:Choice>
        <mc:Fallback xmlns="">
          <p:sp>
            <p:nvSpPr>
              <p:cNvPr id="8" name="矩形 7">
                <a:extLst>
                  <a:ext uri="{FF2B5EF4-FFF2-40B4-BE49-F238E27FC236}">
                    <a16:creationId xmlns:a16="http://schemas.microsoft.com/office/drawing/2014/main" id="{62B1A04A-AA2B-4054-95F6-74E265A4FB8E}"/>
                  </a:ext>
                </a:extLst>
              </p:cNvPr>
              <p:cNvSpPr>
                <a:spLocks noRot="1" noChangeAspect="1" noMove="1" noResize="1" noEditPoints="1" noAdjustHandles="1" noChangeArrowheads="1" noChangeShapeType="1" noTextEdit="1"/>
              </p:cNvSpPr>
              <p:nvPr/>
            </p:nvSpPr>
            <p:spPr>
              <a:xfrm>
                <a:off x="1376599" y="2093450"/>
                <a:ext cx="706475" cy="369332"/>
              </a:xfrm>
              <a:prstGeom prst="rect">
                <a:avLst/>
              </a:prstGeom>
              <a:blipFill>
                <a:blip r:embed="rId3"/>
                <a:stretch>
                  <a:fillRect b="-3279"/>
                </a:stretch>
              </a:blipFill>
            </p:spPr>
            <p:txBody>
              <a:bodyPr/>
              <a:lstStyle/>
              <a:p>
                <a:r>
                  <a:rPr lang="en-US">
                    <a:noFill/>
                  </a:rPr>
                  <a:t> </a:t>
                </a:r>
              </a:p>
            </p:txBody>
          </p:sp>
        </mc:Fallback>
      </mc:AlternateContent>
      <p:cxnSp>
        <p:nvCxnSpPr>
          <p:cNvPr id="9" name="直接连接符 8">
            <a:extLst>
              <a:ext uri="{FF2B5EF4-FFF2-40B4-BE49-F238E27FC236}">
                <a16:creationId xmlns:a16="http://schemas.microsoft.com/office/drawing/2014/main" id="{8176A28E-F17D-4D0C-9B48-959D59057759}"/>
              </a:ext>
            </a:extLst>
          </p:cNvPr>
          <p:cNvCxnSpPr>
            <a:cxnSpLocks/>
            <a:stCxn id="4" idx="2"/>
          </p:cNvCxnSpPr>
          <p:nvPr/>
        </p:nvCxnSpPr>
        <p:spPr>
          <a:xfrm>
            <a:off x="3305908" y="2652235"/>
            <a:ext cx="0" cy="337814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E6E8001F-D6B4-4D52-84CD-CC5CE26F6735}"/>
                  </a:ext>
                </a:extLst>
              </p:cNvPr>
              <p:cNvSpPr txBox="1"/>
              <p:nvPr/>
            </p:nvSpPr>
            <p:spPr>
              <a:xfrm>
                <a:off x="2842225" y="5981825"/>
                <a:ext cx="927365" cy="47000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smtClean="0">
                              <a:latin typeface="Cambria Math" panose="02040503050406030204" pitchFamily="18" charset="0"/>
                              <a:ea typeface="Cambria Math" panose="02040503050406030204" pitchFamily="18" charset="0"/>
                            </a:rPr>
                            <m:t>𝟎</m:t>
                          </m:r>
                        </m:sup>
                      </m:sSup>
                    </m:oMath>
                  </m:oMathPara>
                </a14:m>
                <a:endParaRPr lang="en-US" sz="2400" b="1" dirty="0"/>
              </a:p>
            </p:txBody>
          </p:sp>
        </mc:Choice>
        <mc:Fallback xmlns="">
          <p:sp>
            <p:nvSpPr>
              <p:cNvPr id="11" name="文本框 10">
                <a:extLst>
                  <a:ext uri="{FF2B5EF4-FFF2-40B4-BE49-F238E27FC236}">
                    <a16:creationId xmlns:a16="http://schemas.microsoft.com/office/drawing/2014/main" id="{E6E8001F-D6B4-4D52-84CD-CC5CE26F6735}"/>
                  </a:ext>
                </a:extLst>
              </p:cNvPr>
              <p:cNvSpPr txBox="1">
                <a:spLocks noRot="1" noChangeAspect="1" noMove="1" noResize="1" noEditPoints="1" noAdjustHandles="1" noChangeArrowheads="1" noChangeShapeType="1" noTextEdit="1"/>
              </p:cNvSpPr>
              <p:nvPr/>
            </p:nvSpPr>
            <p:spPr>
              <a:xfrm>
                <a:off x="2842225" y="5981825"/>
                <a:ext cx="927365" cy="470000"/>
              </a:xfrm>
              <a:prstGeom prst="rect">
                <a:avLst/>
              </a:prstGeom>
              <a:blipFill>
                <a:blip r:embed="rId4"/>
                <a:stretch>
                  <a:fillRect b="-103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00C0B8EC-9D7F-4D0D-874B-B854706EBC74}"/>
                  </a:ext>
                </a:extLst>
              </p:cNvPr>
              <p:cNvSpPr txBox="1"/>
              <p:nvPr/>
            </p:nvSpPr>
            <p:spPr>
              <a:xfrm>
                <a:off x="8849681" y="5722412"/>
                <a:ext cx="927365" cy="4932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sSup>
                    </m:oMath>
                  </m:oMathPara>
                </a14:m>
                <a:endParaRPr lang="en-US" sz="2400" b="1" dirty="0"/>
              </a:p>
            </p:txBody>
          </p:sp>
        </mc:Choice>
        <mc:Fallback xmlns="">
          <p:sp>
            <p:nvSpPr>
              <p:cNvPr id="12" name="文本框 11">
                <a:extLst>
                  <a:ext uri="{FF2B5EF4-FFF2-40B4-BE49-F238E27FC236}">
                    <a16:creationId xmlns:a16="http://schemas.microsoft.com/office/drawing/2014/main" id="{00C0B8EC-9D7F-4D0D-874B-B854706EBC74}"/>
                  </a:ext>
                </a:extLst>
              </p:cNvPr>
              <p:cNvSpPr txBox="1">
                <a:spLocks noRot="1" noChangeAspect="1" noMove="1" noResize="1" noEditPoints="1" noAdjustHandles="1" noChangeArrowheads="1" noChangeShapeType="1" noTextEdit="1"/>
              </p:cNvSpPr>
              <p:nvPr/>
            </p:nvSpPr>
            <p:spPr>
              <a:xfrm>
                <a:off x="8849681" y="5722412"/>
                <a:ext cx="927365" cy="493277"/>
              </a:xfrm>
              <a:prstGeom prst="rect">
                <a:avLst/>
              </a:prstGeom>
              <a:blipFill>
                <a:blip r:embed="rId5"/>
                <a:stretch>
                  <a:fillRect/>
                </a:stretch>
              </a:blipFill>
            </p:spPr>
            <p:txBody>
              <a:bodyPr/>
              <a:lstStyle/>
              <a:p>
                <a:r>
                  <a:rPr lang="en-US">
                    <a:noFill/>
                  </a:rPr>
                  <a:t> </a:t>
                </a:r>
              </a:p>
            </p:txBody>
          </p:sp>
        </mc:Fallback>
      </mc:AlternateContent>
      <p:grpSp>
        <p:nvGrpSpPr>
          <p:cNvPr id="17" name="组合 16">
            <a:extLst>
              <a:ext uri="{FF2B5EF4-FFF2-40B4-BE49-F238E27FC236}">
                <a16:creationId xmlns:a16="http://schemas.microsoft.com/office/drawing/2014/main" id="{3A3665C5-77E2-46AB-A7D4-26EFD21F1648}"/>
              </a:ext>
            </a:extLst>
          </p:cNvPr>
          <p:cNvGrpSpPr/>
          <p:nvPr/>
        </p:nvGrpSpPr>
        <p:grpSpPr>
          <a:xfrm>
            <a:off x="3196855" y="1944574"/>
            <a:ext cx="1145470" cy="1032439"/>
            <a:chOff x="7288167" y="497747"/>
            <a:chExt cx="1727022" cy="2278756"/>
          </a:xfrm>
        </p:grpSpPr>
        <p:sp>
          <p:nvSpPr>
            <p:cNvPr id="18" name="椭圆 17">
              <a:extLst>
                <a:ext uri="{FF2B5EF4-FFF2-40B4-BE49-F238E27FC236}">
                  <a16:creationId xmlns:a16="http://schemas.microsoft.com/office/drawing/2014/main" id="{A2380215-BF41-4FEF-9D17-803E9678C503}"/>
                </a:ext>
              </a:extLst>
            </p:cNvPr>
            <p:cNvSpPr/>
            <p:nvPr/>
          </p:nvSpPr>
          <p:spPr>
            <a:xfrm rot="16200000">
              <a:off x="7077404" y="1004226"/>
              <a:ext cx="2134192" cy="1410362"/>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文本框 18">
              <a:extLst>
                <a:ext uri="{FF2B5EF4-FFF2-40B4-BE49-F238E27FC236}">
                  <a16:creationId xmlns:a16="http://schemas.microsoft.com/office/drawing/2014/main" id="{7A62D2C5-D0DE-488E-96E2-95176F904FD6}"/>
                </a:ext>
              </a:extLst>
            </p:cNvPr>
            <p:cNvSpPr txBox="1"/>
            <p:nvPr/>
          </p:nvSpPr>
          <p:spPr>
            <a:xfrm>
              <a:off x="7288167" y="497747"/>
              <a:ext cx="1727022" cy="1192941"/>
            </a:xfrm>
            <a:prstGeom prst="rect">
              <a:avLst/>
            </a:prstGeom>
            <a:solidFill>
              <a:schemeClr val="bg1"/>
            </a:solidFill>
          </p:spPr>
          <p:txBody>
            <a:bodyPr wrap="square" rtlCol="0">
              <a:spAutoFit/>
            </a:bodyPr>
            <a:lstStyle/>
            <a:p>
              <a:endParaRPr lang="en-US" dirty="0"/>
            </a:p>
          </p:txBody>
        </p:sp>
      </p:gr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AD8C2D3-5E0D-4D51-AC19-29D0186468F1}"/>
                  </a:ext>
                </a:extLst>
              </p:cNvPr>
              <p:cNvSpPr txBox="1"/>
              <p:nvPr/>
            </p:nvSpPr>
            <p:spPr>
              <a:xfrm>
                <a:off x="3435176" y="6002424"/>
                <a:ext cx="927365" cy="47000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smtClean="0">
                              <a:latin typeface="Cambria Math" panose="02040503050406030204" pitchFamily="18" charset="0"/>
                              <a:ea typeface="Cambria Math" panose="02040503050406030204" pitchFamily="18" charset="0"/>
                            </a:rPr>
                            <m:t>𝟏</m:t>
                          </m:r>
                        </m:sup>
                      </m:sSup>
                    </m:oMath>
                  </m:oMathPara>
                </a14:m>
                <a:endParaRPr lang="en-US" sz="2400" b="1" dirty="0"/>
              </a:p>
            </p:txBody>
          </p:sp>
        </mc:Choice>
        <mc:Fallback xmlns="">
          <p:sp>
            <p:nvSpPr>
              <p:cNvPr id="20" name="文本框 19">
                <a:extLst>
                  <a:ext uri="{FF2B5EF4-FFF2-40B4-BE49-F238E27FC236}">
                    <a16:creationId xmlns:a16="http://schemas.microsoft.com/office/drawing/2014/main" id="{5AD8C2D3-5E0D-4D51-AC19-29D0186468F1}"/>
                  </a:ext>
                </a:extLst>
              </p:cNvPr>
              <p:cNvSpPr txBox="1">
                <a:spLocks noRot="1" noChangeAspect="1" noMove="1" noResize="1" noEditPoints="1" noAdjustHandles="1" noChangeArrowheads="1" noChangeShapeType="1" noTextEdit="1"/>
              </p:cNvSpPr>
              <p:nvPr/>
            </p:nvSpPr>
            <p:spPr>
              <a:xfrm>
                <a:off x="3435176" y="6002424"/>
                <a:ext cx="927365" cy="470000"/>
              </a:xfrm>
              <a:prstGeom prst="rect">
                <a:avLst/>
              </a:prstGeom>
              <a:blipFill>
                <a:blip r:embed="rId6"/>
                <a:stretch>
                  <a:fillRect b="-9091"/>
                </a:stretch>
              </a:blipFill>
            </p:spPr>
            <p:txBody>
              <a:bodyPr/>
              <a:lstStyle/>
              <a:p>
                <a:r>
                  <a:rPr lang="en-US">
                    <a:noFill/>
                  </a:rPr>
                  <a:t> </a:t>
                </a:r>
              </a:p>
            </p:txBody>
          </p:sp>
        </mc:Fallback>
      </mc:AlternateContent>
      <p:cxnSp>
        <p:nvCxnSpPr>
          <p:cNvPr id="21" name="直接连接符 20">
            <a:extLst>
              <a:ext uri="{FF2B5EF4-FFF2-40B4-BE49-F238E27FC236}">
                <a16:creationId xmlns:a16="http://schemas.microsoft.com/office/drawing/2014/main" id="{619BA9B6-F787-4E6C-B5FE-395CBC903740}"/>
              </a:ext>
            </a:extLst>
          </p:cNvPr>
          <p:cNvCxnSpPr>
            <a:cxnSpLocks/>
            <a:stCxn id="18" idx="2"/>
          </p:cNvCxnSpPr>
          <p:nvPr/>
        </p:nvCxnSpPr>
        <p:spPr>
          <a:xfrm>
            <a:off x="3764829" y="2977013"/>
            <a:ext cx="0" cy="3004812"/>
          </a:xfrm>
          <a:prstGeom prst="line">
            <a:avLst/>
          </a:prstGeom>
        </p:spPr>
        <p:style>
          <a:lnRef idx="1">
            <a:schemeClr val="accent1"/>
          </a:lnRef>
          <a:fillRef idx="0">
            <a:schemeClr val="accent1"/>
          </a:fillRef>
          <a:effectRef idx="0">
            <a:schemeClr val="accent1"/>
          </a:effectRef>
          <a:fontRef idx="minor">
            <a:schemeClr val="tx1"/>
          </a:fontRef>
        </p:style>
      </p:cxnSp>
      <p:grpSp>
        <p:nvGrpSpPr>
          <p:cNvPr id="22" name="组合 21">
            <a:extLst>
              <a:ext uri="{FF2B5EF4-FFF2-40B4-BE49-F238E27FC236}">
                <a16:creationId xmlns:a16="http://schemas.microsoft.com/office/drawing/2014/main" id="{8E16E672-5620-42CD-91A9-52DD37A7A254}"/>
              </a:ext>
            </a:extLst>
          </p:cNvPr>
          <p:cNvGrpSpPr/>
          <p:nvPr/>
        </p:nvGrpSpPr>
        <p:grpSpPr>
          <a:xfrm>
            <a:off x="8644971" y="-4533"/>
            <a:ext cx="4087907" cy="1845092"/>
            <a:chOff x="8644971" y="-4533"/>
            <a:chExt cx="4087907" cy="1845092"/>
          </a:xfrm>
        </p:grpSpPr>
        <p:grpSp>
          <p:nvGrpSpPr>
            <p:cNvPr id="23" name="组合 22">
              <a:extLst>
                <a:ext uri="{FF2B5EF4-FFF2-40B4-BE49-F238E27FC236}">
                  <a16:creationId xmlns:a16="http://schemas.microsoft.com/office/drawing/2014/main" id="{6B0EEA69-1A9C-4ECD-8581-5AC3CCA176AD}"/>
                </a:ext>
              </a:extLst>
            </p:cNvPr>
            <p:cNvGrpSpPr/>
            <p:nvPr/>
          </p:nvGrpSpPr>
          <p:grpSpPr>
            <a:xfrm>
              <a:off x="9754629" y="-4533"/>
              <a:ext cx="1145470" cy="1032439"/>
              <a:chOff x="7288167" y="497747"/>
              <a:chExt cx="1727022" cy="2278756"/>
            </a:xfrm>
          </p:grpSpPr>
          <p:sp>
            <p:nvSpPr>
              <p:cNvPr id="26" name="椭圆 25">
                <a:extLst>
                  <a:ext uri="{FF2B5EF4-FFF2-40B4-BE49-F238E27FC236}">
                    <a16:creationId xmlns:a16="http://schemas.microsoft.com/office/drawing/2014/main" id="{72B7CC59-1805-4141-A23E-228493350BC0}"/>
                  </a:ext>
                </a:extLst>
              </p:cNvPr>
              <p:cNvSpPr/>
              <p:nvPr/>
            </p:nvSpPr>
            <p:spPr>
              <a:xfrm rot="16200000">
                <a:off x="7077404" y="1004226"/>
                <a:ext cx="2134192" cy="1410362"/>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文本框 26">
                <a:extLst>
                  <a:ext uri="{FF2B5EF4-FFF2-40B4-BE49-F238E27FC236}">
                    <a16:creationId xmlns:a16="http://schemas.microsoft.com/office/drawing/2014/main" id="{86953735-3CE6-48CF-A8F7-EF0E381B42C7}"/>
                  </a:ext>
                </a:extLst>
              </p:cNvPr>
              <p:cNvSpPr txBox="1"/>
              <p:nvPr/>
            </p:nvSpPr>
            <p:spPr>
              <a:xfrm>
                <a:off x="7288167" y="497747"/>
                <a:ext cx="1727022" cy="1192941"/>
              </a:xfrm>
              <a:prstGeom prst="rect">
                <a:avLst/>
              </a:prstGeom>
              <a:solidFill>
                <a:schemeClr val="bg1"/>
              </a:solidFill>
            </p:spPr>
            <p:txBody>
              <a:bodyPr wrap="square" rtlCol="0">
                <a:spAutoFit/>
              </a:bodyPr>
              <a:lstStyle/>
              <a:p>
                <a:endParaRPr lang="en-US" dirty="0"/>
              </a:p>
            </p:txBody>
          </p:sp>
        </p:gr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91C19EE8-C643-467E-BEC5-93F695D20918}"/>
                    </a:ext>
                  </a:extLst>
                </p:cNvPr>
                <p:cNvSpPr txBox="1"/>
                <p:nvPr/>
              </p:nvSpPr>
              <p:spPr>
                <a:xfrm>
                  <a:off x="8644971" y="1317339"/>
                  <a:ext cx="408790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𝑏</m:t>
                        </m:r>
                        <m:r>
                          <a:rPr lang="en-US" sz="2800" b="0" i="1" smtClean="0">
                            <a:latin typeface="Cambria Math" panose="02040503050406030204" pitchFamily="18" charset="0"/>
                          </a:rPr>
                          <m:t>/</m:t>
                        </m:r>
                        <m:r>
                          <a:rPr lang="en-US" sz="2800" b="0" i="1" smtClean="0">
                            <a:latin typeface="Cambria Math" panose="02040503050406030204" pitchFamily="18" charset="0"/>
                          </a:rPr>
                          <m:t>𝑎</m:t>
                        </m:r>
                      </m:oMath>
                    </m:oMathPara>
                  </a14:m>
                  <a:endParaRPr lang="en-US" dirty="0"/>
                </a:p>
              </p:txBody>
            </p:sp>
          </mc:Choice>
          <mc:Fallback xmlns="">
            <p:sp>
              <p:nvSpPr>
                <p:cNvPr id="24" name="文本框 23">
                  <a:extLst>
                    <a:ext uri="{FF2B5EF4-FFF2-40B4-BE49-F238E27FC236}">
                      <a16:creationId xmlns:a16="http://schemas.microsoft.com/office/drawing/2014/main" id="{91C19EE8-C643-467E-BEC5-93F695D20918}"/>
                    </a:ext>
                  </a:extLst>
                </p:cNvPr>
                <p:cNvSpPr txBox="1">
                  <a:spLocks noRot="1" noChangeAspect="1" noMove="1" noResize="1" noEditPoints="1" noAdjustHandles="1" noChangeArrowheads="1" noChangeShapeType="1" noTextEdit="1"/>
                </p:cNvSpPr>
                <p:nvPr/>
              </p:nvSpPr>
              <p:spPr>
                <a:xfrm>
                  <a:off x="8644971" y="1317339"/>
                  <a:ext cx="4087907" cy="523220"/>
                </a:xfrm>
                <a:prstGeom prst="rect">
                  <a:avLst/>
                </a:prstGeom>
                <a:blipFill>
                  <a:blip r:embed="rId7"/>
                  <a:stretch>
                    <a:fillRect/>
                  </a:stretch>
                </a:blipFill>
              </p:spPr>
              <p:txBody>
                <a:bodyPr/>
                <a:lstStyle/>
                <a:p>
                  <a:r>
                    <a:rPr lang="en-US">
                      <a:noFill/>
                    </a:rPr>
                    <a:t> </a:t>
                  </a:r>
                </a:p>
              </p:txBody>
            </p:sp>
          </mc:Fallback>
        </mc:AlternateContent>
        <p:cxnSp>
          <p:nvCxnSpPr>
            <p:cNvPr id="25" name="直接箭头连接符 24">
              <a:extLst>
                <a:ext uri="{FF2B5EF4-FFF2-40B4-BE49-F238E27FC236}">
                  <a16:creationId xmlns:a16="http://schemas.microsoft.com/office/drawing/2014/main" id="{9682C284-65BA-4966-AD84-802F1008E433}"/>
                </a:ext>
              </a:extLst>
            </p:cNvPr>
            <p:cNvCxnSpPr>
              <a:cxnSpLocks/>
              <a:endCxn id="26" idx="2"/>
            </p:cNvCxnSpPr>
            <p:nvPr/>
          </p:nvCxnSpPr>
          <p:spPr>
            <a:xfrm flipH="1" flipV="1">
              <a:off x="10322603" y="1027906"/>
              <a:ext cx="366322" cy="369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8" name="组合 27">
            <a:extLst>
              <a:ext uri="{FF2B5EF4-FFF2-40B4-BE49-F238E27FC236}">
                <a16:creationId xmlns:a16="http://schemas.microsoft.com/office/drawing/2014/main" id="{7CADDBAF-8CAC-4E22-88F5-094BD7C0E0E7}"/>
              </a:ext>
            </a:extLst>
          </p:cNvPr>
          <p:cNvGrpSpPr/>
          <p:nvPr/>
        </p:nvGrpSpPr>
        <p:grpSpPr>
          <a:xfrm>
            <a:off x="3601651" y="2687012"/>
            <a:ext cx="1520329" cy="1032439"/>
            <a:chOff x="7288167" y="497747"/>
            <a:chExt cx="1727022" cy="2278756"/>
          </a:xfrm>
        </p:grpSpPr>
        <p:sp>
          <p:nvSpPr>
            <p:cNvPr id="29" name="椭圆 28">
              <a:extLst>
                <a:ext uri="{FF2B5EF4-FFF2-40B4-BE49-F238E27FC236}">
                  <a16:creationId xmlns:a16="http://schemas.microsoft.com/office/drawing/2014/main" id="{2CB2D54D-1A20-4B2E-A861-F8DED580C68E}"/>
                </a:ext>
              </a:extLst>
            </p:cNvPr>
            <p:cNvSpPr/>
            <p:nvPr/>
          </p:nvSpPr>
          <p:spPr>
            <a:xfrm rot="16200000">
              <a:off x="7077404" y="1004226"/>
              <a:ext cx="2134192" cy="1410362"/>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文本框 29">
              <a:extLst>
                <a:ext uri="{FF2B5EF4-FFF2-40B4-BE49-F238E27FC236}">
                  <a16:creationId xmlns:a16="http://schemas.microsoft.com/office/drawing/2014/main" id="{CCD8B69B-08F9-4EDA-95E7-B15EF5A1C6C6}"/>
                </a:ext>
              </a:extLst>
            </p:cNvPr>
            <p:cNvSpPr txBox="1"/>
            <p:nvPr/>
          </p:nvSpPr>
          <p:spPr>
            <a:xfrm>
              <a:off x="7288167" y="497747"/>
              <a:ext cx="1727022" cy="1192941"/>
            </a:xfrm>
            <a:prstGeom prst="rect">
              <a:avLst/>
            </a:prstGeom>
            <a:solidFill>
              <a:schemeClr val="bg1"/>
            </a:solidFill>
          </p:spPr>
          <p:txBody>
            <a:bodyPr wrap="square" rtlCol="0">
              <a:spAutoFit/>
            </a:bodyPr>
            <a:lstStyle/>
            <a:p>
              <a:endParaRPr lang="en-US" dirty="0"/>
            </a:p>
          </p:txBody>
        </p:sp>
      </p:grpSp>
      <p:cxnSp>
        <p:nvCxnSpPr>
          <p:cNvPr id="31" name="直接连接符 30">
            <a:extLst>
              <a:ext uri="{FF2B5EF4-FFF2-40B4-BE49-F238E27FC236}">
                <a16:creationId xmlns:a16="http://schemas.microsoft.com/office/drawing/2014/main" id="{E77066E5-E84E-49EB-9AEC-4792EF6D342D}"/>
              </a:ext>
            </a:extLst>
          </p:cNvPr>
          <p:cNvCxnSpPr>
            <a:cxnSpLocks/>
          </p:cNvCxnSpPr>
          <p:nvPr/>
        </p:nvCxnSpPr>
        <p:spPr>
          <a:xfrm>
            <a:off x="4355496" y="3719452"/>
            <a:ext cx="0" cy="223874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9796A590-5674-4562-B38B-ED2DED81A139}"/>
                  </a:ext>
                </a:extLst>
              </p:cNvPr>
              <p:cNvSpPr txBox="1"/>
              <p:nvPr/>
            </p:nvSpPr>
            <p:spPr>
              <a:xfrm>
                <a:off x="4000665" y="6057203"/>
                <a:ext cx="927365" cy="47000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smtClean="0">
                              <a:latin typeface="Cambria Math" panose="02040503050406030204" pitchFamily="18" charset="0"/>
                              <a:ea typeface="Cambria Math" panose="02040503050406030204" pitchFamily="18" charset="0"/>
                            </a:rPr>
                            <m:t>𝟐</m:t>
                          </m:r>
                        </m:sup>
                      </m:sSup>
                    </m:oMath>
                  </m:oMathPara>
                </a14:m>
                <a:endParaRPr lang="en-US" sz="2400" b="1" dirty="0"/>
              </a:p>
            </p:txBody>
          </p:sp>
        </mc:Choice>
        <mc:Fallback xmlns="">
          <p:sp>
            <p:nvSpPr>
              <p:cNvPr id="33" name="文本框 32">
                <a:extLst>
                  <a:ext uri="{FF2B5EF4-FFF2-40B4-BE49-F238E27FC236}">
                    <a16:creationId xmlns:a16="http://schemas.microsoft.com/office/drawing/2014/main" id="{9796A590-5674-4562-B38B-ED2DED81A139}"/>
                  </a:ext>
                </a:extLst>
              </p:cNvPr>
              <p:cNvSpPr txBox="1">
                <a:spLocks noRot="1" noChangeAspect="1" noMove="1" noResize="1" noEditPoints="1" noAdjustHandles="1" noChangeArrowheads="1" noChangeShapeType="1" noTextEdit="1"/>
              </p:cNvSpPr>
              <p:nvPr/>
            </p:nvSpPr>
            <p:spPr>
              <a:xfrm>
                <a:off x="4000665" y="6057203"/>
                <a:ext cx="927365" cy="470000"/>
              </a:xfrm>
              <a:prstGeom prst="rect">
                <a:avLst/>
              </a:prstGeom>
              <a:blipFill>
                <a:blip r:embed="rId8"/>
                <a:stretch>
                  <a:fillRect b="-9091"/>
                </a:stretch>
              </a:blipFill>
            </p:spPr>
            <p:txBody>
              <a:bodyPr/>
              <a:lstStyle/>
              <a:p>
                <a:r>
                  <a:rPr lang="en-US">
                    <a:noFill/>
                  </a:rPr>
                  <a:t> </a:t>
                </a:r>
              </a:p>
            </p:txBody>
          </p:sp>
        </mc:Fallback>
      </mc:AlternateContent>
      <p:grpSp>
        <p:nvGrpSpPr>
          <p:cNvPr id="34" name="组合 33">
            <a:extLst>
              <a:ext uri="{FF2B5EF4-FFF2-40B4-BE49-F238E27FC236}">
                <a16:creationId xmlns:a16="http://schemas.microsoft.com/office/drawing/2014/main" id="{BB0F07C0-7153-47BD-8150-5CB7CF0131C5}"/>
              </a:ext>
            </a:extLst>
          </p:cNvPr>
          <p:cNvGrpSpPr/>
          <p:nvPr/>
        </p:nvGrpSpPr>
        <p:grpSpPr>
          <a:xfrm>
            <a:off x="4000665" y="3072969"/>
            <a:ext cx="2011462" cy="1032439"/>
            <a:chOff x="7288167" y="497747"/>
            <a:chExt cx="1727022" cy="2278756"/>
          </a:xfrm>
        </p:grpSpPr>
        <p:sp>
          <p:nvSpPr>
            <p:cNvPr id="35" name="椭圆 34">
              <a:extLst>
                <a:ext uri="{FF2B5EF4-FFF2-40B4-BE49-F238E27FC236}">
                  <a16:creationId xmlns:a16="http://schemas.microsoft.com/office/drawing/2014/main" id="{029AF4E3-ED2E-49B5-8A28-3F1855FB8C01}"/>
                </a:ext>
              </a:extLst>
            </p:cNvPr>
            <p:cNvSpPr/>
            <p:nvPr/>
          </p:nvSpPr>
          <p:spPr>
            <a:xfrm rot="16200000">
              <a:off x="7077404" y="1004226"/>
              <a:ext cx="2134192" cy="1410362"/>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文本框 35">
              <a:extLst>
                <a:ext uri="{FF2B5EF4-FFF2-40B4-BE49-F238E27FC236}">
                  <a16:creationId xmlns:a16="http://schemas.microsoft.com/office/drawing/2014/main" id="{DA2817F6-8E17-44EA-91AC-421FD017F075}"/>
                </a:ext>
              </a:extLst>
            </p:cNvPr>
            <p:cNvSpPr txBox="1"/>
            <p:nvPr/>
          </p:nvSpPr>
          <p:spPr>
            <a:xfrm>
              <a:off x="7288167" y="497747"/>
              <a:ext cx="1727022" cy="1192941"/>
            </a:xfrm>
            <a:prstGeom prst="rect">
              <a:avLst/>
            </a:prstGeom>
            <a:solidFill>
              <a:schemeClr val="bg1"/>
            </a:solidFill>
          </p:spPr>
          <p:txBody>
            <a:bodyPr wrap="square" rtlCol="0">
              <a:spAutoFit/>
            </a:bodyPr>
            <a:lstStyle/>
            <a:p>
              <a:endParaRPr lang="en-US" dirty="0"/>
            </a:p>
          </p:txBody>
        </p:sp>
      </p:gr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46075059-A9B4-4103-A826-BFD70912D746}"/>
                  </a:ext>
                </a:extLst>
              </p:cNvPr>
              <p:cNvSpPr txBox="1"/>
              <p:nvPr/>
            </p:nvSpPr>
            <p:spPr>
              <a:xfrm>
                <a:off x="4534352" y="6002424"/>
                <a:ext cx="927365" cy="47000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smtClean="0">
                              <a:latin typeface="Cambria Math" panose="02040503050406030204" pitchFamily="18" charset="0"/>
                              <a:ea typeface="Cambria Math" panose="02040503050406030204" pitchFamily="18" charset="0"/>
                            </a:rPr>
                            <m:t>𝟑</m:t>
                          </m:r>
                        </m:sup>
                      </m:sSup>
                    </m:oMath>
                  </m:oMathPara>
                </a14:m>
                <a:endParaRPr lang="en-US" sz="2400" b="1" dirty="0"/>
              </a:p>
            </p:txBody>
          </p:sp>
        </mc:Choice>
        <mc:Fallback xmlns="">
          <p:sp>
            <p:nvSpPr>
              <p:cNvPr id="37" name="文本框 36">
                <a:extLst>
                  <a:ext uri="{FF2B5EF4-FFF2-40B4-BE49-F238E27FC236}">
                    <a16:creationId xmlns:a16="http://schemas.microsoft.com/office/drawing/2014/main" id="{46075059-A9B4-4103-A826-BFD70912D746}"/>
                  </a:ext>
                </a:extLst>
              </p:cNvPr>
              <p:cNvSpPr txBox="1">
                <a:spLocks noRot="1" noChangeAspect="1" noMove="1" noResize="1" noEditPoints="1" noAdjustHandles="1" noChangeArrowheads="1" noChangeShapeType="1" noTextEdit="1"/>
              </p:cNvSpPr>
              <p:nvPr/>
            </p:nvSpPr>
            <p:spPr>
              <a:xfrm>
                <a:off x="4534352" y="6002424"/>
                <a:ext cx="927365" cy="470000"/>
              </a:xfrm>
              <a:prstGeom prst="rect">
                <a:avLst/>
              </a:prstGeom>
              <a:blipFill>
                <a:blip r:embed="rId9"/>
                <a:stretch>
                  <a:fillRect b="-9091"/>
                </a:stretch>
              </a:blipFill>
            </p:spPr>
            <p:txBody>
              <a:bodyPr/>
              <a:lstStyle/>
              <a:p>
                <a:r>
                  <a:rPr lang="en-US">
                    <a:noFill/>
                  </a:rPr>
                  <a:t> </a:t>
                </a:r>
              </a:p>
            </p:txBody>
          </p:sp>
        </mc:Fallback>
      </mc:AlternateContent>
      <p:cxnSp>
        <p:nvCxnSpPr>
          <p:cNvPr id="38" name="直接连接符 37">
            <a:extLst>
              <a:ext uri="{FF2B5EF4-FFF2-40B4-BE49-F238E27FC236}">
                <a16:creationId xmlns:a16="http://schemas.microsoft.com/office/drawing/2014/main" id="{38373ACC-F864-4FFA-9EBB-2D95E696CA27}"/>
              </a:ext>
            </a:extLst>
          </p:cNvPr>
          <p:cNvCxnSpPr>
            <a:cxnSpLocks/>
          </p:cNvCxnSpPr>
          <p:nvPr/>
        </p:nvCxnSpPr>
        <p:spPr>
          <a:xfrm flipH="1">
            <a:off x="4925591" y="4121372"/>
            <a:ext cx="35649" cy="1836821"/>
          </a:xfrm>
          <a:prstGeom prst="line">
            <a:avLst/>
          </a:prstGeom>
        </p:spPr>
        <p:style>
          <a:lnRef idx="1">
            <a:schemeClr val="accent1"/>
          </a:lnRef>
          <a:fillRef idx="0">
            <a:schemeClr val="accent1"/>
          </a:fillRef>
          <a:effectRef idx="0">
            <a:schemeClr val="accent1"/>
          </a:effectRef>
          <a:fontRef idx="minor">
            <a:schemeClr val="tx1"/>
          </a:fontRef>
        </p:style>
      </p:cxnSp>
      <p:grpSp>
        <p:nvGrpSpPr>
          <p:cNvPr id="40" name="组合 39">
            <a:extLst>
              <a:ext uri="{FF2B5EF4-FFF2-40B4-BE49-F238E27FC236}">
                <a16:creationId xmlns:a16="http://schemas.microsoft.com/office/drawing/2014/main" id="{599AD94A-E1E1-4034-84B6-251AA509DF04}"/>
              </a:ext>
            </a:extLst>
          </p:cNvPr>
          <p:cNvGrpSpPr/>
          <p:nvPr/>
        </p:nvGrpSpPr>
        <p:grpSpPr>
          <a:xfrm>
            <a:off x="4126324" y="3178965"/>
            <a:ext cx="2923532" cy="1032439"/>
            <a:chOff x="7288167" y="497747"/>
            <a:chExt cx="1727022" cy="2278756"/>
          </a:xfrm>
        </p:grpSpPr>
        <p:sp>
          <p:nvSpPr>
            <p:cNvPr id="41" name="椭圆 40">
              <a:extLst>
                <a:ext uri="{FF2B5EF4-FFF2-40B4-BE49-F238E27FC236}">
                  <a16:creationId xmlns:a16="http://schemas.microsoft.com/office/drawing/2014/main" id="{F5BB7548-77C4-44E0-8E0E-71C8CD248CE3}"/>
                </a:ext>
              </a:extLst>
            </p:cNvPr>
            <p:cNvSpPr/>
            <p:nvPr/>
          </p:nvSpPr>
          <p:spPr>
            <a:xfrm rot="16200000">
              <a:off x="7077404" y="1004226"/>
              <a:ext cx="2134192" cy="1410362"/>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文本框 41">
              <a:extLst>
                <a:ext uri="{FF2B5EF4-FFF2-40B4-BE49-F238E27FC236}">
                  <a16:creationId xmlns:a16="http://schemas.microsoft.com/office/drawing/2014/main" id="{2C416079-0C8B-425B-9A93-A46341A40ED6}"/>
                </a:ext>
              </a:extLst>
            </p:cNvPr>
            <p:cNvSpPr txBox="1"/>
            <p:nvPr/>
          </p:nvSpPr>
          <p:spPr>
            <a:xfrm>
              <a:off x="7288167" y="497747"/>
              <a:ext cx="1727022" cy="1192941"/>
            </a:xfrm>
            <a:prstGeom prst="rect">
              <a:avLst/>
            </a:prstGeom>
            <a:solidFill>
              <a:schemeClr val="bg1"/>
            </a:solidFill>
          </p:spPr>
          <p:txBody>
            <a:bodyPr wrap="square" rtlCol="0">
              <a:spAutoFit/>
            </a:bodyPr>
            <a:lstStyle/>
            <a:p>
              <a:endParaRPr lang="en-US" dirty="0"/>
            </a:p>
          </p:txBody>
        </p:sp>
      </p:grpSp>
      <p:cxnSp>
        <p:nvCxnSpPr>
          <p:cNvPr id="43" name="直接连接符 42">
            <a:extLst>
              <a:ext uri="{FF2B5EF4-FFF2-40B4-BE49-F238E27FC236}">
                <a16:creationId xmlns:a16="http://schemas.microsoft.com/office/drawing/2014/main" id="{50F0410B-29F8-4D1F-9CCA-6EE68E195512}"/>
              </a:ext>
            </a:extLst>
          </p:cNvPr>
          <p:cNvCxnSpPr>
            <a:cxnSpLocks/>
          </p:cNvCxnSpPr>
          <p:nvPr/>
        </p:nvCxnSpPr>
        <p:spPr>
          <a:xfrm>
            <a:off x="5686399" y="4228367"/>
            <a:ext cx="4827" cy="1721315"/>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81BCA9C5-312E-47BC-90A6-C74D9BF76094}"/>
                  </a:ext>
                </a:extLst>
              </p:cNvPr>
              <p:cNvSpPr txBox="1"/>
              <p:nvPr/>
            </p:nvSpPr>
            <p:spPr>
              <a:xfrm>
                <a:off x="5222716" y="6000595"/>
                <a:ext cx="927365" cy="46897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smtClean="0">
                              <a:latin typeface="Cambria Math" panose="02040503050406030204" pitchFamily="18" charset="0"/>
                              <a:ea typeface="Cambria Math" panose="02040503050406030204" pitchFamily="18" charset="0"/>
                            </a:rPr>
                            <m:t>𝟒</m:t>
                          </m:r>
                        </m:sup>
                      </m:sSup>
                    </m:oMath>
                  </m:oMathPara>
                </a14:m>
                <a:endParaRPr lang="en-US" sz="2400" b="1" dirty="0"/>
              </a:p>
            </p:txBody>
          </p:sp>
        </mc:Choice>
        <mc:Fallback xmlns="">
          <p:sp>
            <p:nvSpPr>
              <p:cNvPr id="45" name="文本框 44">
                <a:extLst>
                  <a:ext uri="{FF2B5EF4-FFF2-40B4-BE49-F238E27FC236}">
                    <a16:creationId xmlns:a16="http://schemas.microsoft.com/office/drawing/2014/main" id="{81BCA9C5-312E-47BC-90A6-C74D9BF76094}"/>
                  </a:ext>
                </a:extLst>
              </p:cNvPr>
              <p:cNvSpPr txBox="1">
                <a:spLocks noRot="1" noChangeAspect="1" noMove="1" noResize="1" noEditPoints="1" noAdjustHandles="1" noChangeArrowheads="1" noChangeShapeType="1" noTextEdit="1"/>
              </p:cNvSpPr>
              <p:nvPr/>
            </p:nvSpPr>
            <p:spPr>
              <a:xfrm>
                <a:off x="5222716" y="6000595"/>
                <a:ext cx="927365" cy="468975"/>
              </a:xfrm>
              <a:prstGeom prst="rect">
                <a:avLst/>
              </a:prstGeom>
              <a:blipFill>
                <a:blip r:embed="rId10"/>
                <a:stretch>
                  <a:fillRect b="-9091"/>
                </a:stretch>
              </a:blipFill>
            </p:spPr>
            <p:txBody>
              <a:bodyPr/>
              <a:lstStyle/>
              <a:p>
                <a:r>
                  <a:rPr lang="en-US">
                    <a:noFill/>
                  </a:rPr>
                  <a:t> </a:t>
                </a:r>
              </a:p>
            </p:txBody>
          </p:sp>
        </mc:Fallback>
      </mc:AlternateContent>
      <p:grpSp>
        <p:nvGrpSpPr>
          <p:cNvPr id="46" name="组合 45">
            <a:extLst>
              <a:ext uri="{FF2B5EF4-FFF2-40B4-BE49-F238E27FC236}">
                <a16:creationId xmlns:a16="http://schemas.microsoft.com/office/drawing/2014/main" id="{49C69B51-D022-463B-BE4A-CF83E693E201}"/>
              </a:ext>
            </a:extLst>
          </p:cNvPr>
          <p:cNvGrpSpPr/>
          <p:nvPr/>
        </p:nvGrpSpPr>
        <p:grpSpPr>
          <a:xfrm>
            <a:off x="5575938" y="3950698"/>
            <a:ext cx="749890" cy="1032439"/>
            <a:chOff x="7288167" y="497747"/>
            <a:chExt cx="1727022" cy="2278756"/>
          </a:xfrm>
        </p:grpSpPr>
        <p:sp>
          <p:nvSpPr>
            <p:cNvPr id="47" name="椭圆 46">
              <a:extLst>
                <a:ext uri="{FF2B5EF4-FFF2-40B4-BE49-F238E27FC236}">
                  <a16:creationId xmlns:a16="http://schemas.microsoft.com/office/drawing/2014/main" id="{93947625-B1A2-44A4-B183-8F4A5602D59F}"/>
                </a:ext>
              </a:extLst>
            </p:cNvPr>
            <p:cNvSpPr/>
            <p:nvPr/>
          </p:nvSpPr>
          <p:spPr>
            <a:xfrm rot="16200000">
              <a:off x="7077404" y="1004226"/>
              <a:ext cx="2134192" cy="1410362"/>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文本框 47">
              <a:extLst>
                <a:ext uri="{FF2B5EF4-FFF2-40B4-BE49-F238E27FC236}">
                  <a16:creationId xmlns:a16="http://schemas.microsoft.com/office/drawing/2014/main" id="{67C46D61-F3F9-4739-841C-951FD61261A0}"/>
                </a:ext>
              </a:extLst>
            </p:cNvPr>
            <p:cNvSpPr txBox="1"/>
            <p:nvPr/>
          </p:nvSpPr>
          <p:spPr>
            <a:xfrm>
              <a:off x="7288167" y="497747"/>
              <a:ext cx="1727022" cy="1192941"/>
            </a:xfrm>
            <a:prstGeom prst="rect">
              <a:avLst/>
            </a:prstGeom>
            <a:solidFill>
              <a:schemeClr val="bg1"/>
            </a:solidFill>
          </p:spPr>
          <p:txBody>
            <a:bodyPr wrap="square" rtlCol="0">
              <a:spAutoFit/>
            </a:bodyPr>
            <a:lstStyle/>
            <a:p>
              <a:endParaRPr lang="en-US" dirty="0"/>
            </a:p>
          </p:txBody>
        </p:sp>
      </p:grpSp>
      <p:cxnSp>
        <p:nvCxnSpPr>
          <p:cNvPr id="49" name="直接连接符 48">
            <a:extLst>
              <a:ext uri="{FF2B5EF4-FFF2-40B4-BE49-F238E27FC236}">
                <a16:creationId xmlns:a16="http://schemas.microsoft.com/office/drawing/2014/main" id="{6DC1E853-EBA0-443C-A588-C858176DD788}"/>
              </a:ext>
            </a:extLst>
          </p:cNvPr>
          <p:cNvCxnSpPr>
            <a:cxnSpLocks/>
          </p:cNvCxnSpPr>
          <p:nvPr/>
        </p:nvCxnSpPr>
        <p:spPr>
          <a:xfrm>
            <a:off x="5938937" y="4962523"/>
            <a:ext cx="8829" cy="1004182"/>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3E96D874-C403-4530-B8AF-E9749B299AED}"/>
                  </a:ext>
                </a:extLst>
              </p:cNvPr>
              <p:cNvSpPr txBox="1"/>
              <p:nvPr/>
            </p:nvSpPr>
            <p:spPr>
              <a:xfrm>
                <a:off x="6397242" y="5989849"/>
                <a:ext cx="927365" cy="46166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smtClean="0">
                              <a:latin typeface="Cambria Math" panose="02040503050406030204" pitchFamily="18" charset="0"/>
                              <a:ea typeface="Cambria Math" panose="02040503050406030204" pitchFamily="18" charset="0"/>
                            </a:rPr>
                            <m:t>∗</m:t>
                          </m:r>
                        </m:sup>
                      </m:sSup>
                    </m:oMath>
                  </m:oMathPara>
                </a14:m>
                <a:endParaRPr lang="en-US" sz="2400" b="1" dirty="0"/>
              </a:p>
            </p:txBody>
          </p:sp>
        </mc:Choice>
        <mc:Fallback xmlns="">
          <p:sp>
            <p:nvSpPr>
              <p:cNvPr id="52" name="文本框 51">
                <a:extLst>
                  <a:ext uri="{FF2B5EF4-FFF2-40B4-BE49-F238E27FC236}">
                    <a16:creationId xmlns:a16="http://schemas.microsoft.com/office/drawing/2014/main" id="{3E96D874-C403-4530-B8AF-E9749B299AED}"/>
                  </a:ext>
                </a:extLst>
              </p:cNvPr>
              <p:cNvSpPr txBox="1">
                <a:spLocks noRot="1" noChangeAspect="1" noMove="1" noResize="1" noEditPoints="1" noAdjustHandles="1" noChangeArrowheads="1" noChangeShapeType="1" noTextEdit="1"/>
              </p:cNvSpPr>
              <p:nvPr/>
            </p:nvSpPr>
            <p:spPr>
              <a:xfrm>
                <a:off x="6397242" y="5989849"/>
                <a:ext cx="927365" cy="461665"/>
              </a:xfrm>
              <a:prstGeom prst="rect">
                <a:avLst/>
              </a:prstGeom>
              <a:blipFill>
                <a:blip r:embed="rId11"/>
                <a:stretch>
                  <a:fillRect b="-9333"/>
                </a:stretch>
              </a:blipFill>
            </p:spPr>
            <p:txBody>
              <a:bodyPr/>
              <a:lstStyle/>
              <a:p>
                <a:r>
                  <a:rPr lang="en-US">
                    <a:noFill/>
                  </a:rPr>
                  <a:t> </a:t>
                </a:r>
              </a:p>
            </p:txBody>
          </p:sp>
        </mc:Fallback>
      </mc:AlternateContent>
      <p:sp>
        <p:nvSpPr>
          <p:cNvPr id="53" name="文本框 52">
            <a:extLst>
              <a:ext uri="{FF2B5EF4-FFF2-40B4-BE49-F238E27FC236}">
                <a16:creationId xmlns:a16="http://schemas.microsoft.com/office/drawing/2014/main" id="{2EA93E2D-2058-4BCC-9415-274DAD61B563}"/>
              </a:ext>
            </a:extLst>
          </p:cNvPr>
          <p:cNvSpPr txBox="1"/>
          <p:nvPr/>
        </p:nvSpPr>
        <p:spPr>
          <a:xfrm>
            <a:off x="6096000" y="5503025"/>
            <a:ext cx="570745" cy="369332"/>
          </a:xfrm>
          <a:prstGeom prst="rect">
            <a:avLst/>
          </a:prstGeom>
          <a:noFill/>
        </p:spPr>
        <p:txBody>
          <a:bodyPr wrap="square" rtlCol="0">
            <a:spAutoFit/>
          </a:bodyPr>
          <a:lstStyle/>
          <a:p>
            <a:r>
              <a:rPr lang="en-US" dirty="0"/>
              <a:t>…</a:t>
            </a:r>
          </a:p>
        </p:txBody>
      </p:sp>
      <p:cxnSp>
        <p:nvCxnSpPr>
          <p:cNvPr id="55" name="直接箭头连接符 54">
            <a:extLst>
              <a:ext uri="{FF2B5EF4-FFF2-40B4-BE49-F238E27FC236}">
                <a16:creationId xmlns:a16="http://schemas.microsoft.com/office/drawing/2014/main" id="{525F31C6-6992-4A0B-BD40-2A1DA88D1A21}"/>
              </a:ext>
            </a:extLst>
          </p:cNvPr>
          <p:cNvCxnSpPr/>
          <p:nvPr/>
        </p:nvCxnSpPr>
        <p:spPr>
          <a:xfrm>
            <a:off x="6012127" y="5872357"/>
            <a:ext cx="65461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39947AAB-2413-47CF-B808-D0C4F7BDAE37}"/>
              </a:ext>
            </a:extLst>
          </p:cNvPr>
          <p:cNvCxnSpPr>
            <a:cxnSpLocks/>
          </p:cNvCxnSpPr>
          <p:nvPr/>
        </p:nvCxnSpPr>
        <p:spPr>
          <a:xfrm>
            <a:off x="6814979" y="5757684"/>
            <a:ext cx="0" cy="217905"/>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02C7E019-83C0-4CEE-ADAD-25CC9D4727C7}"/>
                  </a:ext>
                </a:extLst>
              </p:cNvPr>
              <p:cNvSpPr txBox="1"/>
              <p:nvPr/>
            </p:nvSpPr>
            <p:spPr>
              <a:xfrm>
                <a:off x="5517402" y="5984692"/>
                <a:ext cx="927365" cy="4932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ea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b="1" i="1" smtClean="0">
                              <a:latin typeface="Cambria Math" panose="02040503050406030204" pitchFamily="18" charset="0"/>
                              <a:ea typeface="Cambria Math" panose="02040503050406030204" pitchFamily="18" charset="0"/>
                            </a:rPr>
                            <m:t>𝟓</m:t>
                          </m:r>
                        </m:sup>
                      </m:sSup>
                    </m:oMath>
                  </m:oMathPara>
                </a14:m>
                <a:endParaRPr lang="en-US" sz="2400" b="1" dirty="0"/>
              </a:p>
            </p:txBody>
          </p:sp>
        </mc:Choice>
        <mc:Fallback xmlns="">
          <p:sp>
            <p:nvSpPr>
              <p:cNvPr id="62" name="文本框 61">
                <a:extLst>
                  <a:ext uri="{FF2B5EF4-FFF2-40B4-BE49-F238E27FC236}">
                    <a16:creationId xmlns:a16="http://schemas.microsoft.com/office/drawing/2014/main" id="{02C7E019-83C0-4CEE-ADAD-25CC9D4727C7}"/>
                  </a:ext>
                </a:extLst>
              </p:cNvPr>
              <p:cNvSpPr txBox="1">
                <a:spLocks noRot="1" noChangeAspect="1" noMove="1" noResize="1" noEditPoints="1" noAdjustHandles="1" noChangeArrowheads="1" noChangeShapeType="1" noTextEdit="1"/>
              </p:cNvSpPr>
              <p:nvPr/>
            </p:nvSpPr>
            <p:spPr>
              <a:xfrm>
                <a:off x="5517402" y="5984692"/>
                <a:ext cx="927365" cy="493277"/>
              </a:xfrm>
              <a:prstGeom prst="rect">
                <a:avLst/>
              </a:prstGeom>
              <a:blipFill>
                <a:blip r:embed="rId12"/>
                <a:stretch>
                  <a:fillRect b="-3704"/>
                </a:stretch>
              </a:blipFill>
            </p:spPr>
            <p:txBody>
              <a:bodyPr/>
              <a:lstStyle/>
              <a:p>
                <a:r>
                  <a:rPr lang="en-US">
                    <a:noFill/>
                  </a:rPr>
                  <a:t> </a:t>
                </a:r>
              </a:p>
            </p:txBody>
          </p:sp>
        </mc:Fallback>
      </mc:AlternateContent>
    </p:spTree>
    <p:extLst>
      <p:ext uri="{BB962C8B-B14F-4D97-AF65-F5344CB8AC3E}">
        <p14:creationId xmlns:p14="http://schemas.microsoft.com/office/powerpoint/2010/main" val="195250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2" presetClass="entr" presetSubtype="4"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500" fill="hold"/>
                                        <p:tgtEl>
                                          <p:spTgt spid="31"/>
                                        </p:tgtEl>
                                        <p:attrNameLst>
                                          <p:attrName>ppt_x</p:attrName>
                                        </p:attrNameLst>
                                      </p:cBhvr>
                                      <p:tavLst>
                                        <p:tav tm="0">
                                          <p:val>
                                            <p:strVal val="#ppt_x"/>
                                          </p:val>
                                        </p:tav>
                                        <p:tav tm="100000">
                                          <p:val>
                                            <p:strVal val="#ppt_x"/>
                                          </p:val>
                                        </p:tav>
                                      </p:tavLst>
                                    </p:anim>
                                    <p:anim calcmode="lin" valueType="num">
                                      <p:cBhvr additive="base">
                                        <p:cTn id="2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 calcmode="lin" valueType="num">
                                      <p:cBhvr additive="base">
                                        <p:cTn id="29" dur="500" fill="hold"/>
                                        <p:tgtEl>
                                          <p:spTgt spid="33"/>
                                        </p:tgtEl>
                                        <p:attrNameLst>
                                          <p:attrName>ppt_x</p:attrName>
                                        </p:attrNameLst>
                                      </p:cBhvr>
                                      <p:tavLst>
                                        <p:tav tm="0">
                                          <p:val>
                                            <p:strVal val="#ppt_x"/>
                                          </p:val>
                                        </p:tav>
                                        <p:tav tm="100000">
                                          <p:val>
                                            <p:strVal val="#ppt_x"/>
                                          </p:val>
                                        </p:tav>
                                      </p:tavLst>
                                    </p:anim>
                                    <p:anim calcmode="lin" valueType="num">
                                      <p:cBhvr additive="base">
                                        <p:cTn id="3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500" fill="hold"/>
                                        <p:tgtEl>
                                          <p:spTgt spid="37"/>
                                        </p:tgtEl>
                                        <p:attrNameLst>
                                          <p:attrName>ppt_x</p:attrName>
                                        </p:attrNameLst>
                                      </p:cBhvr>
                                      <p:tavLst>
                                        <p:tav tm="0">
                                          <p:val>
                                            <p:strVal val="#ppt_x"/>
                                          </p:val>
                                        </p:tav>
                                        <p:tav tm="100000">
                                          <p:val>
                                            <p:strVal val="#ppt_x"/>
                                          </p:val>
                                        </p:tav>
                                      </p:tavLst>
                                    </p:anim>
                                    <p:anim calcmode="lin" valueType="num">
                                      <p:cBhvr additive="base">
                                        <p:cTn id="40" dur="500" fill="hold"/>
                                        <p:tgtEl>
                                          <p:spTgt spid="3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additive="base">
                                        <p:cTn id="43" dur="500" fill="hold"/>
                                        <p:tgtEl>
                                          <p:spTgt spid="38"/>
                                        </p:tgtEl>
                                        <p:attrNameLst>
                                          <p:attrName>ppt_x</p:attrName>
                                        </p:attrNameLst>
                                      </p:cBhvr>
                                      <p:tavLst>
                                        <p:tav tm="0">
                                          <p:val>
                                            <p:strVal val="#ppt_x"/>
                                          </p:val>
                                        </p:tav>
                                        <p:tav tm="100000">
                                          <p:val>
                                            <p:strVal val="#ppt_x"/>
                                          </p:val>
                                        </p:tav>
                                      </p:tavLst>
                                    </p:anim>
                                    <p:anim calcmode="lin" valueType="num">
                                      <p:cBhvr additive="base">
                                        <p:cTn id="4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2" presetClass="entr" presetSubtype="4" fill="hold" nodeType="withEffect">
                                  <p:stCondLst>
                                    <p:cond delay="0"/>
                                  </p:stCondLst>
                                  <p:childTnLst>
                                    <p:set>
                                      <p:cBhvr>
                                        <p:cTn id="50" dur="1" fill="hold">
                                          <p:stCondLst>
                                            <p:cond delay="0"/>
                                          </p:stCondLst>
                                        </p:cTn>
                                        <p:tgtEl>
                                          <p:spTgt spid="43"/>
                                        </p:tgtEl>
                                        <p:attrNameLst>
                                          <p:attrName>style.visibility</p:attrName>
                                        </p:attrNameLst>
                                      </p:cBhvr>
                                      <p:to>
                                        <p:strVal val="visible"/>
                                      </p:to>
                                    </p:set>
                                    <p:anim calcmode="lin" valueType="num">
                                      <p:cBhvr additive="base">
                                        <p:cTn id="51" dur="500" fill="hold"/>
                                        <p:tgtEl>
                                          <p:spTgt spid="43"/>
                                        </p:tgtEl>
                                        <p:attrNameLst>
                                          <p:attrName>ppt_x</p:attrName>
                                        </p:attrNameLst>
                                      </p:cBhvr>
                                      <p:tavLst>
                                        <p:tav tm="0">
                                          <p:val>
                                            <p:strVal val="#ppt_x"/>
                                          </p:val>
                                        </p:tav>
                                        <p:tav tm="100000">
                                          <p:val>
                                            <p:strVal val="#ppt_x"/>
                                          </p:val>
                                        </p:tav>
                                      </p:tavLst>
                                    </p:anim>
                                    <p:anim calcmode="lin" valueType="num">
                                      <p:cBhvr additive="base">
                                        <p:cTn id="52" dur="500" fill="hold"/>
                                        <p:tgtEl>
                                          <p:spTgt spid="4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anim calcmode="lin" valueType="num">
                                      <p:cBhvr additive="base">
                                        <p:cTn id="55" dur="500" fill="hold"/>
                                        <p:tgtEl>
                                          <p:spTgt spid="45"/>
                                        </p:tgtEl>
                                        <p:attrNameLst>
                                          <p:attrName>ppt_x</p:attrName>
                                        </p:attrNameLst>
                                      </p:cBhvr>
                                      <p:tavLst>
                                        <p:tav tm="0">
                                          <p:val>
                                            <p:strVal val="#ppt_x"/>
                                          </p:val>
                                        </p:tav>
                                        <p:tav tm="100000">
                                          <p:val>
                                            <p:strVal val="#ppt_x"/>
                                          </p:val>
                                        </p:tav>
                                      </p:tavLst>
                                    </p:anim>
                                    <p:anim calcmode="lin" valueType="num">
                                      <p:cBhvr additive="base">
                                        <p:cTn id="56"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par>
                                <p:cTn id="61" presetID="2" presetClass="entr" presetSubtype="4"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 calcmode="lin" valueType="num">
                                      <p:cBhvr additive="base">
                                        <p:cTn id="63" dur="500" fill="hold"/>
                                        <p:tgtEl>
                                          <p:spTgt spid="62"/>
                                        </p:tgtEl>
                                        <p:attrNameLst>
                                          <p:attrName>ppt_x</p:attrName>
                                        </p:attrNameLst>
                                      </p:cBhvr>
                                      <p:tavLst>
                                        <p:tav tm="0">
                                          <p:val>
                                            <p:strVal val="#ppt_x"/>
                                          </p:val>
                                        </p:tav>
                                        <p:tav tm="100000">
                                          <p:val>
                                            <p:strVal val="#ppt_x"/>
                                          </p:val>
                                        </p:tav>
                                      </p:tavLst>
                                    </p:anim>
                                    <p:anim calcmode="lin" valueType="num">
                                      <p:cBhvr additive="base">
                                        <p:cTn id="64" dur="500" fill="hold"/>
                                        <p:tgtEl>
                                          <p:spTgt spid="62"/>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49"/>
                                        </p:tgtEl>
                                        <p:attrNameLst>
                                          <p:attrName>style.visibility</p:attrName>
                                        </p:attrNameLst>
                                      </p:cBhvr>
                                      <p:to>
                                        <p:strVal val="visible"/>
                                      </p:to>
                                    </p:set>
                                    <p:anim calcmode="lin" valueType="num">
                                      <p:cBhvr additive="base">
                                        <p:cTn id="67" dur="500" fill="hold"/>
                                        <p:tgtEl>
                                          <p:spTgt spid="49"/>
                                        </p:tgtEl>
                                        <p:attrNameLst>
                                          <p:attrName>ppt_x</p:attrName>
                                        </p:attrNameLst>
                                      </p:cBhvr>
                                      <p:tavLst>
                                        <p:tav tm="0">
                                          <p:val>
                                            <p:strVal val="#ppt_x"/>
                                          </p:val>
                                        </p:tav>
                                        <p:tav tm="100000">
                                          <p:val>
                                            <p:strVal val="#ppt_x"/>
                                          </p:val>
                                        </p:tav>
                                      </p:tavLst>
                                    </p:anim>
                                    <p:anim calcmode="lin" valueType="num">
                                      <p:cBhvr additive="base">
                                        <p:cTn id="6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55"/>
                                        </p:tgtEl>
                                        <p:attrNameLst>
                                          <p:attrName>style.visibility</p:attrName>
                                        </p:attrNameLst>
                                      </p:cBhvr>
                                      <p:to>
                                        <p:strVal val="visible"/>
                                      </p:to>
                                    </p:set>
                                    <p:animEffect transition="in" filter="fade">
                                      <p:cBhvr>
                                        <p:cTn id="73" dur="500"/>
                                        <p:tgtEl>
                                          <p:spTgt spid="5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53"/>
                                        </p:tgtEl>
                                        <p:attrNameLst>
                                          <p:attrName>style.visibility</p:attrName>
                                        </p:attrNameLst>
                                      </p:cBhvr>
                                      <p:to>
                                        <p:strVal val="visible"/>
                                      </p:to>
                                    </p:set>
                                    <p:animEffect transition="in" filter="fade">
                                      <p:cBhvr>
                                        <p:cTn id="76" dur="500"/>
                                        <p:tgtEl>
                                          <p:spTgt spid="53"/>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52"/>
                                        </p:tgtEl>
                                        <p:attrNameLst>
                                          <p:attrName>style.visibility</p:attrName>
                                        </p:attrNameLst>
                                      </p:cBhvr>
                                      <p:to>
                                        <p:strVal val="visible"/>
                                      </p:to>
                                    </p:set>
                                    <p:anim calcmode="lin" valueType="num">
                                      <p:cBhvr additive="base">
                                        <p:cTn id="81" dur="500" fill="hold"/>
                                        <p:tgtEl>
                                          <p:spTgt spid="52"/>
                                        </p:tgtEl>
                                        <p:attrNameLst>
                                          <p:attrName>ppt_x</p:attrName>
                                        </p:attrNameLst>
                                      </p:cBhvr>
                                      <p:tavLst>
                                        <p:tav tm="0">
                                          <p:val>
                                            <p:strVal val="#ppt_x"/>
                                          </p:val>
                                        </p:tav>
                                        <p:tav tm="100000">
                                          <p:val>
                                            <p:strVal val="#ppt_x"/>
                                          </p:val>
                                        </p:tav>
                                      </p:tavLst>
                                    </p:anim>
                                    <p:anim calcmode="lin" valueType="num">
                                      <p:cBhvr additive="base">
                                        <p:cTn id="82" dur="500" fill="hold"/>
                                        <p:tgtEl>
                                          <p:spTgt spid="52"/>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56"/>
                                        </p:tgtEl>
                                        <p:attrNameLst>
                                          <p:attrName>style.visibility</p:attrName>
                                        </p:attrNameLst>
                                      </p:cBhvr>
                                      <p:to>
                                        <p:strVal val="visible"/>
                                      </p:to>
                                    </p:set>
                                    <p:anim calcmode="lin" valueType="num">
                                      <p:cBhvr additive="base">
                                        <p:cTn id="85" dur="500" fill="hold"/>
                                        <p:tgtEl>
                                          <p:spTgt spid="56"/>
                                        </p:tgtEl>
                                        <p:attrNameLst>
                                          <p:attrName>ppt_x</p:attrName>
                                        </p:attrNameLst>
                                      </p:cBhvr>
                                      <p:tavLst>
                                        <p:tav tm="0">
                                          <p:val>
                                            <p:strVal val="#ppt_x"/>
                                          </p:val>
                                        </p:tav>
                                        <p:tav tm="100000">
                                          <p:val>
                                            <p:strVal val="#ppt_x"/>
                                          </p:val>
                                        </p:tav>
                                      </p:tavLst>
                                    </p:anim>
                                    <p:anim calcmode="lin" valueType="num">
                                      <p:cBhvr additive="base">
                                        <p:cTn id="86"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3" grpId="0" animBg="1"/>
      <p:bldP spid="37" grpId="0" animBg="1"/>
      <p:bldP spid="45" grpId="0" animBg="1"/>
      <p:bldP spid="52" grpId="0" animBg="1"/>
      <p:bldP spid="53" grpId="0"/>
      <p:bldP spid="62"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406</TotalTime>
  <Words>2983</Words>
  <Application>Microsoft Office PowerPoint</Application>
  <PresentationFormat>宽屏</PresentationFormat>
  <Paragraphs>411</Paragraphs>
  <Slides>34</Slides>
  <Notes>20</Notes>
  <HiddenSlides>11</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34</vt:i4>
      </vt:variant>
    </vt:vector>
  </HeadingPairs>
  <TitlesOfParts>
    <vt:vector size="41" baseType="lpstr">
      <vt:lpstr>Adobe Gurmukhi</vt:lpstr>
      <vt:lpstr>Arial</vt:lpstr>
      <vt:lpstr>Calibri</vt:lpstr>
      <vt:lpstr>Calibri Light</vt:lpstr>
      <vt:lpstr>Cambria Math</vt:lpstr>
      <vt:lpstr>Wingdings</vt:lpstr>
      <vt:lpstr>Office 主题​​</vt:lpstr>
      <vt:lpstr>PowerPoint 演示文稿</vt:lpstr>
      <vt:lpstr>G2O Introduction</vt:lpstr>
      <vt:lpstr>Graph SLAM Solution</vt:lpstr>
      <vt:lpstr>Nonlinear Least Square Optimization </vt:lpstr>
      <vt:lpstr>Gradient Descendent</vt:lpstr>
      <vt:lpstr>Learning rate </vt:lpstr>
      <vt:lpstr>Gauss Newton</vt:lpstr>
      <vt:lpstr>Nonlinear Least Square Optimization </vt:lpstr>
      <vt:lpstr>Gauss Newton</vt:lpstr>
      <vt:lpstr>Gauss Newton</vt:lpstr>
      <vt:lpstr>Levenberg Marquardt </vt:lpstr>
      <vt:lpstr>Summary</vt:lpstr>
      <vt:lpstr>Why machine learning/ deep learning does not use GN/LM/Dogleg? </vt:lpstr>
      <vt:lpstr>What if number of nodes in SLAM grows to 〖10〗^7, efficiency issue? </vt:lpstr>
      <vt:lpstr>What if number of nodes in SLAM grows to 〖10〗^7, efficiency issue?  </vt:lpstr>
      <vt:lpstr>PowerPoint 演示文稿</vt:lpstr>
      <vt:lpstr>Graph SLAM Solution</vt:lpstr>
      <vt:lpstr>PowerPoint 演示文稿</vt:lpstr>
      <vt:lpstr>G2O</vt:lpstr>
      <vt:lpstr>G2O</vt:lpstr>
      <vt:lpstr>G2O Framework</vt:lpstr>
      <vt:lpstr>Update Operator </vt:lpstr>
      <vt:lpstr>Materials </vt:lpstr>
      <vt:lpstr>PowerPoint 演示文稿</vt:lpstr>
      <vt:lpstr>Minimal Parameterization</vt:lpstr>
      <vt:lpstr>Minimal Parameterization</vt:lpstr>
      <vt:lpstr>Structure of Linearized System</vt:lpstr>
      <vt:lpstr>Kernel cost function </vt:lpstr>
      <vt:lpstr>Application Example:   G2O Based SLAM method for SmartCane Project</vt:lpstr>
      <vt:lpstr>Plane-Aided Graph SLAM</vt:lpstr>
      <vt:lpstr>Line-Aided Graph SLAM </vt:lpstr>
      <vt:lpstr>Task: Swing Smartcane from copy room to room 555</vt:lpstr>
      <vt:lpstr>demo</vt:lpstr>
      <vt:lpstr>Bundle Adjustment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fuyinzh@gmail.com</dc:creator>
  <cp:lastModifiedBy>fuyinzh@gmail.com</cp:lastModifiedBy>
  <cp:revision>73</cp:revision>
  <dcterms:created xsi:type="dcterms:W3CDTF">2020-03-04T18:21:46Z</dcterms:created>
  <dcterms:modified xsi:type="dcterms:W3CDTF">2020-03-26T03:31:51Z</dcterms:modified>
</cp:coreProperties>
</file>